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63"/>
  </p:notesMasterIdLst>
  <p:handoutMasterIdLst>
    <p:handoutMasterId r:id="rId64"/>
  </p:handoutMasterIdLst>
  <p:sldIdLst>
    <p:sldId id="333" r:id="rId5"/>
    <p:sldId id="258" r:id="rId6"/>
    <p:sldId id="300" r:id="rId7"/>
    <p:sldId id="334" r:id="rId8"/>
    <p:sldId id="331" r:id="rId9"/>
    <p:sldId id="343" r:id="rId10"/>
    <p:sldId id="2632" r:id="rId11"/>
    <p:sldId id="261" r:id="rId12"/>
    <p:sldId id="260" r:id="rId13"/>
    <p:sldId id="335" r:id="rId14"/>
    <p:sldId id="2614" r:id="rId15"/>
    <p:sldId id="336" r:id="rId16"/>
    <p:sldId id="2620" r:id="rId17"/>
    <p:sldId id="2623" r:id="rId18"/>
    <p:sldId id="264" r:id="rId19"/>
    <p:sldId id="266" r:id="rId20"/>
    <p:sldId id="2634" r:id="rId21"/>
    <p:sldId id="2635" r:id="rId22"/>
    <p:sldId id="2616" r:id="rId23"/>
    <p:sldId id="337" r:id="rId24"/>
    <p:sldId id="2628" r:id="rId25"/>
    <p:sldId id="2629" r:id="rId26"/>
    <p:sldId id="2636" r:id="rId27"/>
    <p:sldId id="2637" r:id="rId28"/>
    <p:sldId id="2618" r:id="rId29"/>
    <p:sldId id="338" r:id="rId30"/>
    <p:sldId id="2621" r:id="rId31"/>
    <p:sldId id="2622" r:id="rId32"/>
    <p:sldId id="2638" r:id="rId33"/>
    <p:sldId id="2639" r:id="rId34"/>
    <p:sldId id="2640" r:id="rId35"/>
    <p:sldId id="2641" r:id="rId36"/>
    <p:sldId id="2605" r:id="rId37"/>
    <p:sldId id="339" r:id="rId38"/>
    <p:sldId id="2630" r:id="rId39"/>
    <p:sldId id="2631" r:id="rId40"/>
    <p:sldId id="2642" r:id="rId41"/>
    <p:sldId id="2643" r:id="rId42"/>
    <p:sldId id="2644" r:id="rId43"/>
    <p:sldId id="2607" r:id="rId44"/>
    <p:sldId id="340" r:id="rId45"/>
    <p:sldId id="2626" r:id="rId46"/>
    <p:sldId id="2627" r:id="rId47"/>
    <p:sldId id="2645" r:id="rId48"/>
    <p:sldId id="2646" r:id="rId49"/>
    <p:sldId id="2619" r:id="rId50"/>
    <p:sldId id="342" r:id="rId51"/>
    <p:sldId id="2624" r:id="rId52"/>
    <p:sldId id="2625" r:id="rId53"/>
    <p:sldId id="2647" r:id="rId54"/>
    <p:sldId id="2648" r:id="rId55"/>
    <p:sldId id="2649" r:id="rId56"/>
    <p:sldId id="280" r:id="rId57"/>
    <p:sldId id="282" r:id="rId58"/>
    <p:sldId id="281" r:id="rId59"/>
    <p:sldId id="286" r:id="rId60"/>
    <p:sldId id="2633" r:id="rId61"/>
    <p:sldId id="332" r:id="rId62"/>
  </p:sldIdLst>
  <p:sldSz cx="12192000" cy="6858000"/>
  <p:notesSz cx="6858000" cy="9144000"/>
  <p:embeddedFontLst>
    <p:embeddedFont>
      <p:font typeface="Agency FB" panose="020B0503020202020204" pitchFamily="34" charset="0"/>
      <p:regular r:id="rId65"/>
      <p:bold r:id="rId66"/>
    </p:embeddedFont>
    <p:embeddedFont>
      <p:font typeface="Arial Narrow" panose="020B0606020202030204" pitchFamily="34" charset="0"/>
      <p:regular r:id="rId67"/>
      <p:bold r:id="rId68"/>
      <p:italic r:id="rId69"/>
      <p:boldItalic r:id="rId70"/>
    </p:embeddedFont>
    <p:embeddedFont>
      <p:font typeface="Avenir Next LT Pro" panose="020B0504020202020204" pitchFamily="34" charset="-70"/>
      <p:regular r:id="rId71"/>
      <p:bold r:id="rId72"/>
      <p:italic r:id="rId73"/>
      <p:boldItalic r:id="rId74"/>
    </p:embeddedFont>
    <p:embeddedFont>
      <p:font typeface="Calibri" panose="020F0502020204030204" pitchFamily="34" charset="0"/>
      <p:regular r:id="rId75"/>
      <p:bold r:id="rId76"/>
      <p:italic r:id="rId77"/>
      <p:boldItalic r:id="rId78"/>
    </p:embeddedFont>
    <p:embeddedFont>
      <p:font typeface="Calibri Light" panose="020F0302020204030204" pitchFamily="34" charset="0"/>
      <p:regular r:id="rId79"/>
      <p:italic r:id="rId80"/>
    </p:embeddedFont>
    <p:embeddedFont>
      <p:font typeface="Helvetica" panose="020B0604020202020204" pitchFamily="34" charset="0"/>
      <p:regular r:id="rId81"/>
      <p:bold r:id="rId82"/>
      <p:italic r:id="rId83"/>
      <p:boldItalic r:id="rId84"/>
    </p:embeddedFont>
    <p:embeddedFont>
      <p:font typeface="Microsoft YaHei" panose="020B0503020204020204" pitchFamily="34" charset="-122"/>
      <p:regular r:id="rId85"/>
      <p:bold r:id="rId86"/>
    </p:embeddedFont>
    <p:embeddedFont>
      <p:font typeface="Speak Pro" panose="020B0504020101020102" pitchFamily="34" charset="0"/>
      <p:regular r:id="rId87"/>
      <p:bold r:id="rId88"/>
      <p:italic r:id="rId89"/>
      <p:boldItalic r:id="rId9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A47BB3"/>
    <a:srgbClr val="C0504D"/>
    <a:srgbClr val="9BBB59"/>
    <a:srgbClr val="1F497D"/>
    <a:srgbClr val="8064A2"/>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249" autoAdjust="0"/>
  </p:normalViewPr>
  <p:slideViewPr>
    <p:cSldViewPr snapToGrid="0">
      <p:cViewPr varScale="1">
        <p:scale>
          <a:sx n="68" d="100"/>
          <a:sy n="68" d="100"/>
        </p:scale>
        <p:origin x="608" y="34"/>
      </p:cViewPr>
      <p:guideLst/>
    </p:cSldViewPr>
  </p:slideViewPr>
  <p:outlineViewPr>
    <p:cViewPr>
      <p:scale>
        <a:sx n="33" d="100"/>
        <a:sy n="33" d="100"/>
      </p:scale>
      <p:origin x="0" y="-33540"/>
    </p:cViewPr>
  </p:outlineViewPr>
  <p:notesTextViewPr>
    <p:cViewPr>
      <p:scale>
        <a:sx n="1" d="1"/>
        <a:sy n="1" d="1"/>
      </p:scale>
      <p:origin x="0" y="0"/>
    </p:cViewPr>
  </p:notesTextViewPr>
  <p:notesViewPr>
    <p:cSldViewPr snapToGrid="0">
      <p:cViewPr varScale="1">
        <p:scale>
          <a:sx n="60" d="100"/>
          <a:sy n="60" d="100"/>
        </p:scale>
        <p:origin x="3187"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font" Target="fonts/font4.fntdata"/><Relationship Id="rId76" Type="http://schemas.openxmlformats.org/officeDocument/2006/relationships/font" Target="fonts/font12.fntdata"/><Relationship Id="rId84" Type="http://schemas.openxmlformats.org/officeDocument/2006/relationships/font" Target="fonts/font20.fntdata"/><Relationship Id="rId89" Type="http://schemas.openxmlformats.org/officeDocument/2006/relationships/font" Target="fonts/font25.fntdata"/><Relationship Id="rId7" Type="http://schemas.openxmlformats.org/officeDocument/2006/relationships/slide" Target="slides/slide3.xml"/><Relationship Id="rId71" Type="http://schemas.openxmlformats.org/officeDocument/2006/relationships/font" Target="fonts/font7.fntdata"/><Relationship Id="rId9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font" Target="fonts/font15.fntdata"/><Relationship Id="rId87" Type="http://schemas.openxmlformats.org/officeDocument/2006/relationships/font" Target="fonts/font23.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18.fntdata"/><Relationship Id="rId90" Type="http://schemas.openxmlformats.org/officeDocument/2006/relationships/font" Target="fonts/font26.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font" Target="fonts/font21.fntdata"/><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font" Target="fonts/font24.fntdata"/><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5761D6-F269-4E92-99D5-40AC843D86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8C0DD2-AAFF-40FB-B1D5-B76D6B9F63F5}" type="datetimeFigureOut">
              <a:rPr lang="en-US" smtClean="0"/>
              <a:t>1/25/2023</a:t>
            </a:fld>
            <a:endParaRPr lang="en-US"/>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82E420-31C0-4FAB-9C47-370244A3A0D7}" type="slidenum">
              <a:rPr lang="en-US" smtClean="0"/>
              <a:t>‹#›</a:t>
            </a:fld>
            <a:endParaRPr lang="en-US"/>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AA7A3-4278-43C6-8774-F62FA0274339}" type="datetimeFigureOut">
              <a:rPr lang="en-US" smtClean="0"/>
              <a:t>1/25/2023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DF500-FE05-4D50-AB42-37EDEB80A66C}" type="slidenum">
              <a:rPr lang="en-US" smtClean="0"/>
              <a:t>‹#›</a:t>
            </a:fld>
            <a:endParaRPr lang="en-US" dirty="0"/>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a:xfrm>
            <a:off x="381000" y="685800"/>
            <a:ext cx="6096000" cy="3429000"/>
          </a:xfrm>
        </p:spPr>
      </p:sp>
      <p:sp>
        <p:nvSpPr>
          <p:cNvPr id="3" name="Pastabų vietos rezervavimo ženklas 2"/>
          <p:cNvSpPr>
            <a:spLocks noGrp="1"/>
          </p:cNvSpPr>
          <p:nvPr>
            <p:ph type="body" idx="1"/>
          </p:nvPr>
        </p:nvSpPr>
        <p:spPr/>
        <p:txBody>
          <a:bodyPr/>
          <a:lstStyle/>
          <a:p>
            <a:r>
              <a:rPr lang="lt-LT" dirty="0"/>
              <a:t>Vertinimas anglų kalboje „assessment“ kilęs nuo lotyniško žodžio „sėdėti šalia“. Žodžio kilmės paieškos mums primena, kad vertinimas yra kažkas ką darome kartu su vaikais, dėl vaikų. Vertinimas yra prasmingas vaiko ūgties – progreso – pažangos atpažinimas ugdymosi procese. </a:t>
            </a:r>
          </a:p>
          <a:p>
            <a:r>
              <a:rPr lang="en-US" sz="1800" dirty="0" err="1">
                <a:solidFill>
                  <a:srgbClr val="000000"/>
                </a:solidFill>
                <a:effectLst/>
                <a:latin typeface="Times New Roman" panose="02020603050405020304" pitchFamily="18" charset="0"/>
                <a:ea typeface="Arial Unicode MS"/>
              </a:rPr>
              <a:t>Vaiko</a:t>
            </a:r>
            <a:r>
              <a:rPr lang="en-US" sz="1800" dirty="0">
                <a:solidFill>
                  <a:srgbClr val="000000"/>
                </a:solidFill>
                <a:effectLst/>
                <a:latin typeface="Times New Roman" panose="02020603050405020304" pitchFamily="18" charset="0"/>
                <a:ea typeface="Arial Unicode MS"/>
              </a:rPr>
              <a:t> </a:t>
            </a:r>
            <a:r>
              <a:rPr lang="en-US" sz="1800" dirty="0" err="1">
                <a:solidFill>
                  <a:srgbClr val="000000"/>
                </a:solidFill>
                <a:effectLst/>
                <a:latin typeface="Times New Roman" panose="02020603050405020304" pitchFamily="18" charset="0"/>
                <a:ea typeface="Arial Unicode MS"/>
              </a:rPr>
              <a:t>individualios</a:t>
            </a:r>
            <a:r>
              <a:rPr lang="en-US" sz="1800" dirty="0">
                <a:solidFill>
                  <a:srgbClr val="000000"/>
                </a:solidFill>
                <a:effectLst/>
                <a:latin typeface="Times New Roman" panose="02020603050405020304" pitchFamily="18" charset="0"/>
                <a:ea typeface="Arial Unicode MS"/>
              </a:rPr>
              <a:t> </a:t>
            </a:r>
            <a:r>
              <a:rPr lang="en-US" sz="1800" dirty="0" err="1">
                <a:solidFill>
                  <a:srgbClr val="000000"/>
                </a:solidFill>
                <a:effectLst/>
                <a:latin typeface="Times New Roman" panose="02020603050405020304" pitchFamily="18" charset="0"/>
                <a:ea typeface="Arial Unicode MS"/>
              </a:rPr>
              <a:t>paž</a:t>
            </a:r>
            <a:r>
              <a:rPr lang="pt-PT" sz="1800" dirty="0">
                <a:solidFill>
                  <a:srgbClr val="000000"/>
                </a:solidFill>
                <a:effectLst/>
                <a:latin typeface="Times New Roman" panose="02020603050405020304" pitchFamily="18" charset="0"/>
                <a:ea typeface="Arial Unicode MS"/>
              </a:rPr>
              <a:t>angos skatinimui, steb</a:t>
            </a:r>
            <a:r>
              <a:rPr lang="en-US" sz="1800" dirty="0" err="1">
                <a:solidFill>
                  <a:srgbClr val="000000"/>
                </a:solidFill>
                <a:effectLst/>
                <a:latin typeface="Times New Roman" panose="02020603050405020304" pitchFamily="18" charset="0"/>
                <a:ea typeface="Arial Unicode MS"/>
              </a:rPr>
              <a:t>ėjimui</a:t>
            </a:r>
            <a:r>
              <a:rPr lang="en-US" sz="1800" dirty="0">
                <a:solidFill>
                  <a:srgbClr val="000000"/>
                </a:solidFill>
                <a:effectLst/>
                <a:latin typeface="Times New Roman" panose="02020603050405020304" pitchFamily="18" charset="0"/>
                <a:ea typeface="Arial Unicode MS"/>
              </a:rPr>
              <a:t> </a:t>
            </a:r>
            <a:r>
              <a:rPr lang="en-US" sz="1800" dirty="0" err="1">
                <a:solidFill>
                  <a:srgbClr val="000000"/>
                </a:solidFill>
                <a:effectLst/>
                <a:latin typeface="Times New Roman" panose="02020603050405020304" pitchFamily="18" charset="0"/>
                <a:ea typeface="Arial Unicode MS"/>
              </a:rPr>
              <a:t>ir</a:t>
            </a:r>
            <a:r>
              <a:rPr lang="en-US" sz="1800" dirty="0">
                <a:solidFill>
                  <a:srgbClr val="000000"/>
                </a:solidFill>
                <a:effectLst/>
                <a:latin typeface="Times New Roman" panose="02020603050405020304" pitchFamily="18" charset="0"/>
                <a:ea typeface="Arial Unicode MS"/>
              </a:rPr>
              <a:t> </a:t>
            </a:r>
            <a:r>
              <a:rPr lang="en-US" sz="1800" dirty="0" err="1">
                <a:solidFill>
                  <a:srgbClr val="000000"/>
                </a:solidFill>
                <a:effectLst/>
                <a:latin typeface="Times New Roman" panose="02020603050405020304" pitchFamily="18" charset="0"/>
                <a:ea typeface="Arial Unicode MS"/>
              </a:rPr>
              <a:t>vertinimui</a:t>
            </a:r>
            <a:r>
              <a:rPr lang="en-US" sz="1800" dirty="0">
                <a:solidFill>
                  <a:srgbClr val="000000"/>
                </a:solidFill>
                <a:effectLst/>
                <a:latin typeface="Times New Roman" panose="02020603050405020304" pitchFamily="18" charset="0"/>
                <a:ea typeface="Arial Unicode MS"/>
              </a:rPr>
              <a:t> </a:t>
            </a:r>
            <a:r>
              <a:rPr lang="en-US" sz="1800" dirty="0" err="1">
                <a:solidFill>
                  <a:srgbClr val="000000"/>
                </a:solidFill>
                <a:effectLst/>
                <a:latin typeface="Times New Roman" panose="02020603050405020304" pitchFamily="18" charset="0"/>
                <a:ea typeface="Arial Unicode MS"/>
              </a:rPr>
              <a:t>taikomas</a:t>
            </a:r>
            <a:r>
              <a:rPr lang="en-US" sz="1800" dirty="0">
                <a:solidFill>
                  <a:srgbClr val="000000"/>
                </a:solidFill>
                <a:effectLst/>
                <a:latin typeface="Times New Roman" panose="02020603050405020304" pitchFamily="18" charset="0"/>
                <a:ea typeface="Arial Unicode MS"/>
              </a:rPr>
              <a:t> </a:t>
            </a:r>
            <a:r>
              <a:rPr lang="en-US" sz="1800" dirty="0" err="1">
                <a:solidFill>
                  <a:srgbClr val="000000"/>
                </a:solidFill>
                <a:effectLst/>
                <a:latin typeface="Times New Roman" panose="02020603050405020304" pitchFamily="18" charset="0"/>
                <a:ea typeface="Arial Unicode MS"/>
              </a:rPr>
              <a:t>formuojamasis</a:t>
            </a:r>
            <a:r>
              <a:rPr lang="en-US" sz="1800" dirty="0">
                <a:solidFill>
                  <a:srgbClr val="000000"/>
                </a:solidFill>
                <a:effectLst/>
                <a:latin typeface="Times New Roman" panose="02020603050405020304" pitchFamily="18" charset="0"/>
                <a:ea typeface="Arial Unicode MS"/>
              </a:rPr>
              <a:t> </a:t>
            </a:r>
            <a:r>
              <a:rPr lang="en-US" sz="1800" dirty="0" err="1">
                <a:solidFill>
                  <a:srgbClr val="000000"/>
                </a:solidFill>
                <a:effectLst/>
                <a:latin typeface="Times New Roman" panose="02020603050405020304" pitchFamily="18" charset="0"/>
                <a:ea typeface="Arial Unicode MS"/>
              </a:rPr>
              <a:t>vertinimas</a:t>
            </a:r>
            <a:r>
              <a:rPr lang="en-US" sz="1800" dirty="0">
                <a:solidFill>
                  <a:srgbClr val="000000"/>
                </a:solidFill>
                <a:effectLst/>
                <a:latin typeface="Times New Roman" panose="02020603050405020304" pitchFamily="18" charset="0"/>
                <a:ea typeface="Arial Unicode MS"/>
              </a:rPr>
              <a:t> (</a:t>
            </a:r>
            <a:r>
              <a:rPr lang="en-US" sz="1800" dirty="0" err="1">
                <a:solidFill>
                  <a:srgbClr val="000000"/>
                </a:solidFill>
                <a:effectLst/>
                <a:latin typeface="Times New Roman" panose="02020603050405020304" pitchFamily="18" charset="0"/>
                <a:ea typeface="Arial Unicode MS"/>
              </a:rPr>
              <a:t>ugdymo</a:t>
            </a:r>
            <a:r>
              <a:rPr lang="en-US" sz="1800" dirty="0">
                <a:solidFill>
                  <a:srgbClr val="000000"/>
                </a:solidFill>
                <a:effectLst/>
                <a:latin typeface="Times New Roman" panose="02020603050405020304" pitchFamily="18" charset="0"/>
                <a:ea typeface="Arial Unicode MS"/>
              </a:rPr>
              <a:t>(</a:t>
            </a:r>
            <a:r>
              <a:rPr lang="en-US" sz="1800" dirty="0" err="1">
                <a:solidFill>
                  <a:srgbClr val="000000"/>
                </a:solidFill>
                <a:effectLst/>
                <a:latin typeface="Times New Roman" panose="02020603050405020304" pitchFamily="18" charset="0"/>
                <a:ea typeface="Arial Unicode MS"/>
              </a:rPr>
              <a:t>si</a:t>
            </a:r>
            <a:r>
              <a:rPr lang="en-US" sz="1800" dirty="0">
                <a:solidFill>
                  <a:srgbClr val="000000"/>
                </a:solidFill>
                <a:effectLst/>
                <a:latin typeface="Times New Roman" panose="02020603050405020304" pitchFamily="18" charset="0"/>
                <a:ea typeface="Arial Unicode MS"/>
              </a:rPr>
              <a:t>) </a:t>
            </a:r>
            <a:r>
              <a:rPr lang="en-US" sz="1800" dirty="0" err="1">
                <a:solidFill>
                  <a:srgbClr val="000000"/>
                </a:solidFill>
                <a:effectLst/>
                <a:latin typeface="Times New Roman" panose="02020603050405020304" pitchFamily="18" charset="0"/>
                <a:ea typeface="Arial Unicode MS"/>
              </a:rPr>
              <a:t>procese</a:t>
            </a:r>
            <a:r>
              <a:rPr lang="en-US" sz="1800" dirty="0">
                <a:solidFill>
                  <a:srgbClr val="000000"/>
                </a:solidFill>
                <a:effectLst/>
                <a:latin typeface="Times New Roman" panose="02020603050405020304" pitchFamily="18" charset="0"/>
                <a:ea typeface="Arial Unicode MS"/>
              </a:rPr>
              <a:t> </a:t>
            </a:r>
            <a:r>
              <a:rPr lang="en-US" sz="1800" dirty="0" err="1">
                <a:solidFill>
                  <a:srgbClr val="000000"/>
                </a:solidFill>
                <a:effectLst/>
                <a:latin typeface="Times New Roman" panose="02020603050405020304" pitchFamily="18" charset="0"/>
                <a:ea typeface="Arial Unicode MS"/>
              </a:rPr>
              <a:t>teikiamas</a:t>
            </a:r>
            <a:r>
              <a:rPr lang="en-US" sz="1800" dirty="0">
                <a:solidFill>
                  <a:srgbClr val="000000"/>
                </a:solidFill>
                <a:effectLst/>
                <a:latin typeface="Times New Roman" panose="02020603050405020304" pitchFamily="18" charset="0"/>
                <a:ea typeface="Arial Unicode MS"/>
              </a:rPr>
              <a:t> </a:t>
            </a:r>
            <a:r>
              <a:rPr lang="en-US" sz="1800" dirty="0" err="1">
                <a:solidFill>
                  <a:srgbClr val="000000"/>
                </a:solidFill>
                <a:effectLst/>
                <a:latin typeface="Times New Roman" panose="02020603050405020304" pitchFamily="18" charset="0"/>
                <a:ea typeface="Arial Unicode MS"/>
              </a:rPr>
              <a:t>abipusis</a:t>
            </a:r>
            <a:r>
              <a:rPr lang="en-US" sz="1800" dirty="0">
                <a:solidFill>
                  <a:srgbClr val="000000"/>
                </a:solidFill>
                <a:effectLst/>
                <a:latin typeface="Times New Roman" panose="02020603050405020304" pitchFamily="18" charset="0"/>
                <a:ea typeface="Arial Unicode MS"/>
              </a:rPr>
              <a:t> </a:t>
            </a:r>
            <a:r>
              <a:rPr lang="en-US" sz="1800" dirty="0" err="1">
                <a:solidFill>
                  <a:srgbClr val="000000"/>
                </a:solidFill>
                <a:effectLst/>
                <a:latin typeface="Times New Roman" panose="02020603050405020304" pitchFamily="18" charset="0"/>
                <a:ea typeface="Arial Unicode MS"/>
              </a:rPr>
              <a:t>atsakas</a:t>
            </a:r>
            <a:r>
              <a:rPr lang="en-US" sz="1800" dirty="0">
                <a:solidFill>
                  <a:srgbClr val="000000"/>
                </a:solidFill>
                <a:effectLst/>
                <a:latin typeface="Times New Roman" panose="02020603050405020304" pitchFamily="18" charset="0"/>
                <a:ea typeface="Arial Unicode MS"/>
              </a:rPr>
              <a:t>, kai </a:t>
            </a:r>
            <a:r>
              <a:rPr lang="en-US" sz="1800" dirty="0" err="1">
                <a:solidFill>
                  <a:srgbClr val="000000"/>
                </a:solidFill>
                <a:effectLst/>
                <a:latin typeface="Times New Roman" panose="02020603050405020304" pitchFamily="18" charset="0"/>
                <a:ea typeface="Arial Unicode MS"/>
              </a:rPr>
              <a:t>pedagogai</a:t>
            </a:r>
            <a:r>
              <a:rPr lang="en-US" sz="1800" dirty="0">
                <a:solidFill>
                  <a:srgbClr val="000000"/>
                </a:solidFill>
                <a:effectLst/>
                <a:latin typeface="Times New Roman" panose="02020603050405020304" pitchFamily="18" charset="0"/>
                <a:ea typeface="Arial Unicode MS"/>
              </a:rPr>
              <a:t>, </a:t>
            </a:r>
            <a:r>
              <a:rPr lang="en-US" sz="1800" dirty="0" err="1">
                <a:solidFill>
                  <a:srgbClr val="000000"/>
                </a:solidFill>
                <a:effectLst/>
                <a:latin typeface="Times New Roman" panose="02020603050405020304" pitchFamily="18" charset="0"/>
                <a:ea typeface="Arial Unicode MS"/>
              </a:rPr>
              <a:t>vaikai</a:t>
            </a:r>
            <a:r>
              <a:rPr lang="en-US" sz="1800" dirty="0">
                <a:solidFill>
                  <a:srgbClr val="000000"/>
                </a:solidFill>
                <a:effectLst/>
                <a:latin typeface="Times New Roman" panose="02020603050405020304" pitchFamily="18" charset="0"/>
                <a:ea typeface="Arial Unicode MS"/>
              </a:rPr>
              <a:t> </a:t>
            </a:r>
            <a:r>
              <a:rPr lang="en-US" sz="1800" dirty="0" err="1">
                <a:solidFill>
                  <a:srgbClr val="000000"/>
                </a:solidFill>
                <a:effectLst/>
                <a:latin typeface="Times New Roman" panose="02020603050405020304" pitchFamily="18" charset="0"/>
                <a:ea typeface="Arial Unicode MS"/>
              </a:rPr>
              <a:t>renka</a:t>
            </a:r>
            <a:r>
              <a:rPr lang="en-US" sz="1800" dirty="0">
                <a:solidFill>
                  <a:srgbClr val="000000"/>
                </a:solidFill>
                <a:effectLst/>
                <a:latin typeface="Times New Roman" panose="02020603050405020304" pitchFamily="18" charset="0"/>
                <a:ea typeface="Arial Unicode MS"/>
              </a:rPr>
              <a:t>, </a:t>
            </a:r>
            <a:r>
              <a:rPr lang="en-US" sz="1800" dirty="0" err="1">
                <a:solidFill>
                  <a:srgbClr val="000000"/>
                </a:solidFill>
                <a:effectLst/>
                <a:latin typeface="Times New Roman" panose="02020603050405020304" pitchFamily="18" charset="0"/>
                <a:ea typeface="Arial Unicode MS"/>
              </a:rPr>
              <a:t>interpretuoja</a:t>
            </a:r>
            <a:r>
              <a:rPr lang="en-US" sz="1800" dirty="0">
                <a:solidFill>
                  <a:srgbClr val="000000"/>
                </a:solidFill>
                <a:effectLst/>
                <a:latin typeface="Times New Roman" panose="02020603050405020304" pitchFamily="18" charset="0"/>
                <a:ea typeface="Arial Unicode MS"/>
              </a:rPr>
              <a:t>, </a:t>
            </a:r>
            <a:r>
              <a:rPr lang="en-US" sz="1800" dirty="0" err="1">
                <a:solidFill>
                  <a:srgbClr val="000000"/>
                </a:solidFill>
                <a:effectLst/>
                <a:latin typeface="Times New Roman" panose="02020603050405020304" pitchFamily="18" charset="0"/>
                <a:ea typeface="Arial Unicode MS"/>
              </a:rPr>
              <a:t>naudoja</a:t>
            </a:r>
            <a:r>
              <a:rPr lang="en-US" sz="1800" dirty="0">
                <a:solidFill>
                  <a:srgbClr val="000000"/>
                </a:solidFill>
                <a:effectLst/>
                <a:latin typeface="Times New Roman" panose="02020603050405020304" pitchFamily="18" charset="0"/>
                <a:ea typeface="Arial Unicode MS"/>
              </a:rPr>
              <a:t> </a:t>
            </a:r>
            <a:r>
              <a:rPr lang="en-US" sz="1800" dirty="0" err="1">
                <a:solidFill>
                  <a:srgbClr val="000000"/>
                </a:solidFill>
                <a:effectLst/>
                <a:latin typeface="Times New Roman" panose="02020603050405020304" pitchFamily="18" charset="0"/>
                <a:ea typeface="Arial Unicode MS"/>
              </a:rPr>
              <a:t>duomenis</a:t>
            </a:r>
            <a:r>
              <a:rPr lang="en-US" sz="1800" dirty="0">
                <a:solidFill>
                  <a:srgbClr val="000000"/>
                </a:solidFill>
                <a:effectLst/>
                <a:latin typeface="Times New Roman" panose="02020603050405020304" pitchFamily="18" charset="0"/>
                <a:ea typeface="Arial Unicode MS"/>
              </a:rPr>
              <a:t> </a:t>
            </a:r>
            <a:r>
              <a:rPr lang="en-US" sz="1800" dirty="0" err="1">
                <a:solidFill>
                  <a:srgbClr val="000000"/>
                </a:solidFill>
                <a:effectLst/>
                <a:latin typeface="Times New Roman" panose="02020603050405020304" pitchFamily="18" charset="0"/>
                <a:ea typeface="Arial Unicode MS"/>
              </a:rPr>
              <a:t>apie</a:t>
            </a:r>
            <a:r>
              <a:rPr lang="en-US" sz="1800" dirty="0">
                <a:solidFill>
                  <a:srgbClr val="000000"/>
                </a:solidFill>
                <a:effectLst/>
                <a:latin typeface="Times New Roman" panose="02020603050405020304" pitchFamily="18" charset="0"/>
                <a:ea typeface="Arial Unicode MS"/>
              </a:rPr>
              <a:t> </a:t>
            </a:r>
            <a:r>
              <a:rPr lang="en-US" sz="1800" dirty="0" err="1">
                <a:solidFill>
                  <a:srgbClr val="000000"/>
                </a:solidFill>
                <a:effectLst/>
                <a:latin typeface="Times New Roman" panose="02020603050405020304" pitchFamily="18" charset="0"/>
                <a:ea typeface="Arial Unicode MS"/>
              </a:rPr>
              <a:t>vaikų</a:t>
            </a:r>
            <a:r>
              <a:rPr lang="en-US" sz="1800" dirty="0">
                <a:solidFill>
                  <a:srgbClr val="000000"/>
                </a:solidFill>
                <a:effectLst/>
                <a:latin typeface="Times New Roman" panose="02020603050405020304" pitchFamily="18" charset="0"/>
                <a:ea typeface="Arial Unicode MS"/>
              </a:rPr>
              <a:t> pasiekimus, </a:t>
            </a:r>
            <a:r>
              <a:rPr lang="en-US" sz="1800" dirty="0" err="1">
                <a:solidFill>
                  <a:srgbClr val="000000"/>
                </a:solidFill>
                <a:effectLst/>
                <a:latin typeface="Times New Roman" panose="02020603050405020304" pitchFamily="18" charset="0"/>
                <a:ea typeface="Arial Unicode MS"/>
              </a:rPr>
              <a:t>pažangą</a:t>
            </a:r>
            <a:r>
              <a:rPr lang="en-US" sz="1800" dirty="0">
                <a:solidFill>
                  <a:srgbClr val="000000"/>
                </a:solidFill>
                <a:effectLst/>
                <a:latin typeface="Times New Roman" panose="02020603050405020304" pitchFamily="18" charset="0"/>
                <a:ea typeface="Arial Unicode MS"/>
              </a:rPr>
              <a:t> </a:t>
            </a:r>
            <a:r>
              <a:rPr lang="en-US" sz="1800" dirty="0" err="1">
                <a:solidFill>
                  <a:srgbClr val="000000"/>
                </a:solidFill>
                <a:effectLst/>
                <a:latin typeface="Times New Roman" panose="02020603050405020304" pitchFamily="18" charset="0"/>
                <a:ea typeface="Arial Unicode MS"/>
              </a:rPr>
              <a:t>ir</a:t>
            </a:r>
            <a:r>
              <a:rPr lang="en-US" sz="1800" dirty="0">
                <a:solidFill>
                  <a:srgbClr val="000000"/>
                </a:solidFill>
                <a:effectLst/>
                <a:latin typeface="Times New Roman" panose="02020603050405020304" pitchFamily="18" charset="0"/>
                <a:ea typeface="Arial Unicode MS"/>
              </a:rPr>
              <a:t> </a:t>
            </a:r>
            <a:r>
              <a:rPr lang="en-US" sz="1800" dirty="0" err="1">
                <a:solidFill>
                  <a:srgbClr val="000000"/>
                </a:solidFill>
                <a:effectLst/>
                <a:latin typeface="Times New Roman" panose="02020603050405020304" pitchFamily="18" charset="0"/>
                <a:ea typeface="Arial Unicode MS"/>
              </a:rPr>
              <a:t>jais</a:t>
            </a:r>
            <a:r>
              <a:rPr lang="en-US" sz="1800" dirty="0">
                <a:solidFill>
                  <a:srgbClr val="000000"/>
                </a:solidFill>
                <a:effectLst/>
                <a:latin typeface="Times New Roman" panose="02020603050405020304" pitchFamily="18" charset="0"/>
                <a:ea typeface="Arial Unicode MS"/>
              </a:rPr>
              <a:t> </a:t>
            </a:r>
            <a:r>
              <a:rPr lang="en-US" sz="1800" dirty="0" err="1">
                <a:solidFill>
                  <a:srgbClr val="000000"/>
                </a:solidFill>
                <a:effectLst/>
                <a:latin typeface="Times New Roman" panose="02020603050405020304" pitchFamily="18" charset="0"/>
                <a:ea typeface="Arial Unicode MS"/>
              </a:rPr>
              <a:t>remdamiesi</a:t>
            </a:r>
            <a:r>
              <a:rPr lang="en-US" sz="1800" dirty="0">
                <a:solidFill>
                  <a:srgbClr val="000000"/>
                </a:solidFill>
                <a:effectLst/>
                <a:latin typeface="Times New Roman" panose="02020603050405020304" pitchFamily="18" charset="0"/>
                <a:ea typeface="Arial Unicode MS"/>
              </a:rPr>
              <a:t> </a:t>
            </a:r>
            <a:r>
              <a:rPr lang="en-US" sz="1800" dirty="0" err="1">
                <a:solidFill>
                  <a:srgbClr val="000000"/>
                </a:solidFill>
                <a:effectLst/>
                <a:latin typeface="Times New Roman" panose="02020603050405020304" pitchFamily="18" charset="0"/>
                <a:ea typeface="Arial Unicode MS"/>
              </a:rPr>
              <a:t>priima</a:t>
            </a:r>
            <a:r>
              <a:rPr lang="en-US" sz="1800" dirty="0">
                <a:solidFill>
                  <a:srgbClr val="000000"/>
                </a:solidFill>
                <a:effectLst/>
                <a:latin typeface="Times New Roman" panose="02020603050405020304" pitchFamily="18" charset="0"/>
                <a:ea typeface="Arial Unicode MS"/>
              </a:rPr>
              <a:t> </a:t>
            </a:r>
            <a:r>
              <a:rPr lang="en-US" sz="1800" dirty="0" err="1">
                <a:solidFill>
                  <a:srgbClr val="000000"/>
                </a:solidFill>
                <a:effectLst/>
                <a:latin typeface="Times New Roman" panose="02020603050405020304" pitchFamily="18" charset="0"/>
                <a:ea typeface="Arial Unicode MS"/>
              </a:rPr>
              <a:t>sprendimus</a:t>
            </a:r>
            <a:r>
              <a:rPr lang="en-US" sz="1800" dirty="0">
                <a:solidFill>
                  <a:srgbClr val="000000"/>
                </a:solidFill>
                <a:effectLst/>
                <a:latin typeface="Times New Roman" panose="02020603050405020304" pitchFamily="18" charset="0"/>
                <a:ea typeface="Arial Unicode MS"/>
              </a:rPr>
              <a:t> </a:t>
            </a:r>
            <a:r>
              <a:rPr lang="en-US" sz="1800" dirty="0" err="1">
                <a:solidFill>
                  <a:srgbClr val="000000"/>
                </a:solidFill>
                <a:effectLst/>
                <a:latin typeface="Times New Roman" panose="02020603050405020304" pitchFamily="18" charset="0"/>
                <a:ea typeface="Arial Unicode MS"/>
              </a:rPr>
              <a:t>dėl</a:t>
            </a:r>
            <a:r>
              <a:rPr lang="en-US" sz="1800" dirty="0">
                <a:solidFill>
                  <a:srgbClr val="000000"/>
                </a:solidFill>
                <a:effectLst/>
                <a:latin typeface="Times New Roman" panose="02020603050405020304" pitchFamily="18" charset="0"/>
                <a:ea typeface="Arial Unicode MS"/>
              </a:rPr>
              <a:t> </a:t>
            </a:r>
            <a:r>
              <a:rPr lang="en-US" sz="1800" dirty="0" err="1">
                <a:solidFill>
                  <a:srgbClr val="000000"/>
                </a:solidFill>
                <a:effectLst/>
                <a:latin typeface="Times New Roman" panose="02020603050405020304" pitchFamily="18" charset="0"/>
                <a:ea typeface="Arial Unicode MS"/>
              </a:rPr>
              <a:t>tolesnio</a:t>
            </a:r>
            <a:r>
              <a:rPr lang="en-US" sz="1800" dirty="0">
                <a:solidFill>
                  <a:srgbClr val="000000"/>
                </a:solidFill>
                <a:effectLst/>
                <a:latin typeface="Times New Roman" panose="02020603050405020304" pitchFamily="18" charset="0"/>
                <a:ea typeface="Arial Unicode MS"/>
              </a:rPr>
              <a:t> </a:t>
            </a:r>
            <a:r>
              <a:rPr lang="en-US" sz="1800" dirty="0" err="1">
                <a:solidFill>
                  <a:srgbClr val="000000"/>
                </a:solidFill>
                <a:effectLst/>
                <a:latin typeface="Times New Roman" panose="02020603050405020304" pitchFamily="18" charset="0"/>
                <a:ea typeface="Arial Unicode MS"/>
              </a:rPr>
              <a:t>mokymo</a:t>
            </a:r>
            <a:r>
              <a:rPr lang="en-US" sz="1800" dirty="0">
                <a:solidFill>
                  <a:srgbClr val="000000"/>
                </a:solidFill>
                <a:effectLst/>
                <a:latin typeface="Times New Roman" panose="02020603050405020304" pitchFamily="18" charset="0"/>
                <a:ea typeface="Arial Unicode MS"/>
              </a:rPr>
              <a:t>(-</a:t>
            </a:r>
            <a:r>
              <a:rPr lang="en-US" sz="1800" dirty="0" err="1">
                <a:solidFill>
                  <a:srgbClr val="000000"/>
                </a:solidFill>
                <a:effectLst/>
                <a:latin typeface="Times New Roman" panose="02020603050405020304" pitchFamily="18" charset="0"/>
                <a:ea typeface="Arial Unicode MS"/>
              </a:rPr>
              <a:t>si</a:t>
            </a:r>
            <a:r>
              <a:rPr lang="en-US" sz="1800" dirty="0">
                <a:solidFill>
                  <a:srgbClr val="000000"/>
                </a:solidFill>
                <a:effectLst/>
                <a:latin typeface="Times New Roman" panose="02020603050405020304" pitchFamily="18" charset="0"/>
                <a:ea typeface="Arial Unicode MS"/>
              </a:rPr>
              <a:t>).</a:t>
            </a:r>
            <a:r>
              <a:rPr lang="lt-LT" sz="1800" dirty="0">
                <a:solidFill>
                  <a:srgbClr val="000000"/>
                </a:solidFill>
                <a:effectLst/>
                <a:latin typeface="Times New Roman" panose="02020603050405020304" pitchFamily="18" charset="0"/>
                <a:ea typeface="Arial Unicode MS"/>
              </a:rPr>
              <a:t> </a:t>
            </a:r>
            <a:r>
              <a:rPr lang="lt-LT" sz="2800" dirty="0"/>
              <a:t>Lietuvoje formuojamąjį vertinimą rekomenduojama naudoti ugdymosi procese, siekiant gauti grįžtamąją informaciją apie vaikų pasiekimus bei pažangą ir ugdymo proceso kokybę.</a:t>
            </a:r>
          </a:p>
          <a:p>
            <a:r>
              <a:rPr lang="lt-LT" sz="2800" dirty="0"/>
              <a:t>Apibendrinamąjį vertinimą – baigus programos dalį ar visą programą. Tačiau rekomenduojama vadovautis nuostata, kad orientuojamasi į vaiko ugdymosi kokybės tobulinimą, o ne į diagnostinį kiekvieno vaiko gebėjimų ar pedagogų darbo kokybės vertinimą </a:t>
            </a:r>
            <a:endParaRPr lang="lt-LT" sz="1800" dirty="0">
              <a:solidFill>
                <a:srgbClr val="000000"/>
              </a:solidFill>
              <a:effectLst/>
              <a:latin typeface="Times New Roman" panose="02020603050405020304" pitchFamily="18" charset="0"/>
              <a:ea typeface="Arial Unicode MS"/>
            </a:endParaRPr>
          </a:p>
          <a:p>
            <a:endParaRPr lang="lt-LT" sz="1800" dirty="0">
              <a:solidFill>
                <a:srgbClr val="000000"/>
              </a:solidFill>
              <a:effectLst/>
              <a:latin typeface="Times New Roman" panose="02020603050405020304" pitchFamily="18" charset="0"/>
              <a:ea typeface="Arial Unicode MS"/>
            </a:endParaRPr>
          </a:p>
          <a:p>
            <a:endParaRPr lang="lt-LT" dirty="0"/>
          </a:p>
        </p:txBody>
      </p:sp>
    </p:spTree>
    <p:extLst>
      <p:ext uri="{BB962C8B-B14F-4D97-AF65-F5344CB8AC3E}">
        <p14:creationId xmlns:p14="http://schemas.microsoft.com/office/powerpoint/2010/main" val="947356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a:xfrm>
            <a:off x="381000" y="685800"/>
            <a:ext cx="6096000" cy="3429000"/>
          </a:xfrm>
        </p:spPr>
      </p:sp>
      <p:sp>
        <p:nvSpPr>
          <p:cNvPr id="3" name="Pastabų vietos rezervavimo ženklas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r>
              <a:rPr lang="lt-LT" dirty="0"/>
              <a:t>Nepaisant to, kokį įrankį pasirinksime  apželgti vaiko pasiekimų plėtrą yra svarbu nepamiršti šio vertinimo paskirties ir tikslų. Šiandien su Jumis norime pasidalinti formuojamojo vertinimo įrankio pavyzdžiu – vertinimo forma, kuri priešmokyklinio ugdymo pedagogams galėtų talkinti vaiko kompetencijų plėtros stebėsenai atrandant jas skirtingose ugdymo srityse ir dar konkrečiau – konrečiuose ugdymo pasiekimuose. Norėčiau akcentuoti, jog tai yra siūlymas, kuris atsižvelgiant į Jūsų įstaigos vertinimo tradicijas ir susitarimus gali būti pritaikomas kuo geriau atliepti individualų įstaigos poreikį ar pedagogo vertinimo stebėsenos naudojamas strategijas</a:t>
            </a:r>
          </a:p>
        </p:txBody>
      </p:sp>
      <p:sp>
        <p:nvSpPr>
          <p:cNvPr id="4" name="Skaidrės numerio vietos rezervavimo ženklas 3"/>
          <p:cNvSpPr>
            <a:spLocks noGrp="1"/>
          </p:cNvSpPr>
          <p:nvPr>
            <p:ph type="sldNum" sz="quarter" idx="10"/>
          </p:nvPr>
        </p:nvSpPr>
        <p:spPr/>
        <p:txBody>
          <a:bodyPr/>
          <a:lstStyle/>
          <a:p>
            <a:fld id="{04255917-093B-4C8F-BBB8-2645499A7288}" type="slidenum">
              <a:rPr lang="lt-LT" smtClean="0"/>
              <a:t>8</a:t>
            </a:fld>
            <a:endParaRPr lang="lt-LT"/>
          </a:p>
        </p:txBody>
      </p:sp>
    </p:spTree>
    <p:extLst>
      <p:ext uri="{BB962C8B-B14F-4D97-AF65-F5344CB8AC3E}">
        <p14:creationId xmlns:p14="http://schemas.microsoft.com/office/powerpoint/2010/main" val="796168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a:xfrm>
            <a:off x="381000" y="685800"/>
            <a:ext cx="6096000" cy="3429000"/>
          </a:xfrm>
        </p:spPr>
      </p:sp>
      <p:sp>
        <p:nvSpPr>
          <p:cNvPr id="3" name="Pastabų vietos rezervavimo ženklas 2"/>
          <p:cNvSpPr>
            <a:spLocks noGrp="1"/>
          </p:cNvSpPr>
          <p:nvPr>
            <p:ph type="body" idx="1"/>
          </p:nvPr>
        </p:nvSpPr>
        <p:spPr/>
        <p:txBody>
          <a:bodyPr/>
          <a:lstStyle/>
          <a:p>
            <a:r>
              <a:rPr lang="en-US" dirty="0"/>
              <a:t>1.</a:t>
            </a:r>
            <a:r>
              <a:rPr lang="lt-LT" dirty="0"/>
              <a:t>Formuojamojo vertinimo formoje mes randame šešias ugdymo sritis, kuriose atitinkamame etape ugdymo proceso metu plėtojamos skirtingos kompetencijos. Savaime suprantama, jog konkrečios veiklos išskirtinai atliepiančios vieną iš sričių metu mes nebūtinai atrasime visas kompetencijas, todėl ši vertinimo forma turėtų būti nuosekliai pildoma atitinkamą laikotarpį fiksuojant konkrečius vaiko pasiekimus ir/arba jų pokytį. </a:t>
            </a:r>
          </a:p>
          <a:p>
            <a:r>
              <a:rPr lang="en-US" dirty="0"/>
              <a:t>2. </a:t>
            </a:r>
            <a:r>
              <a:rPr lang="lt-LT" dirty="0"/>
              <a:t>Manome esant prasminga tokioje formuojamojo vertinimo formoje turėti teiginius iliustruojančius kompetencijų plėtrą per nuostatas, žinias ir gebėjimus. Todėl čia pateikiame priešmokyklinio ugdymo programoje numatytų kompetencijų sandų raiškos konkrečioje ugdymo srityje santrauką. </a:t>
            </a:r>
            <a:endParaRPr lang="en-US" dirty="0"/>
          </a:p>
          <a:p>
            <a:r>
              <a:rPr lang="en-US" dirty="0"/>
              <a:t>3. </a:t>
            </a:r>
            <a:r>
              <a:rPr lang="lt-LT" dirty="0"/>
              <a:t>Vaiko pažangos aprašomojo vertinimo skiltyje turėtų atsirasti pedagogo pastebėjimai. Jis juos pateikia pasiremdamas ugdomojo proceso metu skirtingais būdais užfiksuotais vaiko pasiekimais.</a:t>
            </a:r>
          </a:p>
          <a:p>
            <a:r>
              <a:rPr lang="en-US" dirty="0"/>
              <a:t>4. </a:t>
            </a:r>
            <a:r>
              <a:rPr lang="lt-LT" dirty="0"/>
              <a:t>Šioje formoje taip pat numatome galimybę sugrįžti į PU programą įsitikinti </a:t>
            </a:r>
            <a:r>
              <a:rPr lang="en-US" dirty="0"/>
              <a:t>u</a:t>
            </a:r>
            <a:r>
              <a:rPr lang="lt-LT" dirty="0"/>
              <a:t>žtikrina ryšį su PU programa, nuoseklų jos įgyvendinimą.......???? </a:t>
            </a:r>
          </a:p>
          <a:p>
            <a:endParaRPr lang="lt-LT" dirty="0"/>
          </a:p>
        </p:txBody>
      </p:sp>
    </p:spTree>
    <p:extLst>
      <p:ext uri="{BB962C8B-B14F-4D97-AF65-F5344CB8AC3E}">
        <p14:creationId xmlns:p14="http://schemas.microsoft.com/office/powerpoint/2010/main" val="338083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44ADD24E-4F78-40B4-85AD-42415CC2EA3D}" type="slidenum">
              <a:rPr lang="lt-LT" smtClean="0"/>
              <a:t>15</a:t>
            </a:fld>
            <a:endParaRPr lang="lt-LT"/>
          </a:p>
        </p:txBody>
      </p:sp>
    </p:spTree>
    <p:extLst>
      <p:ext uri="{BB962C8B-B14F-4D97-AF65-F5344CB8AC3E}">
        <p14:creationId xmlns:p14="http://schemas.microsoft.com/office/powerpoint/2010/main" val="2602046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44ADD24E-4F78-40B4-85AD-42415CC2EA3D}" type="slidenum">
              <a:rPr lang="lt-LT" smtClean="0"/>
              <a:t>16</a:t>
            </a:fld>
            <a:endParaRPr lang="lt-LT"/>
          </a:p>
        </p:txBody>
      </p:sp>
    </p:spTree>
    <p:extLst>
      <p:ext uri="{BB962C8B-B14F-4D97-AF65-F5344CB8AC3E}">
        <p14:creationId xmlns:p14="http://schemas.microsoft.com/office/powerpoint/2010/main" val="2177880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a:xfrm>
            <a:off x="381000" y="685800"/>
            <a:ext cx="6096000" cy="3429000"/>
          </a:xfrm>
        </p:spPr>
      </p:sp>
      <p:sp>
        <p:nvSpPr>
          <p:cNvPr id="3" name="Pastabų vietos rezervavimo ženklas 2"/>
          <p:cNvSpPr>
            <a:spLocks noGrp="1"/>
          </p:cNvSpPr>
          <p:nvPr>
            <p:ph type="body" idx="1"/>
          </p:nvPr>
        </p:nvSpPr>
        <p:spPr/>
        <p:txBody>
          <a:bodyPr/>
          <a:lstStyle/>
          <a:p>
            <a:r>
              <a:rPr lang="lt-LT" sz="1200" b="1" dirty="0">
                <a:effectLst/>
                <a:latin typeface="+mj-lt"/>
                <a:ea typeface="+mj-ea"/>
                <a:cs typeface="+mj-cs"/>
                <a:sym typeface="Calibri"/>
              </a:rPr>
              <a:t>BENDRAS VIENO VAIKO (IŠSKYRUS VAIKO A APRAŠYMĄ)  LAPO APIE MATEMATINIO</a:t>
            </a:r>
            <a:r>
              <a:rPr lang="lt-LT" sz="1200" b="1" baseline="0" dirty="0">
                <a:effectLst/>
                <a:latin typeface="+mj-lt"/>
                <a:ea typeface="+mj-ea"/>
                <a:cs typeface="+mj-cs"/>
                <a:sym typeface="Calibri"/>
              </a:rPr>
              <a:t> UGDYMO PASIEKIMU VAIZDAS PO RUGSĖJO. </a:t>
            </a:r>
            <a:r>
              <a:rPr lang="lt-LT" sz="1200" b="1" dirty="0">
                <a:effectLst/>
                <a:latin typeface="+mj-lt"/>
                <a:ea typeface="+mj-ea"/>
                <a:cs typeface="+mj-cs"/>
                <a:sym typeface="Calibri"/>
              </a:rPr>
              <a:t>Pirmąją dieną – kad pradėtų domėtis, tuomet kitą dieną įvedama supratimas matuojant ne sprindžiais, ne žingsniais, o matavimo įrankiais, kasdien pasunkinant, paįvairinant. Paskui įvedamas ir svėrimas. Tada imami sverti daiktai. Vaikai pasiūlė ir ėmė svertis patys.-(spėliojo- hipotezė, kiek sveriu aš pats). PATYČIOS???  Nekilo, bet nusiteikti reikėtų, žinoti sau saugiklius,</a:t>
            </a:r>
            <a:r>
              <a:rPr lang="lt-LT" sz="1200" b="1" baseline="0" dirty="0">
                <a:effectLst/>
                <a:latin typeface="+mj-lt"/>
                <a:ea typeface="+mj-ea"/>
                <a:cs typeface="+mj-cs"/>
                <a:sym typeface="Calibri"/>
              </a:rPr>
              <a:t> kad šioje vietoje neįvyktų.</a:t>
            </a:r>
            <a:endParaRPr lang="lt-LT" dirty="0"/>
          </a:p>
        </p:txBody>
      </p:sp>
    </p:spTree>
    <p:extLst>
      <p:ext uri="{BB962C8B-B14F-4D97-AF65-F5344CB8AC3E}">
        <p14:creationId xmlns:p14="http://schemas.microsoft.com/office/powerpoint/2010/main" val="2742728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a:xfrm>
            <a:off x="381000" y="685800"/>
            <a:ext cx="6096000" cy="3429000"/>
          </a:xfrm>
        </p:spPr>
      </p:sp>
      <p:sp>
        <p:nvSpPr>
          <p:cNvPr id="3" name="Pastabų vietos rezervavimo ženklas 2"/>
          <p:cNvSpPr>
            <a:spLocks noGrp="1"/>
          </p:cNvSpPr>
          <p:nvPr>
            <p:ph type="body" idx="1"/>
          </p:nvPr>
        </p:nvSpPr>
        <p:spPr/>
        <p:txBody>
          <a:bodyPr/>
          <a:lstStyle/>
          <a:p>
            <a:r>
              <a:rPr lang="lt-LT" sz="1200" b="0" i="0" dirty="0">
                <a:effectLst/>
                <a:latin typeface="+mj-lt"/>
                <a:ea typeface="+mj-ea"/>
                <a:cs typeface="+mj-cs"/>
                <a:sym typeface="Calibri"/>
              </a:rPr>
              <a:t>Savaitės veiklos tikslas:</a:t>
            </a:r>
            <a:r>
              <a:rPr lang="lt-LT" sz="1200" b="0" i="0" baseline="0" dirty="0">
                <a:effectLst/>
                <a:latin typeface="+mj-lt"/>
                <a:ea typeface="+mj-ea"/>
                <a:cs typeface="+mj-cs"/>
                <a:sym typeface="Calibri"/>
              </a:rPr>
              <a:t> b</a:t>
            </a:r>
            <a:r>
              <a:rPr lang="lt-LT" sz="1200" b="0" i="0" dirty="0">
                <a:effectLst/>
                <a:latin typeface="+mj-lt"/>
                <a:ea typeface="+mj-ea"/>
                <a:cs typeface="+mj-cs"/>
                <a:sym typeface="Calibri"/>
              </a:rPr>
              <a:t>andys geriau pažinti save ir kitus kalbėdami apie jausmus bei ieškodami išeičių neigiamoms emocijoms likviduoti. Mokytojos sau</a:t>
            </a:r>
            <a:r>
              <a:rPr lang="lt-LT" sz="1200" b="0" i="0" baseline="0" dirty="0">
                <a:effectLst/>
                <a:latin typeface="+mj-lt"/>
                <a:ea typeface="+mj-ea"/>
                <a:cs typeface="+mj-cs"/>
                <a:sym typeface="Calibri"/>
              </a:rPr>
              <a:t> susiformulavo tokius uždavinius :</a:t>
            </a:r>
          </a:p>
          <a:p>
            <a:pPr marL="228600" indent="-228600">
              <a:buAutoNum type="arabicPeriod"/>
            </a:pPr>
            <a:r>
              <a:rPr lang="lt-LT" sz="1200" b="0" i="0" dirty="0">
                <a:effectLst/>
                <a:latin typeface="+mj-lt"/>
                <a:ea typeface="+mj-ea"/>
                <a:cs typeface="+mj-cs"/>
                <a:sym typeface="Calibri"/>
              </a:rPr>
              <a:t>Atpažins ir nusakys savo ir kitų pagrindines emocijas: džiaugsmą, liūdesį, pyktį, baimę, nuostabą, jaudulį, pavydą (sveikatos ir fizinis ugdymas (A), A2);</a:t>
            </a:r>
            <a:br>
              <a:rPr lang="lt-LT" dirty="0"/>
            </a:br>
            <a:r>
              <a:rPr lang="lt-LT" sz="1200" b="0" i="0" dirty="0">
                <a:effectLst/>
                <a:latin typeface="+mj-lt"/>
                <a:ea typeface="+mj-ea"/>
                <a:cs typeface="+mj-cs"/>
                <a:sym typeface="Calibri"/>
              </a:rPr>
              <a:t>2. Naudos įvairias veido mimikas, balso intonaciją, kūno kalbą norėdamas išreikšti savo jausmus ir emocijas (sveikatos ir fizinis ugdymas (A), A2);</a:t>
            </a:r>
            <a:br>
              <a:rPr lang="lt-LT" dirty="0"/>
            </a:br>
            <a:r>
              <a:rPr lang="lt-LT" sz="1200" b="0" i="0" dirty="0">
                <a:effectLst/>
                <a:latin typeface="+mj-lt"/>
                <a:ea typeface="+mj-ea"/>
                <a:cs typeface="+mj-cs"/>
                <a:sym typeface="Calibri"/>
              </a:rPr>
              <a:t>3. Apgalvos ir aptars dažniausiai taikomus būdus, kurie gali padėti pasijusti geriau, jei būna nusiminęs, piktas, susijaudinęs (sveikatos ir fizinis ugdymas (A), A3).</a:t>
            </a:r>
          </a:p>
          <a:p>
            <a:pPr marL="228600" indent="-228600">
              <a:buAutoNum type="arabicPeriod"/>
            </a:pPr>
            <a:r>
              <a:rPr lang="lt-LT" sz="1200" b="0" i="0" dirty="0">
                <a:effectLst/>
                <a:latin typeface="+mj-lt"/>
                <a:ea typeface="+mj-ea"/>
                <a:cs typeface="+mj-cs"/>
                <a:sym typeface="Calibri"/>
              </a:rPr>
              <a:t>Iš to vystėsi įvairios veiklos (keletas jų):</a:t>
            </a:r>
            <a:r>
              <a:rPr lang="lt-LT" sz="1200" b="0" i="0" baseline="0" dirty="0">
                <a:effectLst/>
                <a:latin typeface="+mj-lt"/>
                <a:ea typeface="+mj-ea"/>
                <a:cs typeface="+mj-cs"/>
                <a:sym typeface="Calibri"/>
              </a:rPr>
              <a:t>  </a:t>
            </a:r>
            <a:r>
              <a:rPr lang="lt-LT" sz="1200" b="0" i="0" dirty="0">
                <a:effectLst/>
                <a:latin typeface="+mj-lt"/>
                <a:ea typeface="+mj-ea"/>
                <a:cs typeface="+mj-cs"/>
                <a:sym typeface="Calibri"/>
              </a:rPr>
              <a:t>Paskatinsime įsivertinti nuotaiką/emociją/būseną ir naudojant rankų ženklus (</a:t>
            </a:r>
            <a:r>
              <a:rPr lang="lt-LT" sz="1200" b="0" i="0" dirty="0" err="1">
                <a:effectLst/>
                <a:latin typeface="+mj-lt"/>
                <a:ea typeface="+mj-ea"/>
                <a:cs typeface="+mj-cs"/>
                <a:sym typeface="Calibri"/>
              </a:rPr>
              <a:t>titualas</a:t>
            </a:r>
            <a:r>
              <a:rPr lang="lt-LT" sz="1200" b="0" i="0" dirty="0">
                <a:effectLst/>
                <a:latin typeface="+mj-lt"/>
                <a:ea typeface="+mj-ea"/>
                <a:cs typeface="+mj-cs"/>
                <a:sym typeface="Calibri"/>
              </a:rPr>
              <a:t> “Šiandien, aš…”).</a:t>
            </a:r>
            <a:br>
              <a:rPr lang="lt-LT" dirty="0"/>
            </a:br>
            <a:r>
              <a:rPr lang="lt-LT" sz="1200" b="0" i="0" dirty="0">
                <a:effectLst/>
                <a:latin typeface="+mj-lt"/>
                <a:ea typeface="+mj-ea"/>
                <a:cs typeface="+mj-cs"/>
                <a:sym typeface="Calibri"/>
              </a:rPr>
              <a:t>Klausysis istorijos “Pikta bitė” svarstydami: kokios emocijos mus aplanko supykus? kodėl verta bandyti ieškoti būdų sau ir kitiems padėti? Bandys suprasti, jog emocinė patirtis mus moko neskaudinti kitų ir kt.</a:t>
            </a:r>
            <a:br>
              <a:rPr lang="lt-LT" dirty="0"/>
            </a:br>
            <a:r>
              <a:rPr lang="lt-LT" sz="1200" b="0" i="0" dirty="0">
                <a:effectLst/>
                <a:latin typeface="+mj-lt"/>
                <a:ea typeface="+mj-ea"/>
                <a:cs typeface="+mj-cs"/>
                <a:sym typeface="Calibri"/>
              </a:rPr>
              <a:t>Žais žaidimą “Atspėk emociją?” (sakys tą pačią frazę, pavyzdžiui, „viso gero” liūdnai, linksmai, piktai, išdidžiai, droviai, pavydžiai ir pan. Klausantieji iš balso tono turės nuspėti ir įvardinti).</a:t>
            </a:r>
            <a:br>
              <a:rPr lang="lt-LT" dirty="0"/>
            </a:br>
            <a:r>
              <a:rPr lang="lt-LT" sz="1200" b="0" i="0" dirty="0">
                <a:effectLst/>
                <a:latin typeface="+mj-lt"/>
                <a:ea typeface="+mj-ea"/>
                <a:cs typeface="+mj-cs"/>
                <a:sym typeface="Calibri"/>
              </a:rPr>
              <a:t>Išbandys save žaidime “Mesk ir piešk” (popieriaus lape pieš išridento skaičiaus susitarimą taip sukurdami nuotaikingus (arba ne - pasirinktinai) veidukus).</a:t>
            </a:r>
            <a:endParaRPr lang="lt-LT" dirty="0"/>
          </a:p>
        </p:txBody>
      </p:sp>
    </p:spTree>
    <p:extLst>
      <p:ext uri="{BB962C8B-B14F-4D97-AF65-F5344CB8AC3E}">
        <p14:creationId xmlns:p14="http://schemas.microsoft.com/office/powerpoint/2010/main" val="3222759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a:xfrm>
            <a:off x="381000" y="685800"/>
            <a:ext cx="6096000" cy="3429000"/>
          </a:xfrm>
        </p:spPr>
      </p:sp>
      <p:sp>
        <p:nvSpPr>
          <p:cNvPr id="3" name="Pastabų vietos rezervavimo ženklas 2"/>
          <p:cNvSpPr>
            <a:spLocks noGrp="1"/>
          </p:cNvSpPr>
          <p:nvPr>
            <p:ph type="body" idx="1"/>
          </p:nvPr>
        </p:nvSpPr>
        <p:spPr/>
        <p:txBody>
          <a:bodyPr/>
          <a:lstStyle/>
          <a:p>
            <a:r>
              <a:rPr lang="en-US" sz="1200" b="1" dirty="0">
                <a:effectLst/>
                <a:latin typeface="+mj-lt"/>
                <a:ea typeface="+mj-ea"/>
                <a:cs typeface="+mj-cs"/>
                <a:sym typeface="Calibri"/>
              </a:rPr>
              <a:t>Savait4s </a:t>
            </a:r>
            <a:r>
              <a:rPr lang="en-US" sz="1200" b="1" dirty="0" err="1">
                <a:effectLst/>
                <a:latin typeface="+mj-lt"/>
                <a:ea typeface="+mj-ea"/>
                <a:cs typeface="+mj-cs"/>
                <a:sym typeface="Calibri"/>
              </a:rPr>
              <a:t>projektas</a:t>
            </a:r>
            <a:r>
              <a:rPr lang="en-US" sz="1200" b="1" dirty="0">
                <a:effectLst/>
                <a:latin typeface="+mj-lt"/>
                <a:ea typeface="+mj-ea"/>
                <a:cs typeface="+mj-cs"/>
                <a:sym typeface="Calibri"/>
              </a:rPr>
              <a:t>- „Kur </a:t>
            </a:r>
            <a:r>
              <a:rPr lang="en-US" sz="1200" b="1" dirty="0" err="1">
                <a:effectLst/>
                <a:latin typeface="+mj-lt"/>
                <a:ea typeface="+mj-ea"/>
                <a:cs typeface="+mj-cs"/>
                <a:sym typeface="Calibri"/>
              </a:rPr>
              <a:t>slepiasi</a:t>
            </a:r>
            <a:r>
              <a:rPr lang="en-US" sz="1200" b="1" dirty="0">
                <a:effectLst/>
                <a:latin typeface="+mj-lt"/>
                <a:ea typeface="+mj-ea"/>
                <a:cs typeface="+mj-cs"/>
                <a:sym typeface="Calibri"/>
              </a:rPr>
              <a:t> raid</a:t>
            </a:r>
            <a:r>
              <a:rPr lang="lt-LT" sz="1200" b="1" dirty="0">
                <a:effectLst/>
                <a:latin typeface="+mj-lt"/>
                <a:ea typeface="+mj-ea"/>
                <a:cs typeface="+mj-cs"/>
                <a:sym typeface="Calibri"/>
              </a:rPr>
              <a:t>ė</a:t>
            </a:r>
            <a:r>
              <a:rPr lang="en-US" sz="1200" b="1" dirty="0">
                <a:effectLst/>
                <a:latin typeface="+mj-lt"/>
                <a:ea typeface="+mj-ea"/>
                <a:cs typeface="+mj-cs"/>
                <a:sym typeface="Calibri"/>
              </a:rPr>
              <a:t>s“. </a:t>
            </a:r>
            <a:r>
              <a:rPr lang="en-US" sz="1200" b="1" dirty="0" err="1">
                <a:effectLst/>
                <a:latin typeface="+mj-lt"/>
                <a:ea typeface="+mj-ea"/>
                <a:cs typeface="+mj-cs"/>
                <a:sym typeface="Calibri"/>
              </a:rPr>
              <a:t>Sudedu</a:t>
            </a:r>
            <a:r>
              <a:rPr lang="en-US" sz="1200" b="1" dirty="0">
                <a:effectLst/>
                <a:latin typeface="+mj-lt"/>
                <a:ea typeface="+mj-ea"/>
                <a:cs typeface="+mj-cs"/>
                <a:sym typeface="Calibri"/>
              </a:rPr>
              <a:t> </a:t>
            </a:r>
            <a:r>
              <a:rPr lang="en-US" sz="1200" b="1" dirty="0" err="1">
                <a:effectLst/>
                <a:latin typeface="+mj-lt"/>
                <a:ea typeface="+mj-ea"/>
                <a:cs typeface="+mj-cs"/>
                <a:sym typeface="Calibri"/>
              </a:rPr>
              <a:t>mokyto</a:t>
            </a:r>
            <a:r>
              <a:rPr lang="lt-LT" sz="1200" b="1" dirty="0">
                <a:effectLst/>
                <a:latin typeface="+mj-lt"/>
                <a:ea typeface="+mj-ea"/>
                <a:cs typeface="+mj-cs"/>
                <a:sym typeface="Calibri"/>
              </a:rPr>
              <a:t>jų pirmuosius įrašus dienyne- veiklos ir pan. </a:t>
            </a:r>
            <a:r>
              <a:rPr lang="lt-LT" sz="1200" b="0" i="0" dirty="0">
                <a:effectLst/>
                <a:latin typeface="+mj-lt"/>
                <a:ea typeface="+mj-ea"/>
                <a:cs typeface="+mj-cs"/>
                <a:sym typeface="Calibri"/>
              </a:rPr>
              <a:t>Vaikai pasirenka veikimo būdą (pasiskirsto į grupeles, poras ar individualiai) ir pradeda „raidžių medžioklę“: augalų, medžių šakų, daiktų, gyvūnų ar įvairių aplinkui esančių</a:t>
            </a:r>
            <a:br>
              <a:rPr lang="lt-LT" dirty="0"/>
            </a:br>
            <a:r>
              <a:rPr lang="lt-LT" sz="1200" b="0" i="0" dirty="0">
                <a:effectLst/>
                <a:latin typeface="+mj-lt"/>
                <a:ea typeface="+mj-ea"/>
                <a:cs typeface="+mj-cs"/>
                <a:sym typeface="Calibri"/>
              </a:rPr>
              <a:t>statinių (namų, tvorų, žaidimų aikštelės įrenginių) siluetuose ieško ir įžvelgia raides. Fiksuos (nusipiešia, nufotografuoja, nufilmuoja, ir t. t.) pastebėtas raides. Klausysis įvairių balso įrašų (tarmiškų tekstų, draugų balsų, aktorių skaitomų kūrinių įrašų), aptars girdėtus tekstus, išskirs pagrindinę kalbėtojo mintis.</a:t>
            </a:r>
            <a:br>
              <a:rPr lang="lt-LT" dirty="0"/>
            </a:br>
            <a:r>
              <a:rPr lang="lt-LT" sz="1200" b="0" i="0" dirty="0">
                <a:effectLst/>
                <a:latin typeface="+mj-lt"/>
                <a:ea typeface="+mj-ea"/>
                <a:cs typeface="+mj-cs"/>
                <a:sym typeface="Calibri"/>
              </a:rPr>
              <a:t>Išbandys IT, kalbai lavinti skirtas programėles. </a:t>
            </a:r>
          </a:p>
          <a:p>
            <a:r>
              <a:rPr lang="lt-LT" sz="1200" b="0" i="0" dirty="0">
                <a:effectLst/>
                <a:latin typeface="+mj-lt"/>
                <a:ea typeface="+mj-ea"/>
                <a:cs typeface="+mj-cs"/>
                <a:sym typeface="Calibri"/>
              </a:rPr>
              <a:t>Kurs lauko ir grupės abėcėlę, sugalvos ir pasiūlys kaip įgyvendinti tokį sumanymą, pasiūlys veiklos, savaitės pavadinimus, išsakys savo nuomonę.</a:t>
            </a:r>
            <a:br>
              <a:rPr lang="lt-LT" dirty="0"/>
            </a:br>
            <a:r>
              <a:rPr lang="lt-LT" sz="1200" b="0" i="0" dirty="0">
                <a:effectLst/>
                <a:latin typeface="+mj-lt"/>
                <a:ea typeface="+mj-ea"/>
                <a:cs typeface="+mj-cs"/>
                <a:sym typeface="Calibri"/>
              </a:rPr>
              <a:t>Surengs parodą grupėje „Mano mylimiausia raidė“.</a:t>
            </a:r>
            <a:br>
              <a:rPr lang="lt-LT" dirty="0"/>
            </a:br>
            <a:r>
              <a:rPr lang="lt-LT" sz="1200" b="0" i="0" dirty="0">
                <a:effectLst/>
                <a:latin typeface="+mj-lt"/>
                <a:ea typeface="+mj-ea"/>
                <a:cs typeface="+mj-cs"/>
                <a:sym typeface="Calibri"/>
              </a:rPr>
              <a:t>Kurs bendrą visų grupės vardų sąrašą, lygins, kurie vardai yra trumpi, o kurie ilgi, kiek varduose yra raidžių.</a:t>
            </a:r>
            <a:br>
              <a:rPr lang="lt-LT" dirty="0"/>
            </a:br>
            <a:r>
              <a:rPr lang="lt-LT" sz="1200" b="0" i="0" dirty="0">
                <a:effectLst/>
                <a:latin typeface="+mj-lt"/>
                <a:ea typeface="+mj-ea"/>
                <a:cs typeface="+mj-cs"/>
                <a:sym typeface="Calibri"/>
              </a:rPr>
              <a:t>Žiūrės edukacinius filmukus apie abėcėlės raides, žaisdami žaidimus, galvos žodžius iš tos pačios raidės.</a:t>
            </a:r>
          </a:p>
          <a:p>
            <a:r>
              <a:rPr lang="lt-LT" sz="1200" b="1" i="0" dirty="0">
                <a:effectLst/>
                <a:latin typeface="+mj-lt"/>
                <a:ea typeface="+mj-ea"/>
                <a:cs typeface="+mj-cs"/>
                <a:sym typeface="Calibri"/>
              </a:rPr>
              <a:t>Sąveika/bendradarbiavimas su šeima (Auklėtojų, tėvų (globėjų) iniciatyvos, siūlymai, bendradarbiavimo būdai):</a:t>
            </a:r>
            <a:br>
              <a:rPr lang="lt-LT" dirty="0"/>
            </a:br>
            <a:r>
              <a:rPr lang="lt-LT" sz="1200" b="0" i="0" dirty="0">
                <a:effectLst/>
                <a:latin typeface="+mj-lt"/>
                <a:ea typeface="+mj-ea"/>
                <a:cs typeface="+mj-cs"/>
                <a:sym typeface="Calibri"/>
              </a:rPr>
              <a:t>Kartu su vaiku surasti ir užfiksuoti (nupiešti, nufotografuoti ar sukonstruoti) pasirinktą raidę.</a:t>
            </a:r>
            <a:endParaRPr lang="lt-LT" sz="1200" b="1" dirty="0">
              <a:effectLst/>
              <a:latin typeface="+mj-lt"/>
              <a:ea typeface="+mj-ea"/>
              <a:cs typeface="+mj-cs"/>
              <a:sym typeface="Calibri"/>
            </a:endParaRPr>
          </a:p>
          <a:p>
            <a:r>
              <a:rPr lang="lt-LT" sz="1200" b="1" dirty="0">
                <a:effectLst/>
                <a:latin typeface="+mj-lt"/>
                <a:ea typeface="+mj-ea"/>
                <a:cs typeface="+mj-cs"/>
                <a:sym typeface="Calibri"/>
              </a:rPr>
              <a:t>Grupėje ant ištemptos</a:t>
            </a:r>
            <a:r>
              <a:rPr lang="lt-LT" sz="1200" b="1" baseline="0" dirty="0">
                <a:effectLst/>
                <a:latin typeface="+mj-lt"/>
                <a:ea typeface="+mj-ea"/>
                <a:cs typeface="+mj-cs"/>
                <a:sym typeface="Calibri"/>
              </a:rPr>
              <a:t> virvės sukabintos p</a:t>
            </a:r>
            <a:r>
              <a:rPr lang="lt-LT" sz="1200" b="1" dirty="0">
                <a:effectLst/>
                <a:latin typeface="+mj-lt"/>
                <a:ea typeface="+mj-ea"/>
                <a:cs typeface="+mj-cs"/>
                <a:sym typeface="Calibri"/>
              </a:rPr>
              <a:t>abirusios raidės, iš kurių bandoma dėlioti </a:t>
            </a:r>
            <a:r>
              <a:rPr lang="lt-LT" sz="1200" b="1" dirty="0" err="1">
                <a:effectLst/>
                <a:latin typeface="+mj-lt"/>
                <a:ea typeface="+mj-ea"/>
                <a:cs typeface="+mj-cs"/>
                <a:sym typeface="Calibri"/>
              </a:rPr>
              <a:t>pasisveikinimus</a:t>
            </a:r>
            <a:r>
              <a:rPr lang="lt-LT" sz="1200" b="1" dirty="0">
                <a:effectLst/>
                <a:latin typeface="+mj-lt"/>
                <a:ea typeface="+mj-ea"/>
                <a:cs typeface="+mj-cs"/>
                <a:sym typeface="Calibri"/>
              </a:rPr>
              <a:t> labas rytas, labas vakaras.</a:t>
            </a:r>
            <a:r>
              <a:rPr lang="lt-LT" sz="1200" b="1" baseline="0" dirty="0">
                <a:effectLst/>
                <a:latin typeface="+mj-lt"/>
                <a:ea typeface="+mj-ea"/>
                <a:cs typeface="+mj-cs"/>
                <a:sym typeface="Calibri"/>
              </a:rPr>
              <a:t> T</a:t>
            </a:r>
            <a:r>
              <a:rPr lang="lt-LT" sz="1200" b="1" dirty="0">
                <a:effectLst/>
                <a:latin typeface="+mj-lt"/>
                <a:ea typeface="+mj-ea"/>
                <a:cs typeface="+mj-cs"/>
                <a:sym typeface="Calibri"/>
              </a:rPr>
              <a:t>ada vaikai  pasiūlė dar žodžius ačiū, prašom;</a:t>
            </a:r>
            <a:r>
              <a:rPr lang="lt-LT" sz="1200" b="1" baseline="0" dirty="0">
                <a:effectLst/>
                <a:latin typeface="+mj-lt"/>
                <a:ea typeface="+mj-ea"/>
                <a:cs typeface="+mj-cs"/>
                <a:sym typeface="Calibri"/>
              </a:rPr>
              <a:t> </a:t>
            </a:r>
            <a:r>
              <a:rPr lang="lt-LT" sz="1200" b="1" dirty="0">
                <a:effectLst/>
                <a:latin typeface="+mj-lt"/>
                <a:ea typeface="+mj-ea"/>
                <a:cs typeface="+mj-cs"/>
                <a:sym typeface="Calibri"/>
              </a:rPr>
              <a:t> sudėti iš vakaro labas rytas, nes rytoj bus rytas, kai jie ateis (paros pažinimas).</a:t>
            </a:r>
            <a:endParaRPr lang="lt-LT" dirty="0"/>
          </a:p>
        </p:txBody>
      </p:sp>
    </p:spTree>
    <p:extLst>
      <p:ext uri="{BB962C8B-B14F-4D97-AF65-F5344CB8AC3E}">
        <p14:creationId xmlns:p14="http://schemas.microsoft.com/office/powerpoint/2010/main" val="29248713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1/25/2023</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2678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1/25/2023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056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1/25/2023</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54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1/25/2023</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56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1/25/2023</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207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1/25/2023</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40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1/25/2023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90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1/25/2023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9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1/25/2023</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11059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1/25/2023</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7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1/25/2023</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297393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1/25/2023</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68744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1/25/2023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590267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1/25/2023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611792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1/25/2023</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2804327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1/25/2023</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10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1/25/2023</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099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1/25/2023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9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1/25/2023</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89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1/25/2023</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40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1/25/2023</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61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1/25/2023</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85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1/25/2023</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012447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1/25/2023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67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1/25/2023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51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1/25/2023</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89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1/25/2023</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1/25/2023</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37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1/25/2023</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20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1/25/2023</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1462494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1/25/2023</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236601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1/25/2023</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326096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1/25/2023</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18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1/25/2023</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625174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1/25/2023</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3545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1/25/2023</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2062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1/25/2023</a:t>
            </a:fld>
            <a:endParaRPr lang="en-US" dirty="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05858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1/25/2023</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5349505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1/25/2023</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4083635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1/25/2023</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202733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1/25/2023</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803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9D5889-0F51-4A11-BD22-7C3FFB0F0384}"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4B80A-506B-47C0-BF92-BE1E19B7E093}" type="slidenum">
              <a:rPr lang="en-US" smtClean="0"/>
              <a:t>‹#›</a:t>
            </a:fld>
            <a:endParaRPr lang="en-US"/>
          </a:p>
        </p:txBody>
      </p:sp>
    </p:spTree>
    <p:extLst>
      <p:ext uri="{BB962C8B-B14F-4D97-AF65-F5344CB8AC3E}">
        <p14:creationId xmlns:p14="http://schemas.microsoft.com/office/powerpoint/2010/main" val="39429212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2F180-0D1F-0F18-E717-9E26DF970BC3}"/>
              </a:ext>
            </a:extLst>
          </p:cNvPr>
          <p:cNvSpPr>
            <a:spLocks noGrp="1"/>
          </p:cNvSpPr>
          <p:nvPr>
            <p:ph type="dt" sz="half" idx="10"/>
          </p:nvPr>
        </p:nvSpPr>
        <p:spPr/>
        <p:txBody>
          <a:bodyPr/>
          <a:lstStyle/>
          <a:p>
            <a:fld id="{B8A413D5-EAF9-463D-86D0-55D8BA636592}" type="datetimeFigureOut">
              <a:rPr lang="lt-LT" smtClean="0"/>
              <a:t>2023-01-25</a:t>
            </a:fld>
            <a:endParaRPr lang="lt-LT"/>
          </a:p>
        </p:txBody>
      </p:sp>
      <p:sp>
        <p:nvSpPr>
          <p:cNvPr id="3" name="Footer Placeholder 2">
            <a:extLst>
              <a:ext uri="{FF2B5EF4-FFF2-40B4-BE49-F238E27FC236}">
                <a16:creationId xmlns:a16="http://schemas.microsoft.com/office/drawing/2014/main" id="{3BE4295A-C6B7-0E6E-85E1-34BFA92AE116}"/>
              </a:ext>
            </a:extLst>
          </p:cNvPr>
          <p:cNvSpPr>
            <a:spLocks noGrp="1"/>
          </p:cNvSpPr>
          <p:nvPr>
            <p:ph type="ftr" sz="quarter" idx="11"/>
          </p:nvPr>
        </p:nvSpPr>
        <p:spPr/>
        <p:txBody>
          <a:bodyPr/>
          <a:lstStyle/>
          <a:p>
            <a:endParaRPr lang="lt-LT"/>
          </a:p>
        </p:txBody>
      </p:sp>
      <p:sp>
        <p:nvSpPr>
          <p:cNvPr id="4" name="Slide Number Placeholder 3">
            <a:extLst>
              <a:ext uri="{FF2B5EF4-FFF2-40B4-BE49-F238E27FC236}">
                <a16:creationId xmlns:a16="http://schemas.microsoft.com/office/drawing/2014/main" id="{D369A3F8-C7BA-3AED-3274-13FC7ED5C359}"/>
              </a:ext>
            </a:extLst>
          </p:cNvPr>
          <p:cNvSpPr>
            <a:spLocks noGrp="1"/>
          </p:cNvSpPr>
          <p:nvPr>
            <p:ph type="sldNum" sz="quarter" idx="12"/>
          </p:nvPr>
        </p:nvSpPr>
        <p:spPr/>
        <p:txBody>
          <a:bodyPr/>
          <a:lstStyle/>
          <a:p>
            <a:fld id="{FACB02E1-4DFD-4284-8264-390F056E040D}" type="slidenum">
              <a:rPr lang="lt-LT" smtClean="0"/>
              <a:t>‹#›</a:t>
            </a:fld>
            <a:endParaRPr lang="lt-LT"/>
          </a:p>
        </p:txBody>
      </p:sp>
    </p:spTree>
    <p:extLst>
      <p:ext uri="{BB962C8B-B14F-4D97-AF65-F5344CB8AC3E}">
        <p14:creationId xmlns:p14="http://schemas.microsoft.com/office/powerpoint/2010/main" val="23589255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3" name="Slide Title"/>
          <p:cNvSpPr txBox="1">
            <a:spLocks noGrp="1"/>
          </p:cNvSpPr>
          <p:nvPr>
            <p:ph type="title" hasCustomPrompt="1"/>
          </p:nvPr>
        </p:nvSpPr>
        <p:spPr>
          <a:prstGeom prst="rect">
            <a:avLst/>
          </a:prstGeom>
        </p:spPr>
        <p:txBody>
          <a:bodyPr/>
          <a:lstStyle/>
          <a:p>
            <a:r>
              <a:t>Slide 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4953231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1/25/2023</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9861559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1_Comparison">
    <p:spTree>
      <p:nvGrpSpPr>
        <p:cNvPr id="1" name=""/>
        <p:cNvGrpSpPr/>
        <p:nvPr/>
      </p:nvGrpSpPr>
      <p:grpSpPr>
        <a:xfrm>
          <a:off x="0" y="0"/>
          <a:ext cx="0" cy="0"/>
          <a:chOff x="0" y="0"/>
          <a:chExt cx="0" cy="0"/>
        </a:xfrm>
      </p:grpSpPr>
      <p:graphicFrame>
        <p:nvGraphicFramePr>
          <p:cNvPr id="44" name="Table 6"/>
          <p:cNvGraphicFramePr/>
          <p:nvPr/>
        </p:nvGraphicFramePr>
        <p:xfrm>
          <a:off x="0" y="-2"/>
          <a:ext cx="279400" cy="6858001"/>
        </p:xfrm>
        <a:graphic>
          <a:graphicData uri="http://schemas.openxmlformats.org/drawingml/2006/table">
            <a:tbl>
              <a:tblPr bandRow="1"/>
              <a:tblGrid>
                <a:gridCol w="279400">
                  <a:extLst>
                    <a:ext uri="{9D8B030D-6E8A-4147-A177-3AD203B41FA5}">
                      <a16:colId xmlns:a16="http://schemas.microsoft.com/office/drawing/2014/main" val="20000"/>
                    </a:ext>
                  </a:extLst>
                </a:gridCol>
              </a:tblGrid>
              <a:tr h="6858001">
                <a:tc>
                  <a:txBody>
                    <a:bodyPr/>
                    <a:lstStyle/>
                    <a:p>
                      <a:pPr algn="l">
                        <a:defRPr b="1">
                          <a:solidFill>
                            <a:srgbClr val="FFFFFF"/>
                          </a:solidFill>
                        </a:defRPr>
                      </a:pPr>
                      <a:endParaRPr/>
                    </a:p>
                  </a:txBody>
                  <a:tcPr marL="45720" marR="45720" horzOverflow="overflow">
                    <a:lnL w="12700">
                      <a:solidFill>
                        <a:srgbClr val="FFFFFF"/>
                      </a:solidFill>
                    </a:lnL>
                    <a:lnR w="12700">
                      <a:solidFill>
                        <a:srgbClr val="FFFFFF"/>
                      </a:solidFill>
                    </a:lnR>
                    <a:lnT w="12700">
                      <a:solidFill>
                        <a:srgbClr val="FFFFFF"/>
                      </a:solidFill>
                    </a:lnT>
                    <a:lnB w="38100">
                      <a:solidFill>
                        <a:srgbClr val="FFFFFF"/>
                      </a:solidFill>
                    </a:lnB>
                    <a:solidFill>
                      <a:srgbClr val="326838"/>
                    </a:solidFill>
                  </a:tcPr>
                </a:tc>
                <a:extLst>
                  <a:ext uri="{0D108BD9-81ED-4DB2-BD59-A6C34878D82A}">
                    <a16:rowId xmlns:a16="http://schemas.microsoft.com/office/drawing/2014/main" val="10000"/>
                  </a:ext>
                </a:extLst>
              </a:tr>
            </a:tbl>
          </a:graphicData>
        </a:graphic>
      </p:graphicFrame>
      <p:sp>
        <p:nvSpPr>
          <p:cNvPr id="45" name="Click to edit Master title style"/>
          <p:cNvSpPr txBox="1">
            <a:spLocks noGrp="1"/>
          </p:cNvSpPr>
          <p:nvPr>
            <p:ph type="title" hasCustomPrompt="1"/>
          </p:nvPr>
        </p:nvSpPr>
        <p:spPr>
          <a:xfrm>
            <a:off x="839787" y="365125"/>
            <a:ext cx="10515601" cy="1325563"/>
          </a:xfrm>
          <a:prstGeom prst="rect">
            <a:avLst/>
          </a:prstGeom>
        </p:spPr>
        <p:txBody>
          <a:bodyPr/>
          <a:lstStyle/>
          <a:p>
            <a:r>
              <a:t>Click to edit Master title style</a:t>
            </a:r>
          </a:p>
        </p:txBody>
      </p:sp>
      <p:sp>
        <p:nvSpPr>
          <p:cNvPr id="46"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b="1">
                <a:solidFill>
                  <a:srgbClr val="2F6335"/>
                </a:solidFill>
              </a:defRPr>
            </a:lvl1pPr>
            <a:lvl2pPr marL="0" indent="457200">
              <a:buSzTx/>
              <a:buFontTx/>
              <a:buNone/>
              <a:defRPr b="1">
                <a:solidFill>
                  <a:srgbClr val="2F6335"/>
                </a:solidFill>
              </a:defRPr>
            </a:lvl2pPr>
            <a:lvl3pPr marL="0" indent="914400">
              <a:buSzTx/>
              <a:buFontTx/>
              <a:buNone/>
              <a:defRPr b="1">
                <a:solidFill>
                  <a:srgbClr val="2F6335"/>
                </a:solidFill>
              </a:defRPr>
            </a:lvl3pPr>
            <a:lvl4pPr marL="0" indent="1371600">
              <a:buSzTx/>
              <a:buFontTx/>
              <a:buNone/>
              <a:defRPr b="1">
                <a:solidFill>
                  <a:srgbClr val="2F6335"/>
                </a:solidFill>
              </a:defRPr>
            </a:lvl4pPr>
            <a:lvl5pPr marL="0" indent="1828800">
              <a:buSzTx/>
              <a:buFontTx/>
              <a:buNone/>
              <a:defRPr b="1">
                <a:solidFill>
                  <a:srgbClr val="2F6335"/>
                </a:solidFill>
              </a:defRPr>
            </a:lvl5pPr>
          </a:lstStyle>
          <a:p>
            <a:r>
              <a:t>Body Level One</a:t>
            </a:r>
          </a:p>
          <a:p>
            <a:pPr lvl="1"/>
            <a:r>
              <a:t>Body Level Two</a:t>
            </a:r>
          </a:p>
          <a:p>
            <a:pPr lvl="2"/>
            <a:r>
              <a:t>Body Level Three</a:t>
            </a:r>
          </a:p>
          <a:p>
            <a:pPr lvl="3"/>
            <a:r>
              <a:t>Body Level Four</a:t>
            </a:r>
          </a:p>
          <a:p>
            <a:pPr lvl="4"/>
            <a:r>
              <a:t>Body Level Five</a:t>
            </a:r>
          </a:p>
        </p:txBody>
      </p:sp>
      <p:sp>
        <p:nvSpPr>
          <p:cNvPr id="47"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b="1">
                <a:solidFill>
                  <a:srgbClr val="2F6335"/>
                </a:solidFill>
              </a:defRPr>
            </a:pPr>
            <a:endParaRP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49" name="Picture 9" descr="Picture 9"/>
          <p:cNvPicPr>
            <a:picLocks noChangeAspect="1"/>
          </p:cNvPicPr>
          <p:nvPr/>
        </p:nvPicPr>
        <p:blipFill>
          <a:blip r:embed="rId2"/>
          <a:stretch>
            <a:fillRect/>
          </a:stretch>
        </p:blipFill>
        <p:spPr>
          <a:xfrm>
            <a:off x="382270" y="121179"/>
            <a:ext cx="1406951" cy="454555"/>
          </a:xfrm>
          <a:prstGeom prst="rect">
            <a:avLst/>
          </a:prstGeom>
          <a:ln w="12700">
            <a:miter lim="400000"/>
          </a:ln>
        </p:spPr>
      </p:pic>
    </p:spTree>
    <p:extLst>
      <p:ext uri="{BB962C8B-B14F-4D97-AF65-F5344CB8AC3E}">
        <p14:creationId xmlns:p14="http://schemas.microsoft.com/office/powerpoint/2010/main" val="304892098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1/25/2023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1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1/25/2023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3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1/25/2023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8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1/25/2023</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81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dirty="0"/>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1/25/2023</a:t>
            </a:fld>
            <a:endParaRPr lang="en-US" dirty="0"/>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435978353"/>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62" r:id="rId5"/>
    <p:sldLayoutId id="2147483650" r:id="rId6"/>
    <p:sldLayoutId id="2147483663" r:id="rId7"/>
    <p:sldLayoutId id="2147483664" r:id="rId8"/>
    <p:sldLayoutId id="2147483665" r:id="rId9"/>
    <p:sldLayoutId id="2147483666" r:id="rId10"/>
    <p:sldLayoutId id="2147483651" r:id="rId11"/>
    <p:sldLayoutId id="2147483670" r:id="rId12"/>
    <p:sldLayoutId id="2147483667" r:id="rId13"/>
    <p:sldLayoutId id="2147483668" r:id="rId14"/>
    <p:sldLayoutId id="2147483671" r:id="rId15"/>
    <p:sldLayoutId id="2147483669" r:id="rId16"/>
    <p:sldLayoutId id="2147483653" r:id="rId17"/>
    <p:sldLayoutId id="2147483672" r:id="rId18"/>
    <p:sldLayoutId id="2147483673" r:id="rId19"/>
    <p:sldLayoutId id="2147483674" r:id="rId20"/>
    <p:sldLayoutId id="2147483676" r:id="rId21"/>
    <p:sldLayoutId id="2147483652" r:id="rId22"/>
    <p:sldLayoutId id="2147483677" r:id="rId23"/>
    <p:sldLayoutId id="2147483678" r:id="rId24"/>
    <p:sldLayoutId id="2147483679" r:id="rId25"/>
    <p:sldLayoutId id="2147483681" r:id="rId26"/>
    <p:sldLayoutId id="2147483654" r:id="rId27"/>
    <p:sldLayoutId id="2147483682" r:id="rId28"/>
    <p:sldLayoutId id="2147483683" r:id="rId29"/>
    <p:sldLayoutId id="2147483684" r:id="rId30"/>
    <p:sldLayoutId id="2147483685" r:id="rId31"/>
    <p:sldLayoutId id="2147483657" r:id="rId32"/>
    <p:sldLayoutId id="2147483686" r:id="rId33"/>
    <p:sldLayoutId id="2147483687" r:id="rId34"/>
    <p:sldLayoutId id="2147483688" r:id="rId35"/>
    <p:sldLayoutId id="2147483689" r:id="rId36"/>
    <p:sldLayoutId id="2147483656" r:id="rId37"/>
    <p:sldLayoutId id="2147483690" r:id="rId38"/>
    <p:sldLayoutId id="2147483691" r:id="rId39"/>
    <p:sldLayoutId id="2147483692" r:id="rId40"/>
    <p:sldLayoutId id="2147483697" r:id="rId41"/>
    <p:sldLayoutId id="2147483658" r:id="rId42"/>
    <p:sldLayoutId id="2147483693" r:id="rId43"/>
    <p:sldLayoutId id="2147483694" r:id="rId44"/>
    <p:sldLayoutId id="2147483695" r:id="rId45"/>
    <p:sldLayoutId id="2147483696" r:id="rId46"/>
    <p:sldLayoutId id="2147483698" r:id="rId47"/>
    <p:sldLayoutId id="2147483699" r:id="rId48"/>
    <p:sldLayoutId id="2147483700" r:id="rId49"/>
    <p:sldLayoutId id="2147483701" r:id="rId50"/>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4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48.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4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4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4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4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4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8B31CF5-ACFE-978F-5925-2A9C5AD1B50E}"/>
              </a:ext>
            </a:extLst>
          </p:cNvPr>
          <p:cNvSpPr>
            <a:spLocks noGrp="1"/>
          </p:cNvSpPr>
          <p:nvPr>
            <p:ph type="ftr" sz="quarter" idx="11"/>
          </p:nvPr>
        </p:nvSpPr>
        <p:spPr>
          <a:xfrm>
            <a:off x="1637126" y="3350555"/>
            <a:ext cx="3774246" cy="569643"/>
          </a:xfrm>
        </p:spPr>
        <p:txBody>
          <a:bodyPr/>
          <a:lstStyle/>
          <a:p>
            <a:r>
              <a:rPr lang="en-US" sz="2800" b="1" dirty="0">
                <a:solidFill>
                  <a:srgbClr val="002060"/>
                </a:solidFill>
              </a:rPr>
              <a:t>Dr. Sergejus Neifachas</a:t>
            </a:r>
            <a:r>
              <a:rPr lang="lt-LT" sz="2800" b="1" dirty="0">
                <a:solidFill>
                  <a:srgbClr val="002060"/>
                </a:solidFill>
              </a:rPr>
              <a:t> </a:t>
            </a:r>
            <a:endParaRPr lang="en-US" sz="2800" b="1" dirty="0">
              <a:solidFill>
                <a:srgbClr val="002060"/>
              </a:solidFill>
            </a:endParaRPr>
          </a:p>
        </p:txBody>
      </p:sp>
      <p:sp>
        <p:nvSpPr>
          <p:cNvPr id="5" name="Slide Number Placeholder 4">
            <a:extLst>
              <a:ext uri="{FF2B5EF4-FFF2-40B4-BE49-F238E27FC236}">
                <a16:creationId xmlns:a16="http://schemas.microsoft.com/office/drawing/2014/main" id="{E40788DC-58E2-089B-6331-5ABA80EA9E3A}"/>
              </a:ext>
            </a:extLst>
          </p:cNvPr>
          <p:cNvSpPr>
            <a:spLocks noGrp="1"/>
          </p:cNvSpPr>
          <p:nvPr>
            <p:ph type="sldNum" sz="quarter" idx="12"/>
          </p:nvPr>
        </p:nvSpPr>
        <p:spPr/>
        <p:txBody>
          <a:bodyPr/>
          <a:lstStyle/>
          <a:p>
            <a:fld id="{95CBEC59-7FF9-4688-98DF-89832A0C9025}" type="slidenum">
              <a:rPr lang="en-US" smtClean="0"/>
              <a:t>1</a:t>
            </a:fld>
            <a:endParaRPr lang="en-US" dirty="0"/>
          </a:p>
        </p:txBody>
      </p:sp>
      <p:pic>
        <p:nvPicPr>
          <p:cNvPr id="9" name="Picture 8">
            <a:extLst>
              <a:ext uri="{FF2B5EF4-FFF2-40B4-BE49-F238E27FC236}">
                <a16:creationId xmlns:a16="http://schemas.microsoft.com/office/drawing/2014/main" id="{1F9A4FC8-0149-F00D-AA55-B47913D832B9}"/>
              </a:ext>
            </a:extLst>
          </p:cNvPr>
          <p:cNvPicPr>
            <a:picLocks noChangeAspect="1"/>
          </p:cNvPicPr>
          <p:nvPr/>
        </p:nvPicPr>
        <p:blipFill>
          <a:blip r:embed="rId2"/>
          <a:stretch>
            <a:fillRect/>
          </a:stretch>
        </p:blipFill>
        <p:spPr>
          <a:xfrm>
            <a:off x="6006905" y="0"/>
            <a:ext cx="6185095" cy="6858000"/>
          </a:xfrm>
          <a:prstGeom prst="rect">
            <a:avLst/>
          </a:prstGeom>
        </p:spPr>
      </p:pic>
      <p:sp>
        <p:nvSpPr>
          <p:cNvPr id="12" name="Title 1">
            <a:extLst>
              <a:ext uri="{FF2B5EF4-FFF2-40B4-BE49-F238E27FC236}">
                <a16:creationId xmlns:a16="http://schemas.microsoft.com/office/drawing/2014/main" id="{51043E39-9D8D-E863-F59C-070F4762D7BB}"/>
              </a:ext>
            </a:extLst>
          </p:cNvPr>
          <p:cNvSpPr txBox="1">
            <a:spLocks/>
          </p:cNvSpPr>
          <p:nvPr/>
        </p:nvSpPr>
        <p:spPr>
          <a:xfrm>
            <a:off x="1527520" y="1106657"/>
            <a:ext cx="5482880" cy="21336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flip="none" rotWithShape="1">
                  <a:gsLst>
                    <a:gs pos="0">
                      <a:schemeClr val="bg2"/>
                    </a:gs>
                    <a:gs pos="100000">
                      <a:schemeClr val="accent1"/>
                    </a:gs>
                  </a:gsLst>
                  <a:lin ang="0" scaled="1"/>
                  <a:tileRect/>
                </a:gradFill>
                <a:latin typeface="+mj-lt"/>
                <a:ea typeface="+mj-ea"/>
                <a:cs typeface="+mj-cs"/>
              </a:defRPr>
            </a:lvl1pPr>
          </a:lstStyle>
          <a:p>
            <a:r>
              <a:rPr lang="lt-LT" sz="3200" dirty="0">
                <a:solidFill>
                  <a:srgbClr val="002060"/>
                </a:solidFill>
              </a:rPr>
              <a:t>Kaip stebėti ir vertinti priešmokyklinio amžiaus vaikų pasiekimus bei pažangą?</a:t>
            </a:r>
          </a:p>
        </p:txBody>
      </p:sp>
      <p:sp>
        <p:nvSpPr>
          <p:cNvPr id="14" name="矩形 38">
            <a:extLst>
              <a:ext uri="{FF2B5EF4-FFF2-40B4-BE49-F238E27FC236}">
                <a16:creationId xmlns:a16="http://schemas.microsoft.com/office/drawing/2014/main" id="{E8F0A377-8399-181D-2507-B9020A9D69D4}"/>
              </a:ext>
            </a:extLst>
          </p:cNvPr>
          <p:cNvSpPr/>
          <p:nvPr/>
        </p:nvSpPr>
        <p:spPr>
          <a:xfrm>
            <a:off x="1627164" y="3884596"/>
            <a:ext cx="4947138" cy="1200329"/>
          </a:xfrm>
          <a:prstGeom prst="rect">
            <a:avLst/>
          </a:prstGeom>
        </p:spPr>
        <p:txBody>
          <a:bodyPr wrap="square">
            <a:spAutoFit/>
          </a:bodyPr>
          <a:lstStyle/>
          <a:p>
            <a:r>
              <a:rPr lang="lt-LT" i="1" dirty="0">
                <a:solidFill>
                  <a:srgbClr val="286A52"/>
                </a:solidFill>
                <a:latin typeface="Times New Roman" panose="02020603050405020304" pitchFamily="18" charset="0"/>
                <a:ea typeface="Times New Roman" panose="02020603050405020304" pitchFamily="18" charset="0"/>
              </a:rPr>
              <a:t>P</a:t>
            </a:r>
            <a:r>
              <a:rPr lang="lt-LT" sz="1800" i="1" dirty="0">
                <a:solidFill>
                  <a:srgbClr val="286A52"/>
                </a:solidFill>
                <a:effectLst/>
                <a:latin typeface="Times New Roman" panose="02020603050405020304" pitchFamily="18" charset="0"/>
                <a:ea typeface="Times New Roman" panose="02020603050405020304" pitchFamily="18" charset="0"/>
              </a:rPr>
              <a:t>riešmokyklinio ugdymo bendrosios programos ir įgyvendinimo rekomendacijų rengimo koordinatorius</a:t>
            </a:r>
          </a:p>
          <a:p>
            <a:r>
              <a:rPr lang="lt-LT" altLang="zh-CN" i="1" dirty="0">
                <a:solidFill>
                  <a:srgbClr val="286A52"/>
                </a:solidFill>
                <a:latin typeface="Times New Roman" panose="02020603050405020304" pitchFamily="18" charset="0"/>
                <a:cs typeface="Helvetica" panose="020B0604020202020204" pitchFamily="34" charset="0"/>
              </a:rPr>
              <a:t>Vilniaus lopšelio-darželio „Jurginėlis“ direktorius</a:t>
            </a:r>
            <a:endParaRPr lang="en-US" altLang="zh-CN" dirty="0">
              <a:solidFill>
                <a:schemeClr val="accent1">
                  <a:lumMod val="50000"/>
                </a:schemeClr>
              </a:solidFill>
              <a:latin typeface="Helvetica" panose="020B0604020202020204" pitchFamily="34" charset="0"/>
              <a:cs typeface="Helvetica" panose="020B0604020202020204" pitchFamily="34" charset="0"/>
            </a:endParaRPr>
          </a:p>
        </p:txBody>
      </p:sp>
      <p:sp>
        <p:nvSpPr>
          <p:cNvPr id="16" name="TextBox 15">
            <a:extLst>
              <a:ext uri="{FF2B5EF4-FFF2-40B4-BE49-F238E27FC236}">
                <a16:creationId xmlns:a16="http://schemas.microsoft.com/office/drawing/2014/main" id="{465DDC7D-C5C3-50AF-7C69-94B1985C6DDE}"/>
              </a:ext>
            </a:extLst>
          </p:cNvPr>
          <p:cNvSpPr txBox="1"/>
          <p:nvPr/>
        </p:nvSpPr>
        <p:spPr>
          <a:xfrm>
            <a:off x="2026920" y="5798625"/>
            <a:ext cx="2212145" cy="646331"/>
          </a:xfrm>
          <a:prstGeom prst="rect">
            <a:avLst/>
          </a:prstGeom>
          <a:noFill/>
        </p:spPr>
        <p:txBody>
          <a:bodyPr wrap="square">
            <a:spAutoFit/>
          </a:bodyPr>
          <a:lstStyle/>
          <a:p>
            <a:r>
              <a:rPr lang="lt-LT" sz="1800" i="1" dirty="0">
                <a:solidFill>
                  <a:srgbClr val="286A52"/>
                </a:solidFill>
                <a:effectLst/>
                <a:latin typeface="Times New Roman" panose="02020603050405020304" pitchFamily="18" charset="0"/>
                <a:ea typeface="Times New Roman" panose="02020603050405020304" pitchFamily="18" charset="0"/>
              </a:rPr>
              <a:t>Vilnius</a:t>
            </a:r>
          </a:p>
          <a:p>
            <a:r>
              <a:rPr lang="ru-RU" i="1" dirty="0">
                <a:solidFill>
                  <a:srgbClr val="286A52"/>
                </a:solidFill>
                <a:latin typeface="Times New Roman" panose="02020603050405020304" pitchFamily="18" charset="0"/>
              </a:rPr>
              <a:t>2023-0</a:t>
            </a:r>
            <a:r>
              <a:rPr lang="en-US" i="1" dirty="0">
                <a:solidFill>
                  <a:srgbClr val="286A52"/>
                </a:solidFill>
                <a:latin typeface="Times New Roman" panose="02020603050405020304" pitchFamily="18" charset="0"/>
              </a:rPr>
              <a:t>1</a:t>
            </a:r>
            <a:r>
              <a:rPr lang="ru-RU" i="1" dirty="0">
                <a:solidFill>
                  <a:srgbClr val="286A52"/>
                </a:solidFill>
                <a:latin typeface="Times New Roman" panose="02020603050405020304" pitchFamily="18" charset="0"/>
              </a:rPr>
              <a:t>-2</a:t>
            </a:r>
            <a:r>
              <a:rPr lang="en-US" i="1" dirty="0">
                <a:solidFill>
                  <a:srgbClr val="286A52"/>
                </a:solidFill>
                <a:latin typeface="Times New Roman" panose="02020603050405020304" pitchFamily="18" charset="0"/>
              </a:rPr>
              <a:t>5</a:t>
            </a:r>
            <a:endParaRPr lang="lt-LT" dirty="0"/>
          </a:p>
        </p:txBody>
      </p:sp>
      <p:pic>
        <p:nvPicPr>
          <p:cNvPr id="17" name="Paveikslėlis 4">
            <a:extLst>
              <a:ext uri="{FF2B5EF4-FFF2-40B4-BE49-F238E27FC236}">
                <a16:creationId xmlns:a16="http://schemas.microsoft.com/office/drawing/2014/main" id="{281221BB-62BA-97FA-6C83-F98072165A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80" t="15017" r="16006" b="12898"/>
          <a:stretch/>
        </p:blipFill>
        <p:spPr bwMode="auto">
          <a:xfrm>
            <a:off x="1527520" y="324607"/>
            <a:ext cx="1393025" cy="782050"/>
          </a:xfrm>
          <a:prstGeom prst="rect">
            <a:avLst/>
          </a:prstGeom>
          <a:noFill/>
          <a:ln>
            <a:noFill/>
          </a:ln>
        </p:spPr>
      </p:pic>
      <p:pic>
        <p:nvPicPr>
          <p:cNvPr id="18" name="Paveikslėlis 1">
            <a:extLst>
              <a:ext uri="{FF2B5EF4-FFF2-40B4-BE49-F238E27FC236}">
                <a16:creationId xmlns:a16="http://schemas.microsoft.com/office/drawing/2014/main" id="{2F86C354-186A-ADFE-81F1-3A600654107D}"/>
              </a:ext>
            </a:extLst>
          </p:cNvPr>
          <p:cNvPicPr>
            <a:picLocks noChangeAspect="1"/>
          </p:cNvPicPr>
          <p:nvPr/>
        </p:nvPicPr>
        <p:blipFill>
          <a:blip r:embed="rId4"/>
          <a:srcRect/>
          <a:stretch>
            <a:fillRect/>
          </a:stretch>
        </p:blipFill>
        <p:spPr bwMode="auto">
          <a:xfrm>
            <a:off x="3421086" y="480431"/>
            <a:ext cx="1393025" cy="461624"/>
          </a:xfrm>
          <a:prstGeom prst="rect">
            <a:avLst/>
          </a:prstGeom>
          <a:noFill/>
          <a:ln w="9525">
            <a:noFill/>
            <a:miter lim="800000"/>
            <a:headEnd/>
            <a:tailEnd/>
          </a:ln>
        </p:spPr>
      </p:pic>
    </p:spTree>
    <p:extLst>
      <p:ext uri="{BB962C8B-B14F-4D97-AF65-F5344CB8AC3E}">
        <p14:creationId xmlns:p14="http://schemas.microsoft.com/office/powerpoint/2010/main" val="608357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a:extLst>
              <a:ext uri="{FF2B5EF4-FFF2-40B4-BE49-F238E27FC236}">
                <a16:creationId xmlns:a16="http://schemas.microsoft.com/office/drawing/2014/main" id="{B29BD290-6651-8609-E303-957887AA1317}"/>
              </a:ext>
            </a:extLst>
          </p:cNvPr>
          <p:cNvSpPr txBox="1">
            <a:spLocks/>
          </p:cNvSpPr>
          <p:nvPr/>
        </p:nvSpPr>
        <p:spPr>
          <a:xfrm>
            <a:off x="845380" y="703369"/>
            <a:ext cx="10244651" cy="129708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lt-LT" sz="2000" b="1" dirty="0">
                <a:solidFill>
                  <a:srgbClr val="002060"/>
                </a:solidFill>
                <a:latin typeface="Arial Narrow" panose="020B0606020202030204" pitchFamily="34" charset="0"/>
              </a:rPr>
              <a:t>Palengvinimas</a:t>
            </a:r>
            <a:r>
              <a:rPr lang="lt-LT" sz="2000" b="1" dirty="0">
                <a:solidFill>
                  <a:srgbClr val="C00000"/>
                </a:solidFill>
                <a:latin typeface="Arial Narrow" panose="020B0606020202030204" pitchFamily="34" charset="0"/>
              </a:rPr>
              <a:t> pedagogams </a:t>
            </a:r>
            <a:r>
              <a:rPr lang="lt-LT" sz="2000" dirty="0">
                <a:solidFill>
                  <a:srgbClr val="002060"/>
                </a:solidFill>
                <a:latin typeface="Arial Narrow" panose="020B0606020202030204" pitchFamily="34" charset="0"/>
              </a:rPr>
              <a:t>stebint vaikus, </a:t>
            </a:r>
            <a:r>
              <a:rPr lang="lt-LT" sz="2000" b="1" dirty="0">
                <a:solidFill>
                  <a:srgbClr val="C00000"/>
                </a:solidFill>
                <a:latin typeface="Arial Narrow" panose="020B0606020202030204" pitchFamily="34" charset="0"/>
              </a:rPr>
              <a:t>atpažįstant </a:t>
            </a:r>
            <a:r>
              <a:rPr lang="lt-LT" sz="2000" dirty="0">
                <a:solidFill>
                  <a:srgbClr val="002060"/>
                </a:solidFill>
                <a:latin typeface="Arial Narrow" panose="020B0606020202030204" pitchFamily="34" charset="0"/>
              </a:rPr>
              <a:t>vaikų poreikius, galimybes, ugdymosi pažangą.</a:t>
            </a:r>
          </a:p>
          <a:p>
            <a:pPr>
              <a:buFont typeface="Wingdings" panose="05000000000000000000" pitchFamily="2" charset="2"/>
              <a:buChar char="§"/>
            </a:pPr>
            <a:r>
              <a:rPr lang="lt-LT" sz="2000" dirty="0">
                <a:solidFill>
                  <a:srgbClr val="002060"/>
                </a:solidFill>
                <a:latin typeface="Arial Narrow" panose="020B0606020202030204" pitchFamily="34" charset="0"/>
              </a:rPr>
              <a:t>Vaikų pasiekimai tiksliai parodo, koks galėtų būti </a:t>
            </a:r>
            <a:r>
              <a:rPr lang="lt-LT" sz="2000" b="1" dirty="0">
                <a:solidFill>
                  <a:srgbClr val="C00000"/>
                </a:solidFill>
                <a:latin typeface="Arial Narrow" panose="020B0606020202030204" pitchFamily="34" charset="0"/>
              </a:rPr>
              <a:t>laukiamas priešmokyklinio ugdymo rezultatas</a:t>
            </a:r>
            <a:r>
              <a:rPr lang="lt-LT" sz="2000" dirty="0">
                <a:solidFill>
                  <a:srgbClr val="002060"/>
                </a:solidFill>
                <a:latin typeface="Arial Narrow" panose="020B0606020202030204" pitchFamily="34" charset="0"/>
              </a:rPr>
              <a:t>. </a:t>
            </a:r>
          </a:p>
          <a:p>
            <a:pPr>
              <a:buFont typeface="Wingdings" panose="05000000000000000000" pitchFamily="2" charset="2"/>
              <a:buChar char="§"/>
            </a:pPr>
            <a:r>
              <a:rPr lang="lt-LT" sz="2000" dirty="0">
                <a:solidFill>
                  <a:srgbClr val="002060"/>
                </a:solidFill>
                <a:latin typeface="Arial Narrow" panose="020B0606020202030204" pitchFamily="34" charset="0"/>
              </a:rPr>
              <a:t>Tai </a:t>
            </a:r>
            <a:r>
              <a:rPr lang="lt-LT" sz="2000" b="1" dirty="0">
                <a:solidFill>
                  <a:srgbClr val="C00000"/>
                </a:solidFill>
                <a:latin typeface="Arial Narrow" panose="020B0606020202030204" pitchFamily="34" charset="0"/>
              </a:rPr>
              <a:t>galimybė</a:t>
            </a:r>
            <a:r>
              <a:rPr lang="lt-LT" sz="2000" dirty="0">
                <a:solidFill>
                  <a:srgbClr val="002060"/>
                </a:solidFill>
                <a:latin typeface="Arial Narrow" panose="020B0606020202030204" pitchFamily="34" charset="0"/>
              </a:rPr>
              <a:t> patiems </a:t>
            </a:r>
            <a:r>
              <a:rPr lang="lt-LT" sz="2000" b="1" dirty="0">
                <a:solidFill>
                  <a:srgbClr val="C00000"/>
                </a:solidFill>
                <a:latin typeface="Arial Narrow" panose="020B0606020202030204" pitchFamily="34" charset="0"/>
              </a:rPr>
              <a:t>reflektuoti vaikų ugdymo(</a:t>
            </a:r>
            <a:r>
              <a:rPr lang="lt-LT" sz="2000" b="1" dirty="0" err="1">
                <a:solidFill>
                  <a:srgbClr val="C00000"/>
                </a:solidFill>
                <a:latin typeface="Arial Narrow" panose="020B0606020202030204" pitchFamily="34" charset="0"/>
              </a:rPr>
              <a:t>si</a:t>
            </a:r>
            <a:r>
              <a:rPr lang="lt-LT" sz="2000" b="1" dirty="0">
                <a:solidFill>
                  <a:srgbClr val="C00000"/>
                </a:solidFill>
                <a:latin typeface="Arial Narrow" panose="020B0606020202030204" pitchFamily="34" charset="0"/>
              </a:rPr>
              <a:t>) kokybę</a:t>
            </a:r>
            <a:r>
              <a:rPr lang="lt-LT" sz="2000" dirty="0">
                <a:solidFill>
                  <a:srgbClr val="002060"/>
                </a:solidFill>
                <a:latin typeface="Arial Narrow" panose="020B0606020202030204" pitchFamily="34" charset="0"/>
              </a:rPr>
              <a:t>.  </a:t>
            </a:r>
          </a:p>
        </p:txBody>
      </p:sp>
      <p:sp>
        <p:nvSpPr>
          <p:cNvPr id="8" name="Title 1">
            <a:extLst>
              <a:ext uri="{FF2B5EF4-FFF2-40B4-BE49-F238E27FC236}">
                <a16:creationId xmlns:a16="http://schemas.microsoft.com/office/drawing/2014/main" id="{FEA52DAE-ABB7-89EE-7237-12C24E441106}"/>
              </a:ext>
            </a:extLst>
          </p:cNvPr>
          <p:cNvSpPr txBox="1">
            <a:spLocks/>
          </p:cNvSpPr>
          <p:nvPr/>
        </p:nvSpPr>
        <p:spPr>
          <a:xfrm>
            <a:off x="929786" y="213557"/>
            <a:ext cx="10160245" cy="44451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lt-LT" sz="2400" dirty="0">
                <a:solidFill>
                  <a:srgbClr val="002060"/>
                </a:solidFill>
                <a:latin typeface="Arial Narrow" panose="020B0606020202030204" pitchFamily="34" charset="0"/>
              </a:rPr>
              <a:t>Priešmokyklinio amžiaus vaikų pasiekimų aprašo teikiamos galimybės pedagogams: </a:t>
            </a:r>
            <a:endParaRPr lang="en-US" sz="2400" dirty="0">
              <a:solidFill>
                <a:srgbClr val="002060"/>
              </a:solidFill>
              <a:latin typeface="Arial Narrow" panose="020B0606020202030204" pitchFamily="34" charset="0"/>
            </a:endParaRPr>
          </a:p>
        </p:txBody>
      </p:sp>
      <p:sp>
        <p:nvSpPr>
          <p:cNvPr id="3" name="Freeform 6">
            <a:extLst>
              <a:ext uri="{FF2B5EF4-FFF2-40B4-BE49-F238E27FC236}">
                <a16:creationId xmlns:a16="http://schemas.microsoft.com/office/drawing/2014/main" id="{4C413763-67F4-1BA3-835A-99F8A395B89D}"/>
              </a:ext>
            </a:extLst>
          </p:cNvPr>
          <p:cNvSpPr>
            <a:spLocks/>
          </p:cNvSpPr>
          <p:nvPr/>
        </p:nvSpPr>
        <p:spPr bwMode="auto">
          <a:xfrm>
            <a:off x="4005544" y="2170868"/>
            <a:ext cx="1539875" cy="1626932"/>
          </a:xfrm>
          <a:custGeom>
            <a:avLst/>
            <a:gdLst>
              <a:gd name="connsiteX0" fmla="*/ 0 w 1539875"/>
              <a:gd name="connsiteY0" fmla="*/ 0 h 1626932"/>
              <a:gd name="connsiteX1" fmla="*/ 108006 w 1539875"/>
              <a:gd name="connsiteY1" fmla="*/ 3175 h 1626932"/>
              <a:gd name="connsiteX2" fmla="*/ 214423 w 1539875"/>
              <a:gd name="connsiteY2" fmla="*/ 11113 h 1626932"/>
              <a:gd name="connsiteX3" fmla="*/ 321635 w 1539875"/>
              <a:gd name="connsiteY3" fmla="*/ 24606 h 1626932"/>
              <a:gd name="connsiteX4" fmla="*/ 426464 w 1539875"/>
              <a:gd name="connsiteY4" fmla="*/ 42863 h 1626932"/>
              <a:gd name="connsiteX5" fmla="*/ 530499 w 1539875"/>
              <a:gd name="connsiteY5" fmla="*/ 65881 h 1626932"/>
              <a:gd name="connsiteX6" fmla="*/ 632945 w 1539875"/>
              <a:gd name="connsiteY6" fmla="*/ 94456 h 1626932"/>
              <a:gd name="connsiteX7" fmla="*/ 733009 w 1539875"/>
              <a:gd name="connsiteY7" fmla="*/ 128588 h 1626932"/>
              <a:gd name="connsiteX8" fmla="*/ 832279 w 1539875"/>
              <a:gd name="connsiteY8" fmla="*/ 166688 h 1626932"/>
              <a:gd name="connsiteX9" fmla="*/ 929961 w 1539875"/>
              <a:gd name="connsiteY9" fmla="*/ 208756 h 1626932"/>
              <a:gd name="connsiteX10" fmla="*/ 1024466 w 1539875"/>
              <a:gd name="connsiteY10" fmla="*/ 256381 h 1626932"/>
              <a:gd name="connsiteX11" fmla="*/ 1117382 w 1539875"/>
              <a:gd name="connsiteY11" fmla="*/ 309563 h 1626932"/>
              <a:gd name="connsiteX12" fmla="*/ 1207122 w 1539875"/>
              <a:gd name="connsiteY12" fmla="*/ 365919 h 1626932"/>
              <a:gd name="connsiteX13" fmla="*/ 1294480 w 1539875"/>
              <a:gd name="connsiteY13" fmla="*/ 427038 h 1626932"/>
              <a:gd name="connsiteX14" fmla="*/ 1379455 w 1539875"/>
              <a:gd name="connsiteY14" fmla="*/ 492919 h 1626932"/>
              <a:gd name="connsiteX15" fmla="*/ 1460459 w 1539875"/>
              <a:gd name="connsiteY15" fmla="*/ 564356 h 1626932"/>
              <a:gd name="connsiteX16" fmla="*/ 1539875 w 1539875"/>
              <a:gd name="connsiteY16" fmla="*/ 637381 h 1626932"/>
              <a:gd name="connsiteX17" fmla="*/ 549815 w 1539875"/>
              <a:gd name="connsiteY17" fmla="*/ 1626932 h 1626932"/>
              <a:gd name="connsiteX18" fmla="*/ 271593 w 1539875"/>
              <a:gd name="connsiteY18" fmla="*/ 1497163 h 1626932"/>
              <a:gd name="connsiteX19" fmla="*/ 0 w 1539875"/>
              <a:gd name="connsiteY19" fmla="*/ 1382474 h 162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9875" h="1626932">
                <a:moveTo>
                  <a:pt x="0" y="0"/>
                </a:moveTo>
                <a:lnTo>
                  <a:pt x="108006" y="3175"/>
                </a:lnTo>
                <a:lnTo>
                  <a:pt x="214423" y="11113"/>
                </a:lnTo>
                <a:lnTo>
                  <a:pt x="321635" y="24606"/>
                </a:lnTo>
                <a:lnTo>
                  <a:pt x="426464" y="42863"/>
                </a:lnTo>
                <a:lnTo>
                  <a:pt x="530499" y="65881"/>
                </a:lnTo>
                <a:lnTo>
                  <a:pt x="632945" y="94456"/>
                </a:lnTo>
                <a:lnTo>
                  <a:pt x="733009" y="128588"/>
                </a:lnTo>
                <a:lnTo>
                  <a:pt x="832279" y="166688"/>
                </a:lnTo>
                <a:lnTo>
                  <a:pt x="929961" y="208756"/>
                </a:lnTo>
                <a:lnTo>
                  <a:pt x="1024466" y="256381"/>
                </a:lnTo>
                <a:lnTo>
                  <a:pt x="1117382" y="309563"/>
                </a:lnTo>
                <a:lnTo>
                  <a:pt x="1207122" y="365919"/>
                </a:lnTo>
                <a:lnTo>
                  <a:pt x="1294480" y="427038"/>
                </a:lnTo>
                <a:lnTo>
                  <a:pt x="1379455" y="492919"/>
                </a:lnTo>
                <a:lnTo>
                  <a:pt x="1460459" y="564356"/>
                </a:lnTo>
                <a:lnTo>
                  <a:pt x="1539875" y="637381"/>
                </a:lnTo>
                <a:lnTo>
                  <a:pt x="549815" y="1626932"/>
                </a:lnTo>
                <a:lnTo>
                  <a:pt x="271593" y="1497163"/>
                </a:lnTo>
                <a:lnTo>
                  <a:pt x="0" y="1382474"/>
                </a:lnTo>
                <a:close/>
              </a:path>
            </a:pathLst>
          </a:custGeom>
          <a:solidFill>
            <a:srgbClr val="EC6E6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4" name="Freeform 7">
            <a:extLst>
              <a:ext uri="{FF2B5EF4-FFF2-40B4-BE49-F238E27FC236}">
                <a16:creationId xmlns:a16="http://schemas.microsoft.com/office/drawing/2014/main" id="{A91A9DE5-D1DC-BB69-B16B-8E2810E7D2C7}"/>
              </a:ext>
            </a:extLst>
          </p:cNvPr>
          <p:cNvSpPr>
            <a:spLocks/>
          </p:cNvSpPr>
          <p:nvPr/>
        </p:nvSpPr>
        <p:spPr bwMode="auto">
          <a:xfrm>
            <a:off x="4591007" y="2843968"/>
            <a:ext cx="1625926" cy="1538288"/>
          </a:xfrm>
          <a:custGeom>
            <a:avLst/>
            <a:gdLst>
              <a:gd name="connsiteX0" fmla="*/ 988545 w 1625926"/>
              <a:gd name="connsiteY0" fmla="*/ 0 h 1538288"/>
              <a:gd name="connsiteX1" fmla="*/ 1063157 w 1625926"/>
              <a:gd name="connsiteY1" fmla="*/ 79334 h 1538288"/>
              <a:gd name="connsiteX2" fmla="*/ 1133801 w 1625926"/>
              <a:gd name="connsiteY2" fmla="*/ 160255 h 1538288"/>
              <a:gd name="connsiteX3" fmla="*/ 1198889 w 1625926"/>
              <a:gd name="connsiteY3" fmla="*/ 245142 h 1538288"/>
              <a:gd name="connsiteX4" fmla="*/ 1260007 w 1625926"/>
              <a:gd name="connsiteY4" fmla="*/ 332410 h 1538288"/>
              <a:gd name="connsiteX5" fmla="*/ 1316364 w 1625926"/>
              <a:gd name="connsiteY5" fmla="*/ 422057 h 1538288"/>
              <a:gd name="connsiteX6" fmla="*/ 1369545 w 1625926"/>
              <a:gd name="connsiteY6" fmla="*/ 514878 h 1538288"/>
              <a:gd name="connsiteX7" fmla="*/ 1417170 w 1625926"/>
              <a:gd name="connsiteY7" fmla="*/ 609286 h 1538288"/>
              <a:gd name="connsiteX8" fmla="*/ 1460032 w 1625926"/>
              <a:gd name="connsiteY8" fmla="*/ 706867 h 1538288"/>
              <a:gd name="connsiteX9" fmla="*/ 1498132 w 1625926"/>
              <a:gd name="connsiteY9" fmla="*/ 806035 h 1538288"/>
              <a:gd name="connsiteX10" fmla="*/ 1531470 w 1625926"/>
              <a:gd name="connsiteY10" fmla="*/ 906789 h 1538288"/>
              <a:gd name="connsiteX11" fmla="*/ 1560045 w 1625926"/>
              <a:gd name="connsiteY11" fmla="*/ 1008336 h 1538288"/>
              <a:gd name="connsiteX12" fmla="*/ 1583064 w 1625926"/>
              <a:gd name="connsiteY12" fmla="*/ 1112264 h 1538288"/>
              <a:gd name="connsiteX13" fmla="*/ 1601320 w 1625926"/>
              <a:gd name="connsiteY13" fmla="*/ 1216985 h 1538288"/>
              <a:gd name="connsiteX14" fmla="*/ 1614814 w 1625926"/>
              <a:gd name="connsiteY14" fmla="*/ 1324086 h 1538288"/>
              <a:gd name="connsiteX15" fmla="*/ 1622751 w 1625926"/>
              <a:gd name="connsiteY15" fmla="*/ 1430394 h 1538288"/>
              <a:gd name="connsiteX16" fmla="*/ 1625926 w 1625926"/>
              <a:gd name="connsiteY16" fmla="*/ 1538288 h 1538288"/>
              <a:gd name="connsiteX17" fmla="*/ 215029 w 1625926"/>
              <a:gd name="connsiteY17" fmla="*/ 1538288 h 1538288"/>
              <a:gd name="connsiteX18" fmla="*/ 111704 w 1625926"/>
              <a:gd name="connsiteY18" fmla="*/ 1263033 h 1538288"/>
              <a:gd name="connsiteX19" fmla="*/ 0 w 1625926"/>
              <a:gd name="connsiteY19" fmla="*/ 988035 h 153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5926" h="1538288">
                <a:moveTo>
                  <a:pt x="988545" y="0"/>
                </a:moveTo>
                <a:lnTo>
                  <a:pt x="1063157" y="79334"/>
                </a:lnTo>
                <a:lnTo>
                  <a:pt x="1133801" y="160255"/>
                </a:lnTo>
                <a:lnTo>
                  <a:pt x="1198889" y="245142"/>
                </a:lnTo>
                <a:lnTo>
                  <a:pt x="1260007" y="332410"/>
                </a:lnTo>
                <a:lnTo>
                  <a:pt x="1316364" y="422057"/>
                </a:lnTo>
                <a:lnTo>
                  <a:pt x="1369545" y="514878"/>
                </a:lnTo>
                <a:lnTo>
                  <a:pt x="1417170" y="609286"/>
                </a:lnTo>
                <a:lnTo>
                  <a:pt x="1460032" y="706867"/>
                </a:lnTo>
                <a:lnTo>
                  <a:pt x="1498132" y="806035"/>
                </a:lnTo>
                <a:lnTo>
                  <a:pt x="1531470" y="906789"/>
                </a:lnTo>
                <a:lnTo>
                  <a:pt x="1560045" y="1008336"/>
                </a:lnTo>
                <a:lnTo>
                  <a:pt x="1583064" y="1112264"/>
                </a:lnTo>
                <a:lnTo>
                  <a:pt x="1601320" y="1216985"/>
                </a:lnTo>
                <a:lnTo>
                  <a:pt x="1614814" y="1324086"/>
                </a:lnTo>
                <a:lnTo>
                  <a:pt x="1622751" y="1430394"/>
                </a:lnTo>
                <a:lnTo>
                  <a:pt x="1625926" y="1538288"/>
                </a:lnTo>
                <a:lnTo>
                  <a:pt x="215029" y="1538288"/>
                </a:lnTo>
                <a:lnTo>
                  <a:pt x="111704" y="1263033"/>
                </a:lnTo>
                <a:lnTo>
                  <a:pt x="0" y="988035"/>
                </a:lnTo>
                <a:close/>
              </a:path>
            </a:pathLst>
          </a:custGeom>
          <a:solidFill>
            <a:srgbClr val="EA964D"/>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6" name="Freeform 8">
            <a:extLst>
              <a:ext uri="{FF2B5EF4-FFF2-40B4-BE49-F238E27FC236}">
                <a16:creationId xmlns:a16="http://schemas.microsoft.com/office/drawing/2014/main" id="{2FFC113D-D3DF-1D56-5413-A78EFC2B2BA0}"/>
              </a:ext>
            </a:extLst>
          </p:cNvPr>
          <p:cNvSpPr>
            <a:spLocks/>
          </p:cNvSpPr>
          <p:nvPr/>
        </p:nvSpPr>
        <p:spPr bwMode="auto">
          <a:xfrm>
            <a:off x="4608062" y="4433055"/>
            <a:ext cx="1608871" cy="1536700"/>
          </a:xfrm>
          <a:custGeom>
            <a:avLst/>
            <a:gdLst>
              <a:gd name="connsiteX0" fmla="*/ 208118 w 1608871"/>
              <a:gd name="connsiteY0" fmla="*/ 0 h 1536700"/>
              <a:gd name="connsiteX1" fmla="*/ 1608871 w 1608871"/>
              <a:gd name="connsiteY1" fmla="*/ 0 h 1536700"/>
              <a:gd name="connsiteX2" fmla="*/ 1605696 w 1608871"/>
              <a:gd name="connsiteY2" fmla="*/ 107894 h 1536700"/>
              <a:gd name="connsiteX3" fmla="*/ 1597759 w 1608871"/>
              <a:gd name="connsiteY3" fmla="*/ 214202 h 1536700"/>
              <a:gd name="connsiteX4" fmla="*/ 1584265 w 1608871"/>
              <a:gd name="connsiteY4" fmla="*/ 321303 h 1536700"/>
              <a:gd name="connsiteX5" fmla="*/ 1566009 w 1608871"/>
              <a:gd name="connsiteY5" fmla="*/ 426024 h 1536700"/>
              <a:gd name="connsiteX6" fmla="*/ 1542990 w 1608871"/>
              <a:gd name="connsiteY6" fmla="*/ 529951 h 1536700"/>
              <a:gd name="connsiteX7" fmla="*/ 1514415 w 1608871"/>
              <a:gd name="connsiteY7" fmla="*/ 631499 h 1536700"/>
              <a:gd name="connsiteX8" fmla="*/ 1481077 w 1608871"/>
              <a:gd name="connsiteY8" fmla="*/ 732253 h 1536700"/>
              <a:gd name="connsiteX9" fmla="*/ 1442977 w 1608871"/>
              <a:gd name="connsiteY9" fmla="*/ 831421 h 1536700"/>
              <a:gd name="connsiteX10" fmla="*/ 1400115 w 1608871"/>
              <a:gd name="connsiteY10" fmla="*/ 929002 h 1536700"/>
              <a:gd name="connsiteX11" fmla="*/ 1352490 w 1608871"/>
              <a:gd name="connsiteY11" fmla="*/ 1023409 h 1536700"/>
              <a:gd name="connsiteX12" fmla="*/ 1299309 w 1608871"/>
              <a:gd name="connsiteY12" fmla="*/ 1116230 h 1536700"/>
              <a:gd name="connsiteX13" fmla="*/ 1242952 w 1608871"/>
              <a:gd name="connsiteY13" fmla="*/ 1205877 h 1536700"/>
              <a:gd name="connsiteX14" fmla="*/ 1181834 w 1608871"/>
              <a:gd name="connsiteY14" fmla="*/ 1293145 h 1536700"/>
              <a:gd name="connsiteX15" fmla="*/ 1116746 w 1608871"/>
              <a:gd name="connsiteY15" fmla="*/ 1378032 h 1536700"/>
              <a:gd name="connsiteX16" fmla="*/ 1046102 w 1608871"/>
              <a:gd name="connsiteY16" fmla="*/ 1458953 h 1536700"/>
              <a:gd name="connsiteX17" fmla="*/ 971490 w 1608871"/>
              <a:gd name="connsiteY17" fmla="*/ 1536700 h 1536700"/>
              <a:gd name="connsiteX18" fmla="*/ 0 w 1608871"/>
              <a:gd name="connsiteY18" fmla="*/ 566714 h 1536700"/>
              <a:gd name="connsiteX19" fmla="*/ 100027 w 1608871"/>
              <a:gd name="connsiteY19" fmla="*/ 302400 h 153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08871" h="1536700">
                <a:moveTo>
                  <a:pt x="208118" y="0"/>
                </a:moveTo>
                <a:lnTo>
                  <a:pt x="1608871" y="0"/>
                </a:lnTo>
                <a:lnTo>
                  <a:pt x="1605696" y="107894"/>
                </a:lnTo>
                <a:lnTo>
                  <a:pt x="1597759" y="214202"/>
                </a:lnTo>
                <a:lnTo>
                  <a:pt x="1584265" y="321303"/>
                </a:lnTo>
                <a:lnTo>
                  <a:pt x="1566009" y="426024"/>
                </a:lnTo>
                <a:lnTo>
                  <a:pt x="1542990" y="529951"/>
                </a:lnTo>
                <a:lnTo>
                  <a:pt x="1514415" y="631499"/>
                </a:lnTo>
                <a:lnTo>
                  <a:pt x="1481077" y="732253"/>
                </a:lnTo>
                <a:lnTo>
                  <a:pt x="1442977" y="831421"/>
                </a:lnTo>
                <a:lnTo>
                  <a:pt x="1400115" y="929002"/>
                </a:lnTo>
                <a:lnTo>
                  <a:pt x="1352490" y="1023409"/>
                </a:lnTo>
                <a:lnTo>
                  <a:pt x="1299309" y="1116230"/>
                </a:lnTo>
                <a:lnTo>
                  <a:pt x="1242952" y="1205877"/>
                </a:lnTo>
                <a:lnTo>
                  <a:pt x="1181834" y="1293145"/>
                </a:lnTo>
                <a:lnTo>
                  <a:pt x="1116746" y="1378032"/>
                </a:lnTo>
                <a:lnTo>
                  <a:pt x="1046102" y="1458953"/>
                </a:lnTo>
                <a:lnTo>
                  <a:pt x="971490" y="1536700"/>
                </a:lnTo>
                <a:lnTo>
                  <a:pt x="0" y="566714"/>
                </a:lnTo>
                <a:lnTo>
                  <a:pt x="100027" y="302400"/>
                </a:lnTo>
                <a:close/>
              </a:path>
            </a:pathLst>
          </a:custGeom>
          <a:solidFill>
            <a:srgbClr val="F4CF3B"/>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9" name="Freeform 9">
            <a:extLst>
              <a:ext uri="{FF2B5EF4-FFF2-40B4-BE49-F238E27FC236}">
                <a16:creationId xmlns:a16="http://schemas.microsoft.com/office/drawing/2014/main" id="{0960FB2C-5A5A-6C5F-7E4D-3D37DE1058AF}"/>
              </a:ext>
            </a:extLst>
          </p:cNvPr>
          <p:cNvSpPr>
            <a:spLocks/>
          </p:cNvSpPr>
          <p:nvPr/>
        </p:nvSpPr>
        <p:spPr bwMode="auto">
          <a:xfrm>
            <a:off x="4005545" y="5039886"/>
            <a:ext cx="1539875" cy="1604557"/>
          </a:xfrm>
          <a:custGeom>
            <a:avLst/>
            <a:gdLst>
              <a:gd name="connsiteX0" fmla="*/ 572201 w 1539875"/>
              <a:gd name="connsiteY0" fmla="*/ 0 h 1604557"/>
              <a:gd name="connsiteX1" fmla="*/ 1539875 w 1539875"/>
              <a:gd name="connsiteY1" fmla="*/ 967176 h 1604557"/>
              <a:gd name="connsiteX2" fmla="*/ 1460459 w 1539875"/>
              <a:gd name="connsiteY2" fmla="*/ 1040201 h 1604557"/>
              <a:gd name="connsiteX3" fmla="*/ 1379455 w 1539875"/>
              <a:gd name="connsiteY3" fmla="*/ 1110845 h 1604557"/>
              <a:gd name="connsiteX4" fmla="*/ 1294480 w 1539875"/>
              <a:gd name="connsiteY4" fmla="*/ 1177520 h 1604557"/>
              <a:gd name="connsiteX5" fmla="*/ 1207122 w 1539875"/>
              <a:gd name="connsiteY5" fmla="*/ 1238638 h 1604557"/>
              <a:gd name="connsiteX6" fmla="*/ 1117382 w 1539875"/>
              <a:gd name="connsiteY6" fmla="*/ 1294995 h 1604557"/>
              <a:gd name="connsiteX7" fmla="*/ 1024466 w 1539875"/>
              <a:gd name="connsiteY7" fmla="*/ 1348176 h 1604557"/>
              <a:gd name="connsiteX8" fmla="*/ 929961 w 1539875"/>
              <a:gd name="connsiteY8" fmla="*/ 1395801 h 1604557"/>
              <a:gd name="connsiteX9" fmla="*/ 832279 w 1539875"/>
              <a:gd name="connsiteY9" fmla="*/ 1437870 h 1604557"/>
              <a:gd name="connsiteX10" fmla="*/ 733009 w 1539875"/>
              <a:gd name="connsiteY10" fmla="*/ 1475970 h 1604557"/>
              <a:gd name="connsiteX11" fmla="*/ 632945 w 1539875"/>
              <a:gd name="connsiteY11" fmla="*/ 1510101 h 1604557"/>
              <a:gd name="connsiteX12" fmla="*/ 530499 w 1539875"/>
              <a:gd name="connsiteY12" fmla="*/ 1538676 h 1604557"/>
              <a:gd name="connsiteX13" fmla="*/ 426464 w 1539875"/>
              <a:gd name="connsiteY13" fmla="*/ 1561695 h 1604557"/>
              <a:gd name="connsiteX14" fmla="*/ 321635 w 1539875"/>
              <a:gd name="connsiteY14" fmla="*/ 1579951 h 1604557"/>
              <a:gd name="connsiteX15" fmla="*/ 214423 w 1539875"/>
              <a:gd name="connsiteY15" fmla="*/ 1593445 h 1604557"/>
              <a:gd name="connsiteX16" fmla="*/ 108006 w 1539875"/>
              <a:gd name="connsiteY16" fmla="*/ 1601382 h 1604557"/>
              <a:gd name="connsiteX17" fmla="*/ 0 w 1539875"/>
              <a:gd name="connsiteY17" fmla="*/ 1604557 h 1604557"/>
              <a:gd name="connsiteX18" fmla="*/ 0 w 1539875"/>
              <a:gd name="connsiteY18" fmla="*/ 247158 h 1604557"/>
              <a:gd name="connsiteX19" fmla="*/ 271593 w 1539875"/>
              <a:gd name="connsiteY19" fmla="*/ 128925 h 160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9875" h="1604557">
                <a:moveTo>
                  <a:pt x="572201" y="0"/>
                </a:moveTo>
                <a:lnTo>
                  <a:pt x="1539875" y="967176"/>
                </a:lnTo>
                <a:lnTo>
                  <a:pt x="1460459" y="1040201"/>
                </a:lnTo>
                <a:lnTo>
                  <a:pt x="1379455" y="1110845"/>
                </a:lnTo>
                <a:lnTo>
                  <a:pt x="1294480" y="1177520"/>
                </a:lnTo>
                <a:lnTo>
                  <a:pt x="1207122" y="1238638"/>
                </a:lnTo>
                <a:lnTo>
                  <a:pt x="1117382" y="1294995"/>
                </a:lnTo>
                <a:lnTo>
                  <a:pt x="1024466" y="1348176"/>
                </a:lnTo>
                <a:lnTo>
                  <a:pt x="929961" y="1395801"/>
                </a:lnTo>
                <a:lnTo>
                  <a:pt x="832279" y="1437870"/>
                </a:lnTo>
                <a:lnTo>
                  <a:pt x="733009" y="1475970"/>
                </a:lnTo>
                <a:lnTo>
                  <a:pt x="632945" y="1510101"/>
                </a:lnTo>
                <a:lnTo>
                  <a:pt x="530499" y="1538676"/>
                </a:lnTo>
                <a:lnTo>
                  <a:pt x="426464" y="1561695"/>
                </a:lnTo>
                <a:lnTo>
                  <a:pt x="321635" y="1579951"/>
                </a:lnTo>
                <a:lnTo>
                  <a:pt x="214423" y="1593445"/>
                </a:lnTo>
                <a:lnTo>
                  <a:pt x="108006" y="1601382"/>
                </a:lnTo>
                <a:lnTo>
                  <a:pt x="0" y="1604557"/>
                </a:lnTo>
                <a:lnTo>
                  <a:pt x="0" y="247158"/>
                </a:lnTo>
                <a:lnTo>
                  <a:pt x="271593" y="128925"/>
                </a:lnTo>
                <a:close/>
              </a:path>
            </a:pathLst>
          </a:custGeom>
          <a:solidFill>
            <a:srgbClr val="74C18B"/>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 name="Freeform 10">
            <a:extLst>
              <a:ext uri="{FF2B5EF4-FFF2-40B4-BE49-F238E27FC236}">
                <a16:creationId xmlns:a16="http://schemas.microsoft.com/office/drawing/2014/main" id="{D1303577-AC87-816F-C2EC-33B380DC0DDC}"/>
              </a:ext>
            </a:extLst>
          </p:cNvPr>
          <p:cNvSpPr>
            <a:spLocks/>
          </p:cNvSpPr>
          <p:nvPr/>
        </p:nvSpPr>
        <p:spPr bwMode="auto">
          <a:xfrm>
            <a:off x="2416458" y="5033211"/>
            <a:ext cx="1538288" cy="1611232"/>
          </a:xfrm>
          <a:custGeom>
            <a:avLst/>
            <a:gdLst>
              <a:gd name="connsiteX0" fmla="*/ 973348 w 1538288"/>
              <a:gd name="connsiteY0" fmla="*/ 0 h 1611232"/>
              <a:gd name="connsiteX1" fmla="*/ 1266693 w 1538288"/>
              <a:gd name="connsiteY1" fmla="*/ 135600 h 1611232"/>
              <a:gd name="connsiteX2" fmla="*/ 1538288 w 1538288"/>
              <a:gd name="connsiteY2" fmla="*/ 252901 h 1611232"/>
              <a:gd name="connsiteX3" fmla="*/ 1538288 w 1538288"/>
              <a:gd name="connsiteY3" fmla="*/ 1611232 h 1611232"/>
              <a:gd name="connsiteX4" fmla="*/ 1430282 w 1538288"/>
              <a:gd name="connsiteY4" fmla="*/ 1608057 h 1611232"/>
              <a:gd name="connsiteX5" fmla="*/ 1323865 w 1538288"/>
              <a:gd name="connsiteY5" fmla="*/ 1600120 h 1611232"/>
              <a:gd name="connsiteX6" fmla="*/ 1216653 w 1538288"/>
              <a:gd name="connsiteY6" fmla="*/ 1586626 h 1611232"/>
              <a:gd name="connsiteX7" fmla="*/ 1111824 w 1538288"/>
              <a:gd name="connsiteY7" fmla="*/ 1568370 h 1611232"/>
              <a:gd name="connsiteX8" fmla="*/ 1007789 w 1538288"/>
              <a:gd name="connsiteY8" fmla="*/ 1545351 h 1611232"/>
              <a:gd name="connsiteX9" fmla="*/ 905343 w 1538288"/>
              <a:gd name="connsiteY9" fmla="*/ 1516776 h 1611232"/>
              <a:gd name="connsiteX10" fmla="*/ 805278 w 1538288"/>
              <a:gd name="connsiteY10" fmla="*/ 1482645 h 1611232"/>
              <a:gd name="connsiteX11" fmla="*/ 706008 w 1538288"/>
              <a:gd name="connsiteY11" fmla="*/ 1444545 h 1611232"/>
              <a:gd name="connsiteX12" fmla="*/ 608327 w 1538288"/>
              <a:gd name="connsiteY12" fmla="*/ 1402476 h 1611232"/>
              <a:gd name="connsiteX13" fmla="*/ 513822 w 1538288"/>
              <a:gd name="connsiteY13" fmla="*/ 1354851 h 1611232"/>
              <a:gd name="connsiteX14" fmla="*/ 420905 w 1538288"/>
              <a:gd name="connsiteY14" fmla="*/ 1301670 h 1611232"/>
              <a:gd name="connsiteX15" fmla="*/ 331165 w 1538288"/>
              <a:gd name="connsiteY15" fmla="*/ 1245313 h 1611232"/>
              <a:gd name="connsiteX16" fmla="*/ 243807 w 1538288"/>
              <a:gd name="connsiteY16" fmla="*/ 1184195 h 1611232"/>
              <a:gd name="connsiteX17" fmla="*/ 158832 w 1538288"/>
              <a:gd name="connsiteY17" fmla="*/ 1117520 h 1611232"/>
              <a:gd name="connsiteX18" fmla="*/ 77828 w 1538288"/>
              <a:gd name="connsiteY18" fmla="*/ 1046876 h 1611232"/>
              <a:gd name="connsiteX19" fmla="*/ 0 w 1538288"/>
              <a:gd name="connsiteY19" fmla="*/ 973851 h 161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8288" h="1611232">
                <a:moveTo>
                  <a:pt x="973348" y="0"/>
                </a:moveTo>
                <a:lnTo>
                  <a:pt x="1266693" y="135600"/>
                </a:lnTo>
                <a:lnTo>
                  <a:pt x="1538288" y="252901"/>
                </a:lnTo>
                <a:lnTo>
                  <a:pt x="1538288" y="1611232"/>
                </a:lnTo>
                <a:lnTo>
                  <a:pt x="1430282" y="1608057"/>
                </a:lnTo>
                <a:lnTo>
                  <a:pt x="1323865" y="1600120"/>
                </a:lnTo>
                <a:lnTo>
                  <a:pt x="1216653" y="1586626"/>
                </a:lnTo>
                <a:lnTo>
                  <a:pt x="1111824" y="1568370"/>
                </a:lnTo>
                <a:lnTo>
                  <a:pt x="1007789" y="1545351"/>
                </a:lnTo>
                <a:lnTo>
                  <a:pt x="905343" y="1516776"/>
                </a:lnTo>
                <a:lnTo>
                  <a:pt x="805278" y="1482645"/>
                </a:lnTo>
                <a:lnTo>
                  <a:pt x="706008" y="1444545"/>
                </a:lnTo>
                <a:lnTo>
                  <a:pt x="608327" y="1402476"/>
                </a:lnTo>
                <a:lnTo>
                  <a:pt x="513822" y="1354851"/>
                </a:lnTo>
                <a:lnTo>
                  <a:pt x="420905" y="1301670"/>
                </a:lnTo>
                <a:lnTo>
                  <a:pt x="331165" y="1245313"/>
                </a:lnTo>
                <a:lnTo>
                  <a:pt x="243807" y="1184195"/>
                </a:lnTo>
                <a:lnTo>
                  <a:pt x="158832" y="1117520"/>
                </a:lnTo>
                <a:lnTo>
                  <a:pt x="77828" y="1046876"/>
                </a:lnTo>
                <a:lnTo>
                  <a:pt x="0" y="973851"/>
                </a:lnTo>
                <a:close/>
              </a:path>
            </a:pathLst>
          </a:custGeom>
          <a:solidFill>
            <a:srgbClr val="5DC3AE"/>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Freeform 11">
            <a:extLst>
              <a:ext uri="{FF2B5EF4-FFF2-40B4-BE49-F238E27FC236}">
                <a16:creationId xmlns:a16="http://schemas.microsoft.com/office/drawing/2014/main" id="{2C9DE054-6F94-53EE-CE29-480456D87642}"/>
              </a:ext>
            </a:extLst>
          </p:cNvPr>
          <p:cNvSpPr>
            <a:spLocks/>
          </p:cNvSpPr>
          <p:nvPr/>
        </p:nvSpPr>
        <p:spPr bwMode="auto">
          <a:xfrm>
            <a:off x="1743358" y="4433055"/>
            <a:ext cx="1614866" cy="1536700"/>
          </a:xfrm>
          <a:custGeom>
            <a:avLst/>
            <a:gdLst>
              <a:gd name="connsiteX0" fmla="*/ 0 w 1614866"/>
              <a:gd name="connsiteY0" fmla="*/ 0 h 1536700"/>
              <a:gd name="connsiteX1" fmla="*/ 1400959 w 1614866"/>
              <a:gd name="connsiteY1" fmla="*/ 0 h 1536700"/>
              <a:gd name="connsiteX2" fmla="*/ 1514221 w 1614866"/>
              <a:gd name="connsiteY2" fmla="*/ 302400 h 1536700"/>
              <a:gd name="connsiteX3" fmla="*/ 1614866 w 1614866"/>
              <a:gd name="connsiteY3" fmla="*/ 560728 h 1536700"/>
              <a:gd name="connsiteX4" fmla="*/ 637382 w 1614866"/>
              <a:gd name="connsiteY4" fmla="*/ 1536700 h 1536700"/>
              <a:gd name="connsiteX5" fmla="*/ 564357 w 1614866"/>
              <a:gd name="connsiteY5" fmla="*/ 1458953 h 1536700"/>
              <a:gd name="connsiteX6" fmla="*/ 493713 w 1614866"/>
              <a:gd name="connsiteY6" fmla="*/ 1378032 h 1536700"/>
              <a:gd name="connsiteX7" fmla="*/ 427038 w 1614866"/>
              <a:gd name="connsiteY7" fmla="*/ 1293145 h 1536700"/>
              <a:gd name="connsiteX8" fmla="*/ 365919 w 1614866"/>
              <a:gd name="connsiteY8" fmla="*/ 1205877 h 1536700"/>
              <a:gd name="connsiteX9" fmla="*/ 309563 w 1614866"/>
              <a:gd name="connsiteY9" fmla="*/ 1116230 h 1536700"/>
              <a:gd name="connsiteX10" fmla="*/ 257969 w 1614866"/>
              <a:gd name="connsiteY10" fmla="*/ 1023409 h 1536700"/>
              <a:gd name="connsiteX11" fmla="*/ 208756 w 1614866"/>
              <a:gd name="connsiteY11" fmla="*/ 929002 h 1536700"/>
              <a:gd name="connsiteX12" fmla="*/ 165894 w 1614866"/>
              <a:gd name="connsiteY12" fmla="*/ 831421 h 1536700"/>
              <a:gd name="connsiteX13" fmla="*/ 127794 w 1614866"/>
              <a:gd name="connsiteY13" fmla="*/ 732253 h 1536700"/>
              <a:gd name="connsiteX14" fmla="*/ 94456 w 1614866"/>
              <a:gd name="connsiteY14" fmla="*/ 631499 h 1536700"/>
              <a:gd name="connsiteX15" fmla="*/ 65881 w 1614866"/>
              <a:gd name="connsiteY15" fmla="*/ 529951 h 1536700"/>
              <a:gd name="connsiteX16" fmla="*/ 42863 w 1614866"/>
              <a:gd name="connsiteY16" fmla="*/ 426024 h 1536700"/>
              <a:gd name="connsiteX17" fmla="*/ 24606 w 1614866"/>
              <a:gd name="connsiteY17" fmla="*/ 321303 h 1536700"/>
              <a:gd name="connsiteX18" fmla="*/ 11113 w 1614866"/>
              <a:gd name="connsiteY18" fmla="*/ 214202 h 1536700"/>
              <a:gd name="connsiteX19" fmla="*/ 3175 w 1614866"/>
              <a:gd name="connsiteY19" fmla="*/ 107894 h 153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4866" h="1536700">
                <a:moveTo>
                  <a:pt x="0" y="0"/>
                </a:moveTo>
                <a:lnTo>
                  <a:pt x="1400959" y="0"/>
                </a:lnTo>
                <a:lnTo>
                  <a:pt x="1514221" y="302400"/>
                </a:lnTo>
                <a:lnTo>
                  <a:pt x="1614866" y="560728"/>
                </a:lnTo>
                <a:lnTo>
                  <a:pt x="637382" y="1536700"/>
                </a:lnTo>
                <a:lnTo>
                  <a:pt x="564357" y="1458953"/>
                </a:lnTo>
                <a:lnTo>
                  <a:pt x="493713" y="1378032"/>
                </a:lnTo>
                <a:lnTo>
                  <a:pt x="427038" y="1293145"/>
                </a:lnTo>
                <a:lnTo>
                  <a:pt x="365919" y="1205877"/>
                </a:lnTo>
                <a:lnTo>
                  <a:pt x="309563" y="1116230"/>
                </a:lnTo>
                <a:lnTo>
                  <a:pt x="257969" y="1023409"/>
                </a:lnTo>
                <a:lnTo>
                  <a:pt x="208756" y="929002"/>
                </a:lnTo>
                <a:lnTo>
                  <a:pt x="165894" y="831421"/>
                </a:lnTo>
                <a:lnTo>
                  <a:pt x="127794" y="732253"/>
                </a:lnTo>
                <a:lnTo>
                  <a:pt x="94456" y="631499"/>
                </a:lnTo>
                <a:lnTo>
                  <a:pt x="65881" y="529951"/>
                </a:lnTo>
                <a:lnTo>
                  <a:pt x="42863" y="426024"/>
                </a:lnTo>
                <a:lnTo>
                  <a:pt x="24606" y="321303"/>
                </a:lnTo>
                <a:lnTo>
                  <a:pt x="11113" y="214202"/>
                </a:lnTo>
                <a:lnTo>
                  <a:pt x="3175" y="107894"/>
                </a:lnTo>
                <a:close/>
              </a:path>
            </a:pathLst>
          </a:custGeom>
          <a:solidFill>
            <a:srgbClr val="5FABDC"/>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2" name="Freeform 12">
            <a:extLst>
              <a:ext uri="{FF2B5EF4-FFF2-40B4-BE49-F238E27FC236}">
                <a16:creationId xmlns:a16="http://schemas.microsoft.com/office/drawing/2014/main" id="{AF367A42-A865-341F-C5BE-B635B7972415}"/>
              </a:ext>
            </a:extLst>
          </p:cNvPr>
          <p:cNvSpPr>
            <a:spLocks/>
          </p:cNvSpPr>
          <p:nvPr/>
        </p:nvSpPr>
        <p:spPr bwMode="auto">
          <a:xfrm>
            <a:off x="1743358" y="2843968"/>
            <a:ext cx="1624961" cy="1538288"/>
          </a:xfrm>
          <a:custGeom>
            <a:avLst/>
            <a:gdLst>
              <a:gd name="connsiteX0" fmla="*/ 637382 w 1624961"/>
              <a:gd name="connsiteY0" fmla="*/ 0 h 1538288"/>
              <a:gd name="connsiteX1" fmla="*/ 1624961 w 1624961"/>
              <a:gd name="connsiteY1" fmla="*/ 987070 h 1538288"/>
              <a:gd name="connsiteX2" fmla="*/ 1516910 w 1624961"/>
              <a:gd name="connsiteY2" fmla="*/ 1263033 h 1538288"/>
              <a:gd name="connsiteX3" fmla="*/ 1411227 w 1624961"/>
              <a:gd name="connsiteY3" fmla="*/ 1538288 h 1538288"/>
              <a:gd name="connsiteX4" fmla="*/ 0 w 1624961"/>
              <a:gd name="connsiteY4" fmla="*/ 1538288 h 1538288"/>
              <a:gd name="connsiteX5" fmla="*/ 3175 w 1624961"/>
              <a:gd name="connsiteY5" fmla="*/ 1430394 h 1538288"/>
              <a:gd name="connsiteX6" fmla="*/ 11113 w 1624961"/>
              <a:gd name="connsiteY6" fmla="*/ 1324086 h 1538288"/>
              <a:gd name="connsiteX7" fmla="*/ 24606 w 1624961"/>
              <a:gd name="connsiteY7" fmla="*/ 1216985 h 1538288"/>
              <a:gd name="connsiteX8" fmla="*/ 42863 w 1624961"/>
              <a:gd name="connsiteY8" fmla="*/ 1112264 h 1538288"/>
              <a:gd name="connsiteX9" fmla="*/ 65881 w 1624961"/>
              <a:gd name="connsiteY9" fmla="*/ 1008336 h 1538288"/>
              <a:gd name="connsiteX10" fmla="*/ 94456 w 1624961"/>
              <a:gd name="connsiteY10" fmla="*/ 906789 h 1538288"/>
              <a:gd name="connsiteX11" fmla="*/ 127794 w 1624961"/>
              <a:gd name="connsiteY11" fmla="*/ 806035 h 1538288"/>
              <a:gd name="connsiteX12" fmla="*/ 165894 w 1624961"/>
              <a:gd name="connsiteY12" fmla="*/ 706867 h 1538288"/>
              <a:gd name="connsiteX13" fmla="*/ 208756 w 1624961"/>
              <a:gd name="connsiteY13" fmla="*/ 609286 h 1538288"/>
              <a:gd name="connsiteX14" fmla="*/ 257969 w 1624961"/>
              <a:gd name="connsiteY14" fmla="*/ 514878 h 1538288"/>
              <a:gd name="connsiteX15" fmla="*/ 309563 w 1624961"/>
              <a:gd name="connsiteY15" fmla="*/ 422057 h 1538288"/>
              <a:gd name="connsiteX16" fmla="*/ 365919 w 1624961"/>
              <a:gd name="connsiteY16" fmla="*/ 332410 h 1538288"/>
              <a:gd name="connsiteX17" fmla="*/ 427038 w 1624961"/>
              <a:gd name="connsiteY17" fmla="*/ 245142 h 1538288"/>
              <a:gd name="connsiteX18" fmla="*/ 493713 w 1624961"/>
              <a:gd name="connsiteY18" fmla="*/ 160255 h 1538288"/>
              <a:gd name="connsiteX19" fmla="*/ 564357 w 1624961"/>
              <a:gd name="connsiteY19" fmla="*/ 79334 h 153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4961" h="1538288">
                <a:moveTo>
                  <a:pt x="637382" y="0"/>
                </a:moveTo>
                <a:lnTo>
                  <a:pt x="1624961" y="987070"/>
                </a:lnTo>
                <a:lnTo>
                  <a:pt x="1516910" y="1263033"/>
                </a:lnTo>
                <a:lnTo>
                  <a:pt x="1411227" y="1538288"/>
                </a:lnTo>
                <a:lnTo>
                  <a:pt x="0" y="1538288"/>
                </a:lnTo>
                <a:lnTo>
                  <a:pt x="3175" y="1430394"/>
                </a:lnTo>
                <a:lnTo>
                  <a:pt x="11113" y="1324086"/>
                </a:lnTo>
                <a:lnTo>
                  <a:pt x="24606" y="1216985"/>
                </a:lnTo>
                <a:lnTo>
                  <a:pt x="42863" y="1112264"/>
                </a:lnTo>
                <a:lnTo>
                  <a:pt x="65881" y="1008336"/>
                </a:lnTo>
                <a:lnTo>
                  <a:pt x="94456" y="906789"/>
                </a:lnTo>
                <a:lnTo>
                  <a:pt x="127794" y="806035"/>
                </a:lnTo>
                <a:lnTo>
                  <a:pt x="165894" y="706867"/>
                </a:lnTo>
                <a:lnTo>
                  <a:pt x="208756" y="609286"/>
                </a:lnTo>
                <a:lnTo>
                  <a:pt x="257969" y="514878"/>
                </a:lnTo>
                <a:lnTo>
                  <a:pt x="309563" y="422057"/>
                </a:lnTo>
                <a:lnTo>
                  <a:pt x="365919" y="332410"/>
                </a:lnTo>
                <a:lnTo>
                  <a:pt x="427038" y="245142"/>
                </a:lnTo>
                <a:lnTo>
                  <a:pt x="493713" y="160255"/>
                </a:lnTo>
                <a:lnTo>
                  <a:pt x="564357" y="79334"/>
                </a:lnTo>
                <a:close/>
              </a:path>
            </a:pathLst>
          </a:cu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3" name="Oval 12">
            <a:extLst>
              <a:ext uri="{FF2B5EF4-FFF2-40B4-BE49-F238E27FC236}">
                <a16:creationId xmlns:a16="http://schemas.microsoft.com/office/drawing/2014/main" id="{31F17911-1E3E-803F-FA3A-C0DA55119B5E}"/>
              </a:ext>
            </a:extLst>
          </p:cNvPr>
          <p:cNvSpPr/>
          <p:nvPr/>
        </p:nvSpPr>
        <p:spPr>
          <a:xfrm>
            <a:off x="5780345" y="3974178"/>
            <a:ext cx="341752" cy="341752"/>
          </a:xfrm>
          <a:prstGeom prst="ellipse">
            <a:avLst/>
          </a:prstGeom>
          <a:solidFill>
            <a:srgbClr val="965112"/>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2</a:t>
            </a:r>
          </a:p>
        </p:txBody>
      </p:sp>
      <p:sp>
        <p:nvSpPr>
          <p:cNvPr id="14" name="Oval 13">
            <a:extLst>
              <a:ext uri="{FF2B5EF4-FFF2-40B4-BE49-F238E27FC236}">
                <a16:creationId xmlns:a16="http://schemas.microsoft.com/office/drawing/2014/main" id="{DD0D58F2-170A-71D3-9A47-723330724A83}"/>
              </a:ext>
            </a:extLst>
          </p:cNvPr>
          <p:cNvSpPr/>
          <p:nvPr/>
        </p:nvSpPr>
        <p:spPr>
          <a:xfrm>
            <a:off x="5070745" y="2647693"/>
            <a:ext cx="341752" cy="341752"/>
          </a:xfrm>
          <a:prstGeom prst="ellipse">
            <a:avLst/>
          </a:prstGeom>
          <a:solidFill>
            <a:srgbClr val="AF241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1</a:t>
            </a:r>
          </a:p>
        </p:txBody>
      </p:sp>
      <p:sp>
        <p:nvSpPr>
          <p:cNvPr id="15" name="Oval 14">
            <a:extLst>
              <a:ext uri="{FF2B5EF4-FFF2-40B4-BE49-F238E27FC236}">
                <a16:creationId xmlns:a16="http://schemas.microsoft.com/office/drawing/2014/main" id="{5A782D77-276F-9F0F-FD94-C4265E380400}"/>
              </a:ext>
            </a:extLst>
          </p:cNvPr>
          <p:cNvSpPr/>
          <p:nvPr/>
        </p:nvSpPr>
        <p:spPr>
          <a:xfrm>
            <a:off x="5403970" y="5512356"/>
            <a:ext cx="341752" cy="341752"/>
          </a:xfrm>
          <a:prstGeom prst="ellipse">
            <a:avLst/>
          </a:prstGeom>
          <a:solidFill>
            <a:srgbClr val="B2920A"/>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3</a:t>
            </a:r>
          </a:p>
        </p:txBody>
      </p:sp>
      <p:sp>
        <p:nvSpPr>
          <p:cNvPr id="16" name="Oval 15">
            <a:extLst>
              <a:ext uri="{FF2B5EF4-FFF2-40B4-BE49-F238E27FC236}">
                <a16:creationId xmlns:a16="http://schemas.microsoft.com/office/drawing/2014/main" id="{F42821D0-93E1-9A3C-8A0E-24BC7ACACEB6}"/>
              </a:ext>
            </a:extLst>
          </p:cNvPr>
          <p:cNvSpPr/>
          <p:nvPr/>
        </p:nvSpPr>
        <p:spPr>
          <a:xfrm>
            <a:off x="4070441" y="6225696"/>
            <a:ext cx="341752" cy="341752"/>
          </a:xfrm>
          <a:prstGeom prst="ellipse">
            <a:avLst/>
          </a:prstGeom>
          <a:solidFill>
            <a:srgbClr val="2C623D"/>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4</a:t>
            </a:r>
          </a:p>
        </p:txBody>
      </p:sp>
      <p:sp>
        <p:nvSpPr>
          <p:cNvPr id="17" name="Oval 16">
            <a:extLst>
              <a:ext uri="{FF2B5EF4-FFF2-40B4-BE49-F238E27FC236}">
                <a16:creationId xmlns:a16="http://schemas.microsoft.com/office/drawing/2014/main" id="{EA87F84D-E40E-8D11-0FF1-AF529785F4BB}"/>
              </a:ext>
            </a:extLst>
          </p:cNvPr>
          <p:cNvSpPr/>
          <p:nvPr/>
        </p:nvSpPr>
        <p:spPr>
          <a:xfrm>
            <a:off x="2568826" y="5823062"/>
            <a:ext cx="341752" cy="341752"/>
          </a:xfrm>
          <a:prstGeom prst="ellipse">
            <a:avLst/>
          </a:prstGeom>
          <a:solidFill>
            <a:srgbClr val="296D5E"/>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5</a:t>
            </a:r>
          </a:p>
        </p:txBody>
      </p:sp>
      <p:sp>
        <p:nvSpPr>
          <p:cNvPr id="34" name="Oval 33">
            <a:extLst>
              <a:ext uri="{FF2B5EF4-FFF2-40B4-BE49-F238E27FC236}">
                <a16:creationId xmlns:a16="http://schemas.microsoft.com/office/drawing/2014/main" id="{BECAD429-EDC6-6EBC-AC4D-8EDA7A94D549}"/>
              </a:ext>
            </a:extLst>
          </p:cNvPr>
          <p:cNvSpPr/>
          <p:nvPr/>
        </p:nvSpPr>
        <p:spPr>
          <a:xfrm>
            <a:off x="1821482" y="4490747"/>
            <a:ext cx="341752" cy="341752"/>
          </a:xfrm>
          <a:prstGeom prst="ellipse">
            <a:avLst/>
          </a:prstGeom>
          <a:solidFill>
            <a:srgbClr val="216A9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6</a:t>
            </a:r>
          </a:p>
        </p:txBody>
      </p:sp>
      <p:sp>
        <p:nvSpPr>
          <p:cNvPr id="35" name="Oval 34">
            <a:extLst>
              <a:ext uri="{FF2B5EF4-FFF2-40B4-BE49-F238E27FC236}">
                <a16:creationId xmlns:a16="http://schemas.microsoft.com/office/drawing/2014/main" id="{28C4F9E9-5245-2057-1F40-F4903A3A9AED}"/>
              </a:ext>
            </a:extLst>
          </p:cNvPr>
          <p:cNvSpPr/>
          <p:nvPr/>
        </p:nvSpPr>
        <p:spPr>
          <a:xfrm>
            <a:off x="2227074" y="2984334"/>
            <a:ext cx="341752" cy="341752"/>
          </a:xfrm>
          <a:prstGeom prst="ellipse">
            <a:avLst/>
          </a:prstGeom>
          <a:solidFill>
            <a:schemeClr val="tx1">
              <a:lumMod val="65000"/>
              <a:lumOff val="3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7</a:t>
            </a:r>
          </a:p>
        </p:txBody>
      </p:sp>
      <p:sp>
        <p:nvSpPr>
          <p:cNvPr id="36" name="TextBox 35">
            <a:extLst>
              <a:ext uri="{FF2B5EF4-FFF2-40B4-BE49-F238E27FC236}">
                <a16:creationId xmlns:a16="http://schemas.microsoft.com/office/drawing/2014/main" id="{7E0E6BB8-7B9F-27BE-ADE8-0267EDF704C5}"/>
              </a:ext>
            </a:extLst>
          </p:cNvPr>
          <p:cNvSpPr txBox="1"/>
          <p:nvPr/>
        </p:nvSpPr>
        <p:spPr>
          <a:xfrm>
            <a:off x="4054894" y="2594988"/>
            <a:ext cx="1108958" cy="461665"/>
          </a:xfrm>
          <a:prstGeom prst="rect">
            <a:avLst/>
          </a:prstGeom>
          <a:noFill/>
        </p:spPr>
        <p:txBody>
          <a:bodyPr wrap="none" rtlCol="0">
            <a:spAutoFit/>
          </a:bodyPr>
          <a:lstStyle/>
          <a:p>
            <a:r>
              <a:rPr lang="lt-LT" sz="1200" b="1" dirty="0">
                <a:latin typeface="Calibri Light" panose="020F0302020204030204" pitchFamily="34" charset="0"/>
              </a:rPr>
              <a:t>Komunikavimo </a:t>
            </a:r>
          </a:p>
          <a:p>
            <a:pPr algn="ctr"/>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37" name="Oval 36">
            <a:extLst>
              <a:ext uri="{FF2B5EF4-FFF2-40B4-BE49-F238E27FC236}">
                <a16:creationId xmlns:a16="http://schemas.microsoft.com/office/drawing/2014/main" id="{0AFF54F1-2577-91F4-83B8-4AA2991B8B29}"/>
              </a:ext>
            </a:extLst>
          </p:cNvPr>
          <p:cNvSpPr/>
          <p:nvPr/>
        </p:nvSpPr>
        <p:spPr>
          <a:xfrm>
            <a:off x="2855794" y="3325993"/>
            <a:ext cx="2279310" cy="2200704"/>
          </a:xfrm>
          <a:prstGeom prst="ellipse">
            <a:avLst/>
          </a:prstGeom>
          <a:solidFill>
            <a:schemeClr val="bg1"/>
          </a:solidFill>
          <a:ln w="76200"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chemeClr val="tx1"/>
              </a:solidFill>
            </a:endParaRPr>
          </a:p>
        </p:txBody>
      </p:sp>
      <p:sp>
        <p:nvSpPr>
          <p:cNvPr id="43" name="TextBox 42">
            <a:extLst>
              <a:ext uri="{FF2B5EF4-FFF2-40B4-BE49-F238E27FC236}">
                <a16:creationId xmlns:a16="http://schemas.microsoft.com/office/drawing/2014/main" id="{514ED532-D3BD-45D0-A078-F96A0F31FC15}"/>
              </a:ext>
            </a:extLst>
          </p:cNvPr>
          <p:cNvSpPr txBox="1"/>
          <p:nvPr/>
        </p:nvSpPr>
        <p:spPr>
          <a:xfrm>
            <a:off x="5029036" y="3401180"/>
            <a:ext cx="1002326" cy="461665"/>
          </a:xfrm>
          <a:prstGeom prst="rect">
            <a:avLst/>
          </a:prstGeom>
          <a:noFill/>
        </p:spPr>
        <p:txBody>
          <a:bodyPr wrap="none" rtlCol="0">
            <a:spAutoFit/>
          </a:bodyPr>
          <a:lstStyle/>
          <a:p>
            <a:pPr algn="ctr"/>
            <a:r>
              <a:rPr lang="lt-LT" sz="1200" b="1" dirty="0">
                <a:latin typeface="Calibri Light" panose="020F0302020204030204" pitchFamily="34" charset="0"/>
              </a:rPr>
              <a:t>Kultūrinė </a:t>
            </a:r>
          </a:p>
          <a:p>
            <a:pPr algn="ctr"/>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4" name="TextBox 43">
            <a:extLst>
              <a:ext uri="{FF2B5EF4-FFF2-40B4-BE49-F238E27FC236}">
                <a16:creationId xmlns:a16="http://schemas.microsoft.com/office/drawing/2014/main" id="{C12228B3-FFDA-53EF-8A33-5684966A7A6B}"/>
              </a:ext>
            </a:extLst>
          </p:cNvPr>
          <p:cNvSpPr txBox="1"/>
          <p:nvPr/>
        </p:nvSpPr>
        <p:spPr>
          <a:xfrm>
            <a:off x="5091686" y="4764471"/>
            <a:ext cx="1004314" cy="461665"/>
          </a:xfrm>
          <a:prstGeom prst="rect">
            <a:avLst/>
          </a:prstGeom>
          <a:noFill/>
        </p:spPr>
        <p:txBody>
          <a:bodyPr wrap="none" rtlCol="0">
            <a:spAutoFit/>
          </a:bodyPr>
          <a:lstStyle/>
          <a:p>
            <a:r>
              <a:rPr lang="lt-LT" sz="1200" b="1" dirty="0">
                <a:latin typeface="Calibri Light" panose="020F0302020204030204" pitchFamily="34" charset="0"/>
              </a:rPr>
              <a:t>Kūrybiškumo </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5" name="TextBox 44">
            <a:extLst>
              <a:ext uri="{FF2B5EF4-FFF2-40B4-BE49-F238E27FC236}">
                <a16:creationId xmlns:a16="http://schemas.microsoft.com/office/drawing/2014/main" id="{2ECB6556-6946-4424-02E0-4A33401677F1}"/>
              </a:ext>
            </a:extLst>
          </p:cNvPr>
          <p:cNvSpPr txBox="1"/>
          <p:nvPr/>
        </p:nvSpPr>
        <p:spPr>
          <a:xfrm>
            <a:off x="4129792" y="5602134"/>
            <a:ext cx="1004314" cy="461665"/>
          </a:xfrm>
          <a:prstGeom prst="rect">
            <a:avLst/>
          </a:prstGeom>
          <a:noFill/>
        </p:spPr>
        <p:txBody>
          <a:bodyPr wrap="none" rtlCol="0">
            <a:spAutoFit/>
          </a:bodyPr>
          <a:lstStyle/>
          <a:p>
            <a:pPr algn="ctr"/>
            <a:r>
              <a:rPr lang="lt-LT" sz="1200" b="1" dirty="0">
                <a:latin typeface="Calibri Light" panose="020F0302020204030204" pitchFamily="34" charset="0"/>
              </a:rPr>
              <a:t>Pažinimo </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6" name="TextBox 45">
            <a:extLst>
              <a:ext uri="{FF2B5EF4-FFF2-40B4-BE49-F238E27FC236}">
                <a16:creationId xmlns:a16="http://schemas.microsoft.com/office/drawing/2014/main" id="{30C7958F-7F00-C8E5-B7C4-15AA4180339E}"/>
              </a:ext>
            </a:extLst>
          </p:cNvPr>
          <p:cNvSpPr txBox="1"/>
          <p:nvPr/>
        </p:nvSpPr>
        <p:spPr>
          <a:xfrm>
            <a:off x="2913573" y="5578393"/>
            <a:ext cx="1004314" cy="461665"/>
          </a:xfrm>
          <a:prstGeom prst="rect">
            <a:avLst/>
          </a:prstGeom>
          <a:noFill/>
        </p:spPr>
        <p:txBody>
          <a:bodyPr wrap="none" rtlCol="0">
            <a:spAutoFit/>
          </a:bodyPr>
          <a:lstStyle/>
          <a:p>
            <a:pPr algn="ctr"/>
            <a:r>
              <a:rPr lang="lt-LT" sz="1200" b="1" dirty="0">
                <a:latin typeface="Calibri Light" panose="020F0302020204030204" pitchFamily="34" charset="0"/>
              </a:rPr>
              <a:t>Pilietiškumo</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7" name="TextBox 46">
            <a:extLst>
              <a:ext uri="{FF2B5EF4-FFF2-40B4-BE49-F238E27FC236}">
                <a16:creationId xmlns:a16="http://schemas.microsoft.com/office/drawing/2014/main" id="{58099C98-89CB-5016-C4FB-291284A5F074}"/>
              </a:ext>
            </a:extLst>
          </p:cNvPr>
          <p:cNvSpPr txBox="1"/>
          <p:nvPr/>
        </p:nvSpPr>
        <p:spPr>
          <a:xfrm>
            <a:off x="1943144" y="4841481"/>
            <a:ext cx="1004314" cy="461665"/>
          </a:xfrm>
          <a:prstGeom prst="rect">
            <a:avLst/>
          </a:prstGeom>
          <a:noFill/>
        </p:spPr>
        <p:txBody>
          <a:bodyPr wrap="none" rtlCol="0">
            <a:spAutoFit/>
          </a:bodyPr>
          <a:lstStyle/>
          <a:p>
            <a:pPr algn="ctr"/>
            <a:r>
              <a:rPr lang="lt-LT" sz="1200" b="1" dirty="0">
                <a:latin typeface="Calibri Light" panose="020F0302020204030204" pitchFamily="34" charset="0"/>
              </a:rPr>
              <a:t>Skaitmeninė </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8" name="TextBox 47">
            <a:extLst>
              <a:ext uri="{FF2B5EF4-FFF2-40B4-BE49-F238E27FC236}">
                <a16:creationId xmlns:a16="http://schemas.microsoft.com/office/drawing/2014/main" id="{2C477AA4-32A3-3057-F49E-5E08B0B83811}"/>
              </a:ext>
            </a:extLst>
          </p:cNvPr>
          <p:cNvSpPr txBox="1"/>
          <p:nvPr/>
        </p:nvSpPr>
        <p:spPr>
          <a:xfrm>
            <a:off x="1866146" y="3354551"/>
            <a:ext cx="1002326" cy="1015663"/>
          </a:xfrm>
          <a:prstGeom prst="rect">
            <a:avLst/>
          </a:prstGeom>
          <a:noFill/>
        </p:spPr>
        <p:txBody>
          <a:bodyPr wrap="none" rtlCol="0">
            <a:spAutoFit/>
          </a:bodyPr>
          <a:lstStyle/>
          <a:p>
            <a:r>
              <a:rPr lang="lt-LT" sz="1200" b="1" dirty="0">
                <a:latin typeface="Calibri Light" panose="020F0302020204030204" pitchFamily="34" charset="0"/>
              </a:rPr>
              <a:t>Socialinė, </a:t>
            </a:r>
          </a:p>
          <a:p>
            <a:r>
              <a:rPr lang="lt-LT" sz="1200" b="1" dirty="0">
                <a:latin typeface="Calibri Light" panose="020F0302020204030204" pitchFamily="34" charset="0"/>
              </a:rPr>
              <a:t>emocinė ir </a:t>
            </a:r>
          </a:p>
          <a:p>
            <a:r>
              <a:rPr lang="lt-LT" sz="1200" b="1" dirty="0">
                <a:latin typeface="Calibri Light" panose="020F0302020204030204" pitchFamily="34" charset="0"/>
              </a:rPr>
              <a:t>sveikos </a:t>
            </a:r>
          </a:p>
          <a:p>
            <a:r>
              <a:rPr lang="lt-LT" sz="1200" b="1" dirty="0">
                <a:latin typeface="Calibri Light" panose="020F0302020204030204" pitchFamily="34" charset="0"/>
              </a:rPr>
              <a:t>gyvensenos</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9" name="TextBox 48">
            <a:extLst>
              <a:ext uri="{FF2B5EF4-FFF2-40B4-BE49-F238E27FC236}">
                <a16:creationId xmlns:a16="http://schemas.microsoft.com/office/drawing/2014/main" id="{A3731C2E-9B1E-B1C4-C061-011D03C84B9F}"/>
              </a:ext>
            </a:extLst>
          </p:cNvPr>
          <p:cNvSpPr txBox="1"/>
          <p:nvPr/>
        </p:nvSpPr>
        <p:spPr>
          <a:xfrm>
            <a:off x="3219336" y="2593966"/>
            <a:ext cx="758542" cy="400110"/>
          </a:xfrm>
          <a:prstGeom prst="rect">
            <a:avLst/>
          </a:prstGeom>
          <a:noFill/>
        </p:spPr>
        <p:txBody>
          <a:bodyPr wrap="none" rtlCol="0">
            <a:spAutoFit/>
          </a:bodyPr>
          <a:lstStyle/>
          <a:p>
            <a:pPr algn="r"/>
            <a:r>
              <a:rPr lang="lt-LT" sz="2000" b="1" dirty="0">
                <a:latin typeface="Calibri Light" panose="020F0302020204030204" pitchFamily="34" charset="0"/>
              </a:rPr>
              <a:t>KAIP?</a:t>
            </a:r>
            <a:endParaRPr lang="en-US" sz="2000" b="1" dirty="0">
              <a:latin typeface="Calibri Light" panose="020F0302020204030204" pitchFamily="34" charset="0"/>
            </a:endParaRPr>
          </a:p>
        </p:txBody>
      </p:sp>
      <p:sp>
        <p:nvSpPr>
          <p:cNvPr id="50" name="TextBox 49">
            <a:extLst>
              <a:ext uri="{FF2B5EF4-FFF2-40B4-BE49-F238E27FC236}">
                <a16:creationId xmlns:a16="http://schemas.microsoft.com/office/drawing/2014/main" id="{624338E1-E553-D424-F683-67C0AAAD5CA8}"/>
              </a:ext>
            </a:extLst>
          </p:cNvPr>
          <p:cNvSpPr txBox="1"/>
          <p:nvPr/>
        </p:nvSpPr>
        <p:spPr>
          <a:xfrm>
            <a:off x="3737416" y="4445422"/>
            <a:ext cx="569387" cy="400110"/>
          </a:xfrm>
          <a:prstGeom prst="rect">
            <a:avLst/>
          </a:prstGeom>
          <a:noFill/>
        </p:spPr>
        <p:txBody>
          <a:bodyPr wrap="square" rtlCol="0">
            <a:spAutoFit/>
          </a:bodyPr>
          <a:lstStyle/>
          <a:p>
            <a:pPr algn="r"/>
            <a:r>
              <a:rPr lang="lt-LT" sz="2000" b="1" dirty="0">
                <a:latin typeface="Calibri Light" panose="020F0302020204030204" pitchFamily="34" charset="0"/>
              </a:rPr>
              <a:t>KĄ?</a:t>
            </a:r>
            <a:endParaRPr lang="en-US" sz="2000" b="1" dirty="0">
              <a:latin typeface="Calibri Light" panose="020F0302020204030204" pitchFamily="34" charset="0"/>
            </a:endParaRPr>
          </a:p>
        </p:txBody>
      </p:sp>
      <p:sp>
        <p:nvSpPr>
          <p:cNvPr id="51" name="TextBox 50">
            <a:extLst>
              <a:ext uri="{FF2B5EF4-FFF2-40B4-BE49-F238E27FC236}">
                <a16:creationId xmlns:a16="http://schemas.microsoft.com/office/drawing/2014/main" id="{2E09793D-24DE-4B4F-5D65-E6A6EB214424}"/>
              </a:ext>
            </a:extLst>
          </p:cNvPr>
          <p:cNvSpPr txBox="1"/>
          <p:nvPr/>
        </p:nvSpPr>
        <p:spPr>
          <a:xfrm>
            <a:off x="3169080" y="4032354"/>
            <a:ext cx="1569404" cy="400110"/>
          </a:xfrm>
          <a:prstGeom prst="rect">
            <a:avLst/>
          </a:prstGeom>
          <a:noFill/>
        </p:spPr>
        <p:txBody>
          <a:bodyPr wrap="none" rtlCol="0">
            <a:spAutoFit/>
          </a:bodyPr>
          <a:lstStyle/>
          <a:p>
            <a:pPr algn="r"/>
            <a:r>
              <a:rPr lang="lt-LT" sz="2000" b="1" dirty="0">
                <a:latin typeface="Calibri Light" panose="020F0302020204030204" pitchFamily="34" charset="0"/>
              </a:rPr>
              <a:t>Ugdymo sritis</a:t>
            </a:r>
            <a:endParaRPr lang="en-US" sz="2000" b="1" dirty="0">
              <a:latin typeface="Calibri Light" panose="020F0302020204030204" pitchFamily="34" charset="0"/>
            </a:endParaRPr>
          </a:p>
        </p:txBody>
      </p:sp>
      <p:sp>
        <p:nvSpPr>
          <p:cNvPr id="52" name="TextBox 51">
            <a:extLst>
              <a:ext uri="{FF2B5EF4-FFF2-40B4-BE49-F238E27FC236}">
                <a16:creationId xmlns:a16="http://schemas.microsoft.com/office/drawing/2014/main" id="{2CBFA5D6-E066-B89C-2FA4-AA3659CF449B}"/>
              </a:ext>
            </a:extLst>
          </p:cNvPr>
          <p:cNvSpPr txBox="1"/>
          <p:nvPr/>
        </p:nvSpPr>
        <p:spPr>
          <a:xfrm>
            <a:off x="2293374" y="2270149"/>
            <a:ext cx="1679499" cy="400110"/>
          </a:xfrm>
          <a:prstGeom prst="rect">
            <a:avLst/>
          </a:prstGeom>
          <a:noFill/>
        </p:spPr>
        <p:txBody>
          <a:bodyPr wrap="square" rtlCol="0">
            <a:spAutoFit/>
          </a:bodyPr>
          <a:lstStyle/>
          <a:p>
            <a:pPr algn="r"/>
            <a:r>
              <a:rPr lang="lt-LT" sz="2000" b="1" dirty="0">
                <a:latin typeface="Calibri Light" panose="020F0302020204030204" pitchFamily="34" charset="0"/>
              </a:rPr>
              <a:t>Kompetencijos</a:t>
            </a:r>
            <a:endParaRPr lang="en-US" sz="2000" b="1" dirty="0">
              <a:latin typeface="Calibri Light" panose="020F0302020204030204" pitchFamily="34" charset="0"/>
            </a:endParaRPr>
          </a:p>
        </p:txBody>
      </p:sp>
      <p:sp>
        <p:nvSpPr>
          <p:cNvPr id="53" name="Rectangle: Rounded Corners 52">
            <a:extLst>
              <a:ext uri="{FF2B5EF4-FFF2-40B4-BE49-F238E27FC236}">
                <a16:creationId xmlns:a16="http://schemas.microsoft.com/office/drawing/2014/main" id="{FD3EAACC-A901-BE26-5CC5-333C1E070BEE}"/>
              </a:ext>
            </a:extLst>
          </p:cNvPr>
          <p:cNvSpPr/>
          <p:nvPr/>
        </p:nvSpPr>
        <p:spPr>
          <a:xfrm>
            <a:off x="6802396" y="2444415"/>
            <a:ext cx="2866074" cy="618979"/>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3200" b="1" dirty="0">
                <a:solidFill>
                  <a:srgbClr val="002060"/>
                </a:solidFill>
              </a:rPr>
              <a:t>Pasiekimai </a:t>
            </a:r>
          </a:p>
        </p:txBody>
      </p:sp>
      <p:sp>
        <p:nvSpPr>
          <p:cNvPr id="54" name="Rectangle: Rounded Corners 53">
            <a:extLst>
              <a:ext uri="{FF2B5EF4-FFF2-40B4-BE49-F238E27FC236}">
                <a16:creationId xmlns:a16="http://schemas.microsoft.com/office/drawing/2014/main" id="{97CD9614-62B4-0439-54BC-82522E5EFBAE}"/>
              </a:ext>
            </a:extLst>
          </p:cNvPr>
          <p:cNvSpPr/>
          <p:nvPr/>
        </p:nvSpPr>
        <p:spPr>
          <a:xfrm>
            <a:off x="7189258" y="3413375"/>
            <a:ext cx="2866074" cy="618979"/>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3200" b="1" dirty="0">
                <a:solidFill>
                  <a:srgbClr val="002060"/>
                </a:solidFill>
              </a:rPr>
              <a:t>Pasiekimai </a:t>
            </a:r>
          </a:p>
        </p:txBody>
      </p:sp>
      <p:sp>
        <p:nvSpPr>
          <p:cNvPr id="55" name="Rectangle: Rounded Corners 54">
            <a:extLst>
              <a:ext uri="{FF2B5EF4-FFF2-40B4-BE49-F238E27FC236}">
                <a16:creationId xmlns:a16="http://schemas.microsoft.com/office/drawing/2014/main" id="{72E0D194-DF7F-B36D-6A99-7B8F9E35C8E6}"/>
              </a:ext>
            </a:extLst>
          </p:cNvPr>
          <p:cNvSpPr/>
          <p:nvPr/>
        </p:nvSpPr>
        <p:spPr>
          <a:xfrm>
            <a:off x="7202602" y="4490747"/>
            <a:ext cx="2866074" cy="618979"/>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3200" b="1" dirty="0">
                <a:solidFill>
                  <a:srgbClr val="002060"/>
                </a:solidFill>
              </a:rPr>
              <a:t>Pasiekimai </a:t>
            </a:r>
          </a:p>
        </p:txBody>
      </p:sp>
      <p:sp>
        <p:nvSpPr>
          <p:cNvPr id="56" name="Rectangle: Rounded Corners 55">
            <a:extLst>
              <a:ext uri="{FF2B5EF4-FFF2-40B4-BE49-F238E27FC236}">
                <a16:creationId xmlns:a16="http://schemas.microsoft.com/office/drawing/2014/main" id="{3D033ABE-5721-6A25-5A9E-DE8BA7F84E08}"/>
              </a:ext>
            </a:extLst>
          </p:cNvPr>
          <p:cNvSpPr/>
          <p:nvPr/>
        </p:nvSpPr>
        <p:spPr>
          <a:xfrm>
            <a:off x="6819450" y="5437039"/>
            <a:ext cx="2866074" cy="618979"/>
          </a:xfrm>
          <a:prstGeom prst="round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3200" b="1" dirty="0">
                <a:solidFill>
                  <a:srgbClr val="002060"/>
                </a:solidFill>
              </a:rPr>
              <a:t>Pasiekimai </a:t>
            </a:r>
          </a:p>
        </p:txBody>
      </p:sp>
      <p:cxnSp>
        <p:nvCxnSpPr>
          <p:cNvPr id="58" name="Straight Arrow Connector 57">
            <a:extLst>
              <a:ext uri="{FF2B5EF4-FFF2-40B4-BE49-F238E27FC236}">
                <a16:creationId xmlns:a16="http://schemas.microsoft.com/office/drawing/2014/main" id="{047ED907-EC42-C45E-8C41-BA038CA93DFF}"/>
              </a:ext>
            </a:extLst>
          </p:cNvPr>
          <p:cNvCxnSpPr>
            <a:stCxn id="4" idx="16"/>
            <a:endCxn id="53" idx="1"/>
          </p:cNvCxnSpPr>
          <p:nvPr/>
        </p:nvCxnSpPr>
        <p:spPr>
          <a:xfrm flipV="1">
            <a:off x="6216933" y="2753905"/>
            <a:ext cx="585463" cy="16283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621156E-B0C5-5393-4B08-6F5CFBF14A2C}"/>
              </a:ext>
            </a:extLst>
          </p:cNvPr>
          <p:cNvCxnSpPr>
            <a:stCxn id="6" idx="1"/>
            <a:endCxn id="54" idx="1"/>
          </p:cNvCxnSpPr>
          <p:nvPr/>
        </p:nvCxnSpPr>
        <p:spPr>
          <a:xfrm flipV="1">
            <a:off x="6216933" y="3722865"/>
            <a:ext cx="972325" cy="710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30239D88-737B-D1C8-C254-F83555F4AB57}"/>
              </a:ext>
            </a:extLst>
          </p:cNvPr>
          <p:cNvCxnSpPr>
            <a:stCxn id="6" idx="1"/>
            <a:endCxn id="55" idx="1"/>
          </p:cNvCxnSpPr>
          <p:nvPr/>
        </p:nvCxnSpPr>
        <p:spPr>
          <a:xfrm>
            <a:off x="6216933" y="4433055"/>
            <a:ext cx="985669" cy="3671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A6BA487E-EDD4-2A18-3471-A66AA19E0B4C}"/>
              </a:ext>
            </a:extLst>
          </p:cNvPr>
          <p:cNvCxnSpPr>
            <a:stCxn id="6" idx="1"/>
            <a:endCxn id="56" idx="1"/>
          </p:cNvCxnSpPr>
          <p:nvPr/>
        </p:nvCxnSpPr>
        <p:spPr>
          <a:xfrm>
            <a:off x="6216933" y="4433055"/>
            <a:ext cx="602517" cy="13134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484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8E3F4906-E5D1-4397-A1FB-C3C067E3E6F3}"/>
              </a:ext>
            </a:extLst>
          </p:cNvPr>
          <p:cNvSpPr txBox="1">
            <a:spLocks/>
          </p:cNvSpPr>
          <p:nvPr/>
        </p:nvSpPr>
        <p:spPr>
          <a:xfrm>
            <a:off x="531561" y="177682"/>
            <a:ext cx="7513770" cy="423728"/>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ctr"/>
            <a:r>
              <a:rPr lang="lt-LT" sz="2400" dirty="0"/>
              <a:t>Gamtamokslinis ugdymas: pasiekimų sričių ir kompetencijų dermė </a:t>
            </a:r>
            <a:endParaRPr lang="en-US" sz="2400" dirty="0"/>
          </a:p>
        </p:txBody>
      </p:sp>
      <p:sp>
        <p:nvSpPr>
          <p:cNvPr id="3" name="Rectangle: Rounded Corners 2">
            <a:extLst>
              <a:ext uri="{FF2B5EF4-FFF2-40B4-BE49-F238E27FC236}">
                <a16:creationId xmlns:a16="http://schemas.microsoft.com/office/drawing/2014/main" id="{7393FECA-7D0E-46D3-A1C6-9C417B78020B}"/>
              </a:ext>
            </a:extLst>
          </p:cNvPr>
          <p:cNvSpPr/>
          <p:nvPr/>
        </p:nvSpPr>
        <p:spPr>
          <a:xfrm>
            <a:off x="454855" y="3205347"/>
            <a:ext cx="2082018"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000" b="1" dirty="0"/>
              <a:t>Gamtamokslinis ugdymas</a:t>
            </a:r>
          </a:p>
        </p:txBody>
      </p:sp>
      <p:sp>
        <p:nvSpPr>
          <p:cNvPr id="4" name="Rectangle: Rounded Corners 3">
            <a:extLst>
              <a:ext uri="{FF2B5EF4-FFF2-40B4-BE49-F238E27FC236}">
                <a16:creationId xmlns:a16="http://schemas.microsoft.com/office/drawing/2014/main" id="{AFDF263F-230F-4940-B393-E26ECAB354B6}"/>
              </a:ext>
            </a:extLst>
          </p:cNvPr>
          <p:cNvSpPr/>
          <p:nvPr/>
        </p:nvSpPr>
        <p:spPr>
          <a:xfrm>
            <a:off x="2951870" y="1491434"/>
            <a:ext cx="1807699"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a:t>A. Gamtamokslinis tyrinėjimas</a:t>
            </a:r>
          </a:p>
        </p:txBody>
      </p:sp>
      <p:sp>
        <p:nvSpPr>
          <p:cNvPr id="5" name="Rectangle: Rounded Corners 4">
            <a:extLst>
              <a:ext uri="{FF2B5EF4-FFF2-40B4-BE49-F238E27FC236}">
                <a16:creationId xmlns:a16="http://schemas.microsoft.com/office/drawing/2014/main" id="{CD5F62D4-36F8-4D2B-9C75-57F45E912276}"/>
              </a:ext>
            </a:extLst>
          </p:cNvPr>
          <p:cNvSpPr/>
          <p:nvPr/>
        </p:nvSpPr>
        <p:spPr>
          <a:xfrm>
            <a:off x="2951870" y="3205346"/>
            <a:ext cx="1807699"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a:t>B. Gamtamokslinis komunikavimas</a:t>
            </a:r>
          </a:p>
        </p:txBody>
      </p:sp>
      <p:sp>
        <p:nvSpPr>
          <p:cNvPr id="6" name="Rectangle: Rounded Corners 5">
            <a:extLst>
              <a:ext uri="{FF2B5EF4-FFF2-40B4-BE49-F238E27FC236}">
                <a16:creationId xmlns:a16="http://schemas.microsoft.com/office/drawing/2014/main" id="{CC73A023-C9A9-408F-9362-C9A20AAEB8D4}"/>
              </a:ext>
            </a:extLst>
          </p:cNvPr>
          <p:cNvSpPr/>
          <p:nvPr/>
        </p:nvSpPr>
        <p:spPr>
          <a:xfrm>
            <a:off x="2951870" y="4919258"/>
            <a:ext cx="1807700"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a:t>C. Gamtos ir žmogaus dermės pažinimas</a:t>
            </a:r>
          </a:p>
        </p:txBody>
      </p:sp>
      <p:cxnSp>
        <p:nvCxnSpPr>
          <p:cNvPr id="8" name="Straight Arrow Connector 7">
            <a:extLst>
              <a:ext uri="{FF2B5EF4-FFF2-40B4-BE49-F238E27FC236}">
                <a16:creationId xmlns:a16="http://schemas.microsoft.com/office/drawing/2014/main" id="{AED3BA45-1065-47BF-A878-93CC1BA208D4}"/>
              </a:ext>
            </a:extLst>
          </p:cNvPr>
          <p:cNvCxnSpPr>
            <a:cxnSpLocks/>
            <a:stCxn id="3" idx="3"/>
            <a:endCxn id="4" idx="1"/>
          </p:cNvCxnSpPr>
          <p:nvPr/>
        </p:nvCxnSpPr>
        <p:spPr>
          <a:xfrm flipV="1">
            <a:off x="2536873" y="1925188"/>
            <a:ext cx="414997" cy="17139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6CFD1981-B25B-4634-B702-1475792727B5}"/>
              </a:ext>
            </a:extLst>
          </p:cNvPr>
          <p:cNvCxnSpPr>
            <a:cxnSpLocks/>
            <a:stCxn id="3" idx="3"/>
            <a:endCxn id="5" idx="1"/>
          </p:cNvCxnSpPr>
          <p:nvPr/>
        </p:nvCxnSpPr>
        <p:spPr>
          <a:xfrm flipV="1">
            <a:off x="2536873" y="3639100"/>
            <a:ext cx="414997"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90F24321-9F0D-44E3-A4DF-D2934A12C293}"/>
              </a:ext>
            </a:extLst>
          </p:cNvPr>
          <p:cNvCxnSpPr>
            <a:cxnSpLocks/>
            <a:stCxn id="3" idx="3"/>
            <a:endCxn id="6" idx="1"/>
          </p:cNvCxnSpPr>
          <p:nvPr/>
        </p:nvCxnSpPr>
        <p:spPr>
          <a:xfrm>
            <a:off x="2536873" y="3639101"/>
            <a:ext cx="414997" cy="17139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Rectangle: Rounded Corners 13">
            <a:extLst>
              <a:ext uri="{FF2B5EF4-FFF2-40B4-BE49-F238E27FC236}">
                <a16:creationId xmlns:a16="http://schemas.microsoft.com/office/drawing/2014/main" id="{57649117-0D13-41B4-AC43-D308D36CA52D}"/>
              </a:ext>
            </a:extLst>
          </p:cNvPr>
          <p:cNvSpPr/>
          <p:nvPr/>
        </p:nvSpPr>
        <p:spPr>
          <a:xfrm>
            <a:off x="5063833" y="1221114"/>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A</a:t>
            </a:r>
            <a:r>
              <a:rPr lang="en-US" dirty="0"/>
              <a:t>1</a:t>
            </a:r>
            <a:endParaRPr lang="lt-LT" dirty="0"/>
          </a:p>
        </p:txBody>
      </p:sp>
      <p:cxnSp>
        <p:nvCxnSpPr>
          <p:cNvPr id="19" name="Straight Connector 18">
            <a:extLst>
              <a:ext uri="{FF2B5EF4-FFF2-40B4-BE49-F238E27FC236}">
                <a16:creationId xmlns:a16="http://schemas.microsoft.com/office/drawing/2014/main" id="{61EA9911-5487-48BE-9220-A0742ED25263}"/>
              </a:ext>
            </a:extLst>
          </p:cNvPr>
          <p:cNvCxnSpPr>
            <a:cxnSpLocks/>
            <a:stCxn id="4" idx="3"/>
          </p:cNvCxnSpPr>
          <p:nvPr/>
        </p:nvCxnSpPr>
        <p:spPr>
          <a:xfrm>
            <a:off x="4759569" y="1925188"/>
            <a:ext cx="213540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56F18870-4A7B-4A28-A446-A1E8155D0014}"/>
              </a:ext>
            </a:extLst>
          </p:cNvPr>
          <p:cNvCxnSpPr>
            <a:cxnSpLocks/>
            <a:stCxn id="14" idx="2"/>
          </p:cNvCxnSpPr>
          <p:nvPr/>
        </p:nvCxnSpPr>
        <p:spPr>
          <a:xfrm>
            <a:off x="5633575" y="1699416"/>
            <a:ext cx="0" cy="506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8BD44496-B462-4525-B244-028A5A0C6A0B}"/>
              </a:ext>
            </a:extLst>
          </p:cNvPr>
          <p:cNvCxnSpPr>
            <a:cxnSpLocks/>
          </p:cNvCxnSpPr>
          <p:nvPr/>
        </p:nvCxnSpPr>
        <p:spPr>
          <a:xfrm>
            <a:off x="6894978" y="1700981"/>
            <a:ext cx="0" cy="505129"/>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8C2DB2A2-66AC-4720-A0E8-4DA5221BC4EF}"/>
              </a:ext>
            </a:extLst>
          </p:cNvPr>
          <p:cNvCxnSpPr>
            <a:cxnSpLocks/>
          </p:cNvCxnSpPr>
          <p:nvPr/>
        </p:nvCxnSpPr>
        <p:spPr>
          <a:xfrm>
            <a:off x="4721519" y="3750561"/>
            <a:ext cx="217345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17E824BF-3391-4FBF-B4B9-E2EAD09C4B14}"/>
              </a:ext>
            </a:extLst>
          </p:cNvPr>
          <p:cNvCxnSpPr>
            <a:cxnSpLocks/>
          </p:cNvCxnSpPr>
          <p:nvPr/>
        </p:nvCxnSpPr>
        <p:spPr>
          <a:xfrm>
            <a:off x="5633575" y="3475721"/>
            <a:ext cx="0" cy="500697"/>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D8F187A4-5BDF-4289-8926-E9E1EBF9A261}"/>
              </a:ext>
            </a:extLst>
          </p:cNvPr>
          <p:cNvCxnSpPr>
            <a:cxnSpLocks/>
          </p:cNvCxnSpPr>
          <p:nvPr/>
        </p:nvCxnSpPr>
        <p:spPr>
          <a:xfrm>
            <a:off x="6894978" y="3477286"/>
            <a:ext cx="0" cy="505129"/>
          </a:xfrm>
          <a:prstGeom prst="line">
            <a:avLst/>
          </a:prstGeom>
        </p:spPr>
        <p:style>
          <a:lnRef idx="2">
            <a:schemeClr val="accent1"/>
          </a:lnRef>
          <a:fillRef idx="0">
            <a:schemeClr val="accent1"/>
          </a:fillRef>
          <a:effectRef idx="1">
            <a:schemeClr val="accent1"/>
          </a:effectRef>
          <a:fontRef idx="minor">
            <a:schemeClr val="tx1"/>
          </a:fontRef>
        </p:style>
      </p:cxnSp>
      <p:sp>
        <p:nvSpPr>
          <p:cNvPr id="32" name="Rectangle: Rounded Corners 31">
            <a:extLst>
              <a:ext uri="{FF2B5EF4-FFF2-40B4-BE49-F238E27FC236}">
                <a16:creationId xmlns:a16="http://schemas.microsoft.com/office/drawing/2014/main" id="{C0DE2FB2-66DA-4A44-9F9D-CD546645FF52}"/>
              </a:ext>
            </a:extLst>
          </p:cNvPr>
          <p:cNvSpPr/>
          <p:nvPr/>
        </p:nvSpPr>
        <p:spPr>
          <a:xfrm>
            <a:off x="5063833" y="4613247"/>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C1</a:t>
            </a:r>
            <a:endParaRPr lang="lt-LT" dirty="0"/>
          </a:p>
        </p:txBody>
      </p:sp>
      <p:sp>
        <p:nvSpPr>
          <p:cNvPr id="33" name="Rectangle: Rounded Corners 32">
            <a:extLst>
              <a:ext uri="{FF2B5EF4-FFF2-40B4-BE49-F238E27FC236}">
                <a16:creationId xmlns:a16="http://schemas.microsoft.com/office/drawing/2014/main" id="{50F1FB1A-2E99-447F-8D21-C69C09BDB77C}"/>
              </a:ext>
            </a:extLst>
          </p:cNvPr>
          <p:cNvSpPr/>
          <p:nvPr/>
        </p:nvSpPr>
        <p:spPr>
          <a:xfrm>
            <a:off x="5063833" y="5598243"/>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C3</a:t>
            </a:r>
            <a:endParaRPr lang="lt-LT" dirty="0"/>
          </a:p>
        </p:txBody>
      </p:sp>
      <p:sp>
        <p:nvSpPr>
          <p:cNvPr id="34" name="Rectangle: Rounded Corners 33">
            <a:extLst>
              <a:ext uri="{FF2B5EF4-FFF2-40B4-BE49-F238E27FC236}">
                <a16:creationId xmlns:a16="http://schemas.microsoft.com/office/drawing/2014/main" id="{1E51485B-2503-48AE-B4BD-409414A744D2}"/>
              </a:ext>
            </a:extLst>
          </p:cNvPr>
          <p:cNvSpPr/>
          <p:nvPr/>
        </p:nvSpPr>
        <p:spPr>
          <a:xfrm>
            <a:off x="6325236" y="4614812"/>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C2</a:t>
            </a:r>
            <a:endParaRPr lang="lt-LT" dirty="0"/>
          </a:p>
        </p:txBody>
      </p:sp>
      <p:sp>
        <p:nvSpPr>
          <p:cNvPr id="35" name="Rectangle: Rounded Corners 34">
            <a:extLst>
              <a:ext uri="{FF2B5EF4-FFF2-40B4-BE49-F238E27FC236}">
                <a16:creationId xmlns:a16="http://schemas.microsoft.com/office/drawing/2014/main" id="{3A4DC155-8AAF-4BB7-A2BF-AFB792FD4700}"/>
              </a:ext>
            </a:extLst>
          </p:cNvPr>
          <p:cNvSpPr/>
          <p:nvPr/>
        </p:nvSpPr>
        <p:spPr>
          <a:xfrm>
            <a:off x="6325236" y="5598243"/>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C4</a:t>
            </a:r>
            <a:endParaRPr lang="lt-LT" dirty="0"/>
          </a:p>
        </p:txBody>
      </p:sp>
      <p:cxnSp>
        <p:nvCxnSpPr>
          <p:cNvPr id="36" name="Straight Connector 35">
            <a:extLst>
              <a:ext uri="{FF2B5EF4-FFF2-40B4-BE49-F238E27FC236}">
                <a16:creationId xmlns:a16="http://schemas.microsoft.com/office/drawing/2014/main" id="{7D74A899-AB70-45E2-87DC-DED6FC172F0D}"/>
              </a:ext>
            </a:extLst>
          </p:cNvPr>
          <p:cNvCxnSpPr>
            <a:cxnSpLocks/>
          </p:cNvCxnSpPr>
          <p:nvPr/>
        </p:nvCxnSpPr>
        <p:spPr>
          <a:xfrm>
            <a:off x="4721519" y="5366389"/>
            <a:ext cx="217345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A1E243D5-2CD0-4D05-BDF3-85A0A7D07F8C}"/>
              </a:ext>
            </a:extLst>
          </p:cNvPr>
          <p:cNvCxnSpPr>
            <a:stCxn id="32" idx="2"/>
            <a:endCxn id="33" idx="0"/>
          </p:cNvCxnSpPr>
          <p:nvPr/>
        </p:nvCxnSpPr>
        <p:spPr>
          <a:xfrm>
            <a:off x="5633575" y="5091549"/>
            <a:ext cx="0" cy="506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582148EE-32BF-4D24-A4FE-A7D73B2F5DFA}"/>
              </a:ext>
            </a:extLst>
          </p:cNvPr>
          <p:cNvCxnSpPr>
            <a:stCxn id="34" idx="2"/>
            <a:endCxn id="35" idx="0"/>
          </p:cNvCxnSpPr>
          <p:nvPr/>
        </p:nvCxnSpPr>
        <p:spPr>
          <a:xfrm>
            <a:off x="6894978" y="5093114"/>
            <a:ext cx="0" cy="505129"/>
          </a:xfrm>
          <a:prstGeom prst="line">
            <a:avLst/>
          </a:prstGeom>
        </p:spPr>
        <p:style>
          <a:lnRef idx="2">
            <a:schemeClr val="accent1"/>
          </a:lnRef>
          <a:fillRef idx="0">
            <a:schemeClr val="accent1"/>
          </a:fillRef>
          <a:effectRef idx="1">
            <a:schemeClr val="accent1"/>
          </a:effectRef>
          <a:fontRef idx="minor">
            <a:schemeClr val="tx1"/>
          </a:fontRef>
        </p:style>
      </p:cxnSp>
      <p:sp>
        <p:nvSpPr>
          <p:cNvPr id="40" name="Arc 39">
            <a:extLst>
              <a:ext uri="{FF2B5EF4-FFF2-40B4-BE49-F238E27FC236}">
                <a16:creationId xmlns:a16="http://schemas.microsoft.com/office/drawing/2014/main" id="{A728677A-EE68-4D36-AFEE-562DA3FC2076}"/>
              </a:ext>
            </a:extLst>
          </p:cNvPr>
          <p:cNvSpPr/>
          <p:nvPr/>
        </p:nvSpPr>
        <p:spPr>
          <a:xfrm>
            <a:off x="11102136" y="3530932"/>
            <a:ext cx="1014835" cy="957335"/>
          </a:xfrm>
          <a:prstGeom prst="arc">
            <a:avLst>
              <a:gd name="adj1" fmla="val 16161279"/>
              <a:gd name="adj2" fmla="val 51531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41" name="Arc 40">
            <a:extLst>
              <a:ext uri="{FF2B5EF4-FFF2-40B4-BE49-F238E27FC236}">
                <a16:creationId xmlns:a16="http://schemas.microsoft.com/office/drawing/2014/main" id="{65F6A001-E99E-4722-8E43-FB9580B3D791}"/>
              </a:ext>
            </a:extLst>
          </p:cNvPr>
          <p:cNvSpPr/>
          <p:nvPr/>
        </p:nvSpPr>
        <p:spPr>
          <a:xfrm>
            <a:off x="11095933" y="4519354"/>
            <a:ext cx="1014835" cy="957335"/>
          </a:xfrm>
          <a:prstGeom prst="arc">
            <a:avLst>
              <a:gd name="adj1" fmla="val 16161279"/>
              <a:gd name="adj2" fmla="val 540583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42" name="Arc 41">
            <a:extLst>
              <a:ext uri="{FF2B5EF4-FFF2-40B4-BE49-F238E27FC236}">
                <a16:creationId xmlns:a16="http://schemas.microsoft.com/office/drawing/2014/main" id="{7FDCD764-D44B-4C83-87B4-92316D571072}"/>
              </a:ext>
            </a:extLst>
          </p:cNvPr>
          <p:cNvSpPr/>
          <p:nvPr/>
        </p:nvSpPr>
        <p:spPr>
          <a:xfrm>
            <a:off x="11102492" y="5474624"/>
            <a:ext cx="1014835" cy="957335"/>
          </a:xfrm>
          <a:prstGeom prst="arc">
            <a:avLst>
              <a:gd name="adj1" fmla="val 16161279"/>
              <a:gd name="adj2" fmla="val 597455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grpSp>
        <p:nvGrpSpPr>
          <p:cNvPr id="43" name="Group 42">
            <a:extLst>
              <a:ext uri="{FF2B5EF4-FFF2-40B4-BE49-F238E27FC236}">
                <a16:creationId xmlns:a16="http://schemas.microsoft.com/office/drawing/2014/main" id="{D0451E60-13B8-4761-A138-7649E536BE6F}"/>
              </a:ext>
            </a:extLst>
          </p:cNvPr>
          <p:cNvGrpSpPr/>
          <p:nvPr/>
        </p:nvGrpSpPr>
        <p:grpSpPr>
          <a:xfrm>
            <a:off x="8387427" y="135319"/>
            <a:ext cx="3150254" cy="6602264"/>
            <a:chOff x="95889" y="105704"/>
            <a:chExt cx="3150254" cy="6602264"/>
          </a:xfrm>
        </p:grpSpPr>
        <p:grpSp>
          <p:nvGrpSpPr>
            <p:cNvPr id="44" name="Google Shape;286;p11">
              <a:extLst>
                <a:ext uri="{FF2B5EF4-FFF2-40B4-BE49-F238E27FC236}">
                  <a16:creationId xmlns:a16="http://schemas.microsoft.com/office/drawing/2014/main" id="{96982D0F-D4ED-477A-B254-0CF829828646}"/>
                </a:ext>
              </a:extLst>
            </p:cNvPr>
            <p:cNvGrpSpPr/>
            <p:nvPr/>
          </p:nvGrpSpPr>
          <p:grpSpPr>
            <a:xfrm>
              <a:off x="95889" y="105704"/>
              <a:ext cx="3150254" cy="5769546"/>
              <a:chOff x="632697" y="1407043"/>
              <a:chExt cx="3192243" cy="5229443"/>
            </a:xfrm>
          </p:grpSpPr>
          <p:grpSp>
            <p:nvGrpSpPr>
              <p:cNvPr id="49" name="Google Shape;287;p11">
                <a:extLst>
                  <a:ext uri="{FF2B5EF4-FFF2-40B4-BE49-F238E27FC236}">
                    <a16:creationId xmlns:a16="http://schemas.microsoft.com/office/drawing/2014/main" id="{D228E2AC-895B-47D3-A97A-F95BB49D872A}"/>
                  </a:ext>
                </a:extLst>
              </p:cNvPr>
              <p:cNvGrpSpPr/>
              <p:nvPr/>
            </p:nvGrpSpPr>
            <p:grpSpPr>
              <a:xfrm>
                <a:off x="690480" y="1407043"/>
                <a:ext cx="3134460" cy="5229443"/>
                <a:chOff x="847799" y="738315"/>
                <a:chExt cx="3134460" cy="5229443"/>
              </a:xfrm>
            </p:grpSpPr>
            <p:sp>
              <p:nvSpPr>
                <p:cNvPr id="55" name="Google Shape;288;p11">
                  <a:extLst>
                    <a:ext uri="{FF2B5EF4-FFF2-40B4-BE49-F238E27FC236}">
                      <a16:creationId xmlns:a16="http://schemas.microsoft.com/office/drawing/2014/main" id="{646EE556-5383-43E1-8E3A-437D0141E8B7}"/>
                    </a:ext>
                  </a:extLst>
                </p:cNvPr>
                <p:cNvSpPr/>
                <p:nvPr/>
              </p:nvSpPr>
              <p:spPr>
                <a:xfrm>
                  <a:off x="1707472" y="764578"/>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9;p11">
                  <a:extLst>
                    <a:ext uri="{FF2B5EF4-FFF2-40B4-BE49-F238E27FC236}">
                      <a16:creationId xmlns:a16="http://schemas.microsoft.com/office/drawing/2014/main" id="{45EB64C7-18EF-42E4-AA86-B32E465212E4}"/>
                    </a:ext>
                  </a:extLst>
                </p:cNvPr>
                <p:cNvSpPr txBox="1"/>
                <p:nvPr/>
              </p:nvSpPr>
              <p:spPr>
                <a:xfrm>
                  <a:off x="1707472" y="764578"/>
                  <a:ext cx="2274787" cy="710871"/>
                </a:xfrm>
                <a:prstGeom prst="rect">
                  <a:avLst/>
                </a:prstGeom>
                <a:noFill/>
                <a:ln>
                  <a:no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a:solidFill>
                        <a:schemeClr val="dk1"/>
                      </a:solidFill>
                      <a:latin typeface="Times New Roman"/>
                      <a:ea typeface="Times New Roman"/>
                      <a:cs typeface="Times New Roman"/>
                      <a:sym typeface="Times New Roman"/>
                    </a:rPr>
                    <a:t>Pažinimo kompetencija</a:t>
                  </a:r>
                  <a:endParaRPr sz="1500">
                    <a:solidFill>
                      <a:schemeClr val="dk1"/>
                    </a:solidFill>
                    <a:latin typeface="Times New Roman"/>
                    <a:ea typeface="Times New Roman"/>
                    <a:cs typeface="Times New Roman"/>
                    <a:sym typeface="Times New Roman"/>
                  </a:endParaRPr>
                </a:p>
              </p:txBody>
            </p:sp>
            <p:sp>
              <p:nvSpPr>
                <p:cNvPr id="57" name="Google Shape;290;p11">
                  <a:extLst>
                    <a:ext uri="{FF2B5EF4-FFF2-40B4-BE49-F238E27FC236}">
                      <a16:creationId xmlns:a16="http://schemas.microsoft.com/office/drawing/2014/main" id="{B7A8BDA4-182D-4D0B-96CD-CEFCA391D2A3}"/>
                    </a:ext>
                  </a:extLst>
                </p:cNvPr>
                <p:cNvSpPr/>
                <p:nvPr/>
              </p:nvSpPr>
              <p:spPr>
                <a:xfrm>
                  <a:off x="886989" y="738315"/>
                  <a:ext cx="784884" cy="746414"/>
                </a:xfrm>
                <a:prstGeom prst="rect">
                  <a:avLst/>
                </a:prstGeom>
                <a:solidFill>
                  <a:srgbClr val="A6C9E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91;p11">
                  <a:extLst>
                    <a:ext uri="{FF2B5EF4-FFF2-40B4-BE49-F238E27FC236}">
                      <a16:creationId xmlns:a16="http://schemas.microsoft.com/office/drawing/2014/main" id="{F3BF4C7D-8526-4D18-BB75-0F17927F9CC5}"/>
                    </a:ext>
                  </a:extLst>
                </p:cNvPr>
                <p:cNvSpPr/>
                <p:nvPr/>
              </p:nvSpPr>
              <p:spPr>
                <a:xfrm>
                  <a:off x="1707472" y="1659486"/>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92;p11">
                  <a:extLst>
                    <a:ext uri="{FF2B5EF4-FFF2-40B4-BE49-F238E27FC236}">
                      <a16:creationId xmlns:a16="http://schemas.microsoft.com/office/drawing/2014/main" id="{BC1DC226-CB83-4174-9992-0080F4064BE2}"/>
                    </a:ext>
                  </a:extLst>
                </p:cNvPr>
                <p:cNvSpPr txBox="1"/>
                <p:nvPr/>
              </p:nvSpPr>
              <p:spPr>
                <a:xfrm>
                  <a:off x="1707472" y="1659486"/>
                  <a:ext cx="2274787" cy="710871"/>
                </a:xfrm>
                <a:prstGeom prst="rect">
                  <a:avLst/>
                </a:prstGeom>
                <a:noFill/>
                <a:ln>
                  <a:noFill/>
                </a:ln>
              </p:spPr>
              <p:txBody>
                <a:bodyPr spcFirstLastPara="1" wrap="square" lIns="481475" tIns="53325" rIns="53325" bIns="53325" anchor="ctr" anchorCtr="0">
                  <a:noAutofit/>
                </a:bodyPr>
                <a:lstStyle/>
                <a:p>
                  <a:pPr marL="0" marR="0" lvl="0" indent="0" algn="l" rtl="0">
                    <a:lnSpc>
                      <a:spcPct val="90000"/>
                    </a:lnSpc>
                    <a:spcBef>
                      <a:spcPts val="0"/>
                    </a:spcBef>
                    <a:spcAft>
                      <a:spcPts val="0"/>
                    </a:spcAft>
                    <a:buNone/>
                  </a:pPr>
                  <a:r>
                    <a:rPr lang="lt-LT" sz="1400" b="1" i="0">
                      <a:solidFill>
                        <a:schemeClr val="dk1"/>
                      </a:solidFill>
                      <a:latin typeface="Times New Roman"/>
                      <a:ea typeface="Times New Roman"/>
                      <a:cs typeface="Times New Roman"/>
                      <a:sym typeface="Times New Roman"/>
                    </a:rPr>
                    <a:t>Socialinė, emocinė ir sveikos gyvensenos kompetencija</a:t>
                  </a:r>
                  <a:endParaRPr sz="1400">
                    <a:solidFill>
                      <a:schemeClr val="dk1"/>
                    </a:solidFill>
                    <a:latin typeface="Times New Roman"/>
                    <a:ea typeface="Times New Roman"/>
                    <a:cs typeface="Times New Roman"/>
                    <a:sym typeface="Times New Roman"/>
                  </a:endParaRPr>
                </a:p>
              </p:txBody>
            </p:sp>
            <p:sp>
              <p:nvSpPr>
                <p:cNvPr id="60" name="Google Shape;293;p11">
                  <a:extLst>
                    <a:ext uri="{FF2B5EF4-FFF2-40B4-BE49-F238E27FC236}">
                      <a16:creationId xmlns:a16="http://schemas.microsoft.com/office/drawing/2014/main" id="{56488884-97EE-4652-A738-517D7C0AD62D}"/>
                    </a:ext>
                  </a:extLst>
                </p:cNvPr>
                <p:cNvSpPr/>
                <p:nvPr/>
              </p:nvSpPr>
              <p:spPr>
                <a:xfrm>
                  <a:off x="871852" y="1633223"/>
                  <a:ext cx="784884" cy="746414"/>
                </a:xfrm>
                <a:prstGeom prst="rect">
                  <a:avLst/>
                </a:prstGeom>
                <a:blipFill rotWithShape="1">
                  <a:blip r:embed="rId2">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94;p11">
                  <a:extLst>
                    <a:ext uri="{FF2B5EF4-FFF2-40B4-BE49-F238E27FC236}">
                      <a16:creationId xmlns:a16="http://schemas.microsoft.com/office/drawing/2014/main" id="{3A435E72-9B6D-43CD-94F4-57D2EC01BE13}"/>
                    </a:ext>
                  </a:extLst>
                </p:cNvPr>
                <p:cNvSpPr/>
                <p:nvPr/>
              </p:nvSpPr>
              <p:spPr>
                <a:xfrm>
                  <a:off x="1707472" y="2554394"/>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95;p11">
                  <a:extLst>
                    <a:ext uri="{FF2B5EF4-FFF2-40B4-BE49-F238E27FC236}">
                      <a16:creationId xmlns:a16="http://schemas.microsoft.com/office/drawing/2014/main" id="{416C7841-B084-4A92-AB0A-C3605906BB98}"/>
                    </a:ext>
                  </a:extLst>
                </p:cNvPr>
                <p:cNvSpPr txBox="1"/>
                <p:nvPr/>
              </p:nvSpPr>
              <p:spPr>
                <a:xfrm>
                  <a:off x="1707472" y="2554394"/>
                  <a:ext cx="2274787" cy="710871"/>
                </a:xfrm>
                <a:prstGeom prst="rect">
                  <a:avLst/>
                </a:prstGeom>
                <a:noFill/>
                <a:ln>
                  <a:no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a:solidFill>
                        <a:schemeClr val="dk1"/>
                      </a:solidFill>
                      <a:latin typeface="Times New Roman"/>
                      <a:ea typeface="Times New Roman"/>
                      <a:cs typeface="Times New Roman"/>
                      <a:sym typeface="Times New Roman"/>
                    </a:rPr>
                    <a:t>Kūrybiškumo kompetencija</a:t>
                  </a:r>
                  <a:endParaRPr sz="1500">
                    <a:solidFill>
                      <a:schemeClr val="dk1"/>
                    </a:solidFill>
                    <a:latin typeface="Times New Roman"/>
                    <a:ea typeface="Times New Roman"/>
                    <a:cs typeface="Times New Roman"/>
                    <a:sym typeface="Times New Roman"/>
                  </a:endParaRPr>
                </a:p>
              </p:txBody>
            </p:sp>
            <p:sp>
              <p:nvSpPr>
                <p:cNvPr id="63" name="Google Shape;296;p11">
                  <a:extLst>
                    <a:ext uri="{FF2B5EF4-FFF2-40B4-BE49-F238E27FC236}">
                      <a16:creationId xmlns:a16="http://schemas.microsoft.com/office/drawing/2014/main" id="{169F8709-0D62-45B4-8689-94DE000B9D0A}"/>
                    </a:ext>
                  </a:extLst>
                </p:cNvPr>
                <p:cNvSpPr/>
                <p:nvPr/>
              </p:nvSpPr>
              <p:spPr>
                <a:xfrm>
                  <a:off x="871852" y="2528131"/>
                  <a:ext cx="784884" cy="746414"/>
                </a:xfrm>
                <a:prstGeom prst="rect">
                  <a:avLst/>
                </a:prstGeom>
                <a:solidFill>
                  <a:srgbClr val="1DDD2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97;p11">
                  <a:extLst>
                    <a:ext uri="{FF2B5EF4-FFF2-40B4-BE49-F238E27FC236}">
                      <a16:creationId xmlns:a16="http://schemas.microsoft.com/office/drawing/2014/main" id="{D51C353A-AB0D-451E-A4FC-4BCD1536EB6A}"/>
                    </a:ext>
                  </a:extLst>
                </p:cNvPr>
                <p:cNvSpPr/>
                <p:nvPr/>
              </p:nvSpPr>
              <p:spPr>
                <a:xfrm>
                  <a:off x="1707472" y="3449301"/>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98;p11">
                  <a:extLst>
                    <a:ext uri="{FF2B5EF4-FFF2-40B4-BE49-F238E27FC236}">
                      <a16:creationId xmlns:a16="http://schemas.microsoft.com/office/drawing/2014/main" id="{286AC52F-66F7-45FE-B00D-CE2ACDDBF20D}"/>
                    </a:ext>
                  </a:extLst>
                </p:cNvPr>
                <p:cNvSpPr txBox="1"/>
                <p:nvPr/>
              </p:nvSpPr>
              <p:spPr>
                <a:xfrm>
                  <a:off x="1707472" y="3449301"/>
                  <a:ext cx="2274787" cy="710871"/>
                </a:xfrm>
                <a:prstGeom prst="rect">
                  <a:avLst/>
                </a:prstGeom>
                <a:noFill/>
                <a:ln>
                  <a:no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a:solidFill>
                        <a:schemeClr val="dk1"/>
                      </a:solidFill>
                      <a:latin typeface="Times New Roman"/>
                      <a:ea typeface="Times New Roman"/>
                      <a:cs typeface="Times New Roman"/>
                      <a:sym typeface="Times New Roman"/>
                    </a:rPr>
                    <a:t>Pilietiškumo kompetencija</a:t>
                  </a:r>
                  <a:endParaRPr sz="1500">
                    <a:solidFill>
                      <a:schemeClr val="dk1"/>
                    </a:solidFill>
                    <a:latin typeface="Times New Roman"/>
                    <a:ea typeface="Times New Roman"/>
                    <a:cs typeface="Times New Roman"/>
                    <a:sym typeface="Times New Roman"/>
                  </a:endParaRPr>
                </a:p>
              </p:txBody>
            </p:sp>
            <p:sp>
              <p:nvSpPr>
                <p:cNvPr id="66" name="Google Shape;299;p11">
                  <a:extLst>
                    <a:ext uri="{FF2B5EF4-FFF2-40B4-BE49-F238E27FC236}">
                      <a16:creationId xmlns:a16="http://schemas.microsoft.com/office/drawing/2014/main" id="{9FFC0DC4-9293-4F67-8E5E-C0CEAD7B6AFD}"/>
                    </a:ext>
                  </a:extLst>
                </p:cNvPr>
                <p:cNvSpPr/>
                <p:nvPr/>
              </p:nvSpPr>
              <p:spPr>
                <a:xfrm>
                  <a:off x="871852" y="3423039"/>
                  <a:ext cx="784884" cy="746414"/>
                </a:xfrm>
                <a:prstGeom prst="rect">
                  <a:avLst/>
                </a:prstGeom>
                <a:solidFill>
                  <a:srgbClr val="FF5D5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00;p11">
                  <a:extLst>
                    <a:ext uri="{FF2B5EF4-FFF2-40B4-BE49-F238E27FC236}">
                      <a16:creationId xmlns:a16="http://schemas.microsoft.com/office/drawing/2014/main" id="{026E57CF-8810-4F65-8F38-772C7243F5D2}"/>
                    </a:ext>
                  </a:extLst>
                </p:cNvPr>
                <p:cNvSpPr/>
                <p:nvPr/>
              </p:nvSpPr>
              <p:spPr>
                <a:xfrm>
                  <a:off x="1707472" y="4344209"/>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01;p11">
                  <a:extLst>
                    <a:ext uri="{FF2B5EF4-FFF2-40B4-BE49-F238E27FC236}">
                      <a16:creationId xmlns:a16="http://schemas.microsoft.com/office/drawing/2014/main" id="{A469441F-06DC-4174-B7FE-4D5B106270A8}"/>
                    </a:ext>
                  </a:extLst>
                </p:cNvPr>
                <p:cNvSpPr txBox="1"/>
                <p:nvPr/>
              </p:nvSpPr>
              <p:spPr>
                <a:xfrm>
                  <a:off x="1707472" y="4344209"/>
                  <a:ext cx="2274787" cy="710871"/>
                </a:xfrm>
                <a:prstGeom prst="rect">
                  <a:avLst/>
                </a:prstGeom>
                <a:noFill/>
                <a:ln>
                  <a:no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a:solidFill>
                        <a:schemeClr val="dk1"/>
                      </a:solidFill>
                      <a:latin typeface="Times New Roman"/>
                      <a:ea typeface="Times New Roman"/>
                      <a:cs typeface="Times New Roman"/>
                      <a:sym typeface="Times New Roman"/>
                    </a:rPr>
                    <a:t>Kultūrinė kompetencija</a:t>
                  </a:r>
                  <a:endParaRPr sz="1500">
                    <a:solidFill>
                      <a:schemeClr val="dk1"/>
                    </a:solidFill>
                    <a:latin typeface="Times New Roman"/>
                    <a:ea typeface="Times New Roman"/>
                    <a:cs typeface="Times New Roman"/>
                    <a:sym typeface="Times New Roman"/>
                  </a:endParaRPr>
                </a:p>
              </p:txBody>
            </p:sp>
            <p:sp>
              <p:nvSpPr>
                <p:cNvPr id="69" name="Google Shape;302;p11">
                  <a:extLst>
                    <a:ext uri="{FF2B5EF4-FFF2-40B4-BE49-F238E27FC236}">
                      <a16:creationId xmlns:a16="http://schemas.microsoft.com/office/drawing/2014/main" id="{247EE100-1D09-4D67-A416-014E4E8A7D7E}"/>
                    </a:ext>
                  </a:extLst>
                </p:cNvPr>
                <p:cNvSpPr/>
                <p:nvPr/>
              </p:nvSpPr>
              <p:spPr>
                <a:xfrm>
                  <a:off x="866151" y="4326436"/>
                  <a:ext cx="784884" cy="746414"/>
                </a:xfrm>
                <a:prstGeom prst="rect">
                  <a:avLst/>
                </a:prstGeom>
                <a:solidFill>
                  <a:srgbClr val="A66BD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03;p11">
                  <a:extLst>
                    <a:ext uri="{FF2B5EF4-FFF2-40B4-BE49-F238E27FC236}">
                      <a16:creationId xmlns:a16="http://schemas.microsoft.com/office/drawing/2014/main" id="{4F88C4A6-C8DC-461F-B4B0-535B047607F8}"/>
                    </a:ext>
                  </a:extLst>
                </p:cNvPr>
                <p:cNvSpPr/>
                <p:nvPr/>
              </p:nvSpPr>
              <p:spPr>
                <a:xfrm>
                  <a:off x="1707472" y="5239117"/>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04;p11">
                  <a:extLst>
                    <a:ext uri="{FF2B5EF4-FFF2-40B4-BE49-F238E27FC236}">
                      <a16:creationId xmlns:a16="http://schemas.microsoft.com/office/drawing/2014/main" id="{FF39B1B2-DF04-4C81-8467-DA63FEE518A1}"/>
                    </a:ext>
                  </a:extLst>
                </p:cNvPr>
                <p:cNvSpPr txBox="1"/>
                <p:nvPr/>
              </p:nvSpPr>
              <p:spPr>
                <a:xfrm>
                  <a:off x="1707472" y="5239117"/>
                  <a:ext cx="2274787" cy="710871"/>
                </a:xfrm>
                <a:prstGeom prst="rect">
                  <a:avLst/>
                </a:prstGeom>
                <a:noFill/>
                <a:ln>
                  <a:no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dirty="0">
                      <a:solidFill>
                        <a:schemeClr val="dk1"/>
                      </a:solidFill>
                      <a:latin typeface="Times New Roman"/>
                      <a:ea typeface="Times New Roman"/>
                      <a:cs typeface="Times New Roman"/>
                      <a:sym typeface="Times New Roman"/>
                    </a:rPr>
                    <a:t>Komunikavimo kompetencija</a:t>
                  </a:r>
                  <a:endParaRPr sz="1500" dirty="0">
                    <a:solidFill>
                      <a:schemeClr val="dk1"/>
                    </a:solidFill>
                    <a:latin typeface="Times New Roman"/>
                    <a:ea typeface="Times New Roman"/>
                    <a:cs typeface="Times New Roman"/>
                    <a:sym typeface="Times New Roman"/>
                  </a:endParaRPr>
                </a:p>
              </p:txBody>
            </p:sp>
            <p:sp>
              <p:nvSpPr>
                <p:cNvPr id="72" name="Google Shape;305;p11">
                  <a:extLst>
                    <a:ext uri="{FF2B5EF4-FFF2-40B4-BE49-F238E27FC236}">
                      <a16:creationId xmlns:a16="http://schemas.microsoft.com/office/drawing/2014/main" id="{9D01BC3A-33AA-4772-AF88-2974A0A81EDB}"/>
                    </a:ext>
                  </a:extLst>
                </p:cNvPr>
                <p:cNvSpPr/>
                <p:nvPr/>
              </p:nvSpPr>
              <p:spPr>
                <a:xfrm>
                  <a:off x="847799" y="5221344"/>
                  <a:ext cx="784884" cy="746414"/>
                </a:xfrm>
                <a:prstGeom prst="rect">
                  <a:avLst/>
                </a:prstGeom>
                <a:solidFill>
                  <a:srgbClr val="686EA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0" name="Google Shape;317;p11">
                <a:extLst>
                  <a:ext uri="{FF2B5EF4-FFF2-40B4-BE49-F238E27FC236}">
                    <a16:creationId xmlns:a16="http://schemas.microsoft.com/office/drawing/2014/main" id="{69122C2D-9599-4BBF-8C39-70C5459CB4D2}"/>
                  </a:ext>
                </a:extLst>
              </p:cNvPr>
              <p:cNvPicPr preferRelativeResize="0"/>
              <p:nvPr/>
            </p:nvPicPr>
            <p:blipFill rotWithShape="1">
              <a:blip r:embed="rId3">
                <a:alphaModFix/>
              </a:blip>
              <a:srcRect/>
              <a:stretch/>
            </p:blipFill>
            <p:spPr>
              <a:xfrm>
                <a:off x="632697" y="4838182"/>
                <a:ext cx="937155" cy="1008000"/>
              </a:xfrm>
              <a:prstGeom prst="rect">
                <a:avLst/>
              </a:prstGeom>
              <a:noFill/>
              <a:ln>
                <a:noFill/>
              </a:ln>
            </p:spPr>
          </p:pic>
          <p:pic>
            <p:nvPicPr>
              <p:cNvPr id="51" name="Google Shape;318;p11">
                <a:extLst>
                  <a:ext uri="{FF2B5EF4-FFF2-40B4-BE49-F238E27FC236}">
                    <a16:creationId xmlns:a16="http://schemas.microsoft.com/office/drawing/2014/main" id="{13D0A1C7-1D1F-442B-B5A5-65BDFE15DEE3}"/>
                  </a:ext>
                </a:extLst>
              </p:cNvPr>
              <p:cNvPicPr preferRelativeResize="0"/>
              <p:nvPr/>
            </p:nvPicPr>
            <p:blipFill rotWithShape="1">
              <a:blip r:embed="rId4">
                <a:alphaModFix/>
              </a:blip>
              <a:srcRect/>
              <a:stretch/>
            </p:blipFill>
            <p:spPr>
              <a:xfrm>
                <a:off x="870112" y="4201956"/>
                <a:ext cx="504000" cy="504000"/>
              </a:xfrm>
              <a:prstGeom prst="rect">
                <a:avLst/>
              </a:prstGeom>
              <a:noFill/>
              <a:ln>
                <a:noFill/>
              </a:ln>
            </p:spPr>
          </p:pic>
          <p:pic>
            <p:nvPicPr>
              <p:cNvPr id="52" name="Google Shape;319;p11">
                <a:extLst>
                  <a:ext uri="{FF2B5EF4-FFF2-40B4-BE49-F238E27FC236}">
                    <a16:creationId xmlns:a16="http://schemas.microsoft.com/office/drawing/2014/main" id="{83DBB221-182A-4142-9C26-D9044DF69988}"/>
                  </a:ext>
                </a:extLst>
              </p:cNvPr>
              <p:cNvPicPr preferRelativeResize="0"/>
              <p:nvPr/>
            </p:nvPicPr>
            <p:blipFill rotWithShape="1">
              <a:blip r:embed="rId5">
                <a:alphaModFix/>
              </a:blip>
              <a:srcRect/>
              <a:stretch/>
            </p:blipFill>
            <p:spPr>
              <a:xfrm>
                <a:off x="870110" y="1514648"/>
                <a:ext cx="504000" cy="504000"/>
              </a:xfrm>
              <a:prstGeom prst="rect">
                <a:avLst/>
              </a:prstGeom>
              <a:noFill/>
              <a:ln>
                <a:noFill/>
              </a:ln>
            </p:spPr>
          </p:pic>
          <p:pic>
            <p:nvPicPr>
              <p:cNvPr id="53" name="Google Shape;320;p11">
                <a:extLst>
                  <a:ext uri="{FF2B5EF4-FFF2-40B4-BE49-F238E27FC236}">
                    <a16:creationId xmlns:a16="http://schemas.microsoft.com/office/drawing/2014/main" id="{8F8E698B-AEB8-473F-989D-6EB3B60FD885}"/>
                  </a:ext>
                </a:extLst>
              </p:cNvPr>
              <p:cNvPicPr preferRelativeResize="0"/>
              <p:nvPr/>
            </p:nvPicPr>
            <p:blipFill rotWithShape="1">
              <a:blip r:embed="rId6">
                <a:alphaModFix/>
              </a:blip>
              <a:srcRect/>
              <a:stretch/>
            </p:blipFill>
            <p:spPr>
              <a:xfrm>
                <a:off x="870111" y="2385764"/>
                <a:ext cx="504000" cy="504000"/>
              </a:xfrm>
              <a:prstGeom prst="rect">
                <a:avLst/>
              </a:prstGeom>
              <a:noFill/>
              <a:ln>
                <a:noFill/>
              </a:ln>
            </p:spPr>
          </p:pic>
          <p:pic>
            <p:nvPicPr>
              <p:cNvPr id="54" name="Google Shape;321;p11">
                <a:extLst>
                  <a:ext uri="{FF2B5EF4-FFF2-40B4-BE49-F238E27FC236}">
                    <a16:creationId xmlns:a16="http://schemas.microsoft.com/office/drawing/2014/main" id="{8CB2994A-0937-4997-A1E1-113D98A169ED}"/>
                  </a:ext>
                </a:extLst>
              </p:cNvPr>
              <p:cNvPicPr preferRelativeResize="0"/>
              <p:nvPr/>
            </p:nvPicPr>
            <p:blipFill rotWithShape="1">
              <a:blip r:embed="rId7">
                <a:alphaModFix/>
              </a:blip>
              <a:srcRect/>
              <a:stretch/>
            </p:blipFill>
            <p:spPr>
              <a:xfrm>
                <a:off x="813274" y="3259466"/>
                <a:ext cx="576000" cy="576000"/>
              </a:xfrm>
              <a:prstGeom prst="rect">
                <a:avLst/>
              </a:prstGeom>
              <a:noFill/>
              <a:ln>
                <a:noFill/>
              </a:ln>
            </p:spPr>
          </p:pic>
        </p:grpSp>
        <p:pic>
          <p:nvPicPr>
            <p:cNvPr id="45" name="Picture 44">
              <a:extLst>
                <a:ext uri="{FF2B5EF4-FFF2-40B4-BE49-F238E27FC236}">
                  <a16:creationId xmlns:a16="http://schemas.microsoft.com/office/drawing/2014/main" id="{BD5041C1-6868-489A-AADD-376EC2F9CBD9}"/>
                </a:ext>
              </a:extLst>
            </p:cNvPr>
            <p:cNvPicPr>
              <a:picLocks noChangeAspect="1"/>
            </p:cNvPicPr>
            <p:nvPr/>
          </p:nvPicPr>
          <p:blipFill>
            <a:blip r:embed="rId8"/>
            <a:stretch>
              <a:fillRect/>
            </a:stretch>
          </p:blipFill>
          <p:spPr>
            <a:xfrm>
              <a:off x="222997" y="5129359"/>
              <a:ext cx="619518" cy="659304"/>
            </a:xfrm>
            <a:prstGeom prst="rect">
              <a:avLst/>
            </a:prstGeom>
          </p:spPr>
        </p:pic>
        <p:sp>
          <p:nvSpPr>
            <p:cNvPr id="46" name="Google Shape;304;p11">
              <a:extLst>
                <a:ext uri="{FF2B5EF4-FFF2-40B4-BE49-F238E27FC236}">
                  <a16:creationId xmlns:a16="http://schemas.microsoft.com/office/drawing/2014/main" id="{4C0268BC-CB97-4E53-9EFC-342CF729E235}"/>
                </a:ext>
              </a:extLst>
            </p:cNvPr>
            <p:cNvSpPr txBox="1"/>
            <p:nvPr/>
          </p:nvSpPr>
          <p:spPr>
            <a:xfrm>
              <a:off x="1001277" y="5923677"/>
              <a:ext cx="2244866" cy="784291"/>
            </a:xfrm>
            <a:prstGeom prst="rect">
              <a:avLst/>
            </a:prstGeom>
            <a:solidFill>
              <a:schemeClr val="accent6">
                <a:lumMod val="20000"/>
                <a:lumOff val="80000"/>
              </a:schemeClr>
            </a:solidFill>
            <a:ln>
              <a:solidFill>
                <a:schemeClr val="accent5">
                  <a:lumMod val="60000"/>
                  <a:lumOff val="40000"/>
                </a:schemeClr>
              </a:solid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dirty="0">
                  <a:solidFill>
                    <a:schemeClr val="dk1"/>
                  </a:solidFill>
                  <a:latin typeface="Times New Roman"/>
                  <a:ea typeface="Times New Roman"/>
                  <a:cs typeface="Times New Roman"/>
                  <a:sym typeface="Times New Roman"/>
                </a:rPr>
                <a:t>Skaitmeninė kompetencija</a:t>
              </a:r>
              <a:endParaRPr sz="1500" dirty="0">
                <a:solidFill>
                  <a:schemeClr val="dk1"/>
                </a:solidFill>
                <a:latin typeface="Times New Roman"/>
                <a:ea typeface="Times New Roman"/>
                <a:cs typeface="Times New Roman"/>
                <a:sym typeface="Times New Roman"/>
              </a:endParaRPr>
            </a:p>
          </p:txBody>
        </p:sp>
        <p:sp>
          <p:nvSpPr>
            <p:cNvPr id="47" name="Google Shape;305;p11">
              <a:extLst>
                <a:ext uri="{FF2B5EF4-FFF2-40B4-BE49-F238E27FC236}">
                  <a16:creationId xmlns:a16="http://schemas.microsoft.com/office/drawing/2014/main" id="{27E77D71-838B-4310-8778-F10C1EB33FC7}"/>
                </a:ext>
              </a:extLst>
            </p:cNvPr>
            <p:cNvSpPr/>
            <p:nvPr/>
          </p:nvSpPr>
          <p:spPr>
            <a:xfrm>
              <a:off x="148996" y="5904070"/>
              <a:ext cx="778475" cy="803270"/>
            </a:xfrm>
            <a:prstGeom prst="rect">
              <a:avLst/>
            </a:prstGeom>
            <a:solidFill>
              <a:srgbClr val="EB994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 name="Picture 47">
              <a:extLst>
                <a:ext uri="{FF2B5EF4-FFF2-40B4-BE49-F238E27FC236}">
                  <a16:creationId xmlns:a16="http://schemas.microsoft.com/office/drawing/2014/main" id="{32DD27D9-06EF-497F-A3C2-866D46FB6C3A}"/>
                </a:ext>
              </a:extLst>
            </p:cNvPr>
            <p:cNvPicPr>
              <a:picLocks noChangeAspect="1"/>
            </p:cNvPicPr>
            <p:nvPr/>
          </p:nvPicPr>
          <p:blipFill>
            <a:blip r:embed="rId9">
              <a:duotone>
                <a:prstClr val="black"/>
                <a:srgbClr val="9900CC">
                  <a:tint val="45000"/>
                  <a:satMod val="400000"/>
                </a:srgbClr>
              </a:duotone>
            </a:blip>
            <a:stretch>
              <a:fillRect/>
            </a:stretch>
          </p:blipFill>
          <p:spPr>
            <a:xfrm>
              <a:off x="198109" y="5952864"/>
              <a:ext cx="670646" cy="680140"/>
            </a:xfrm>
            <a:prstGeom prst="rect">
              <a:avLst/>
            </a:prstGeom>
          </p:spPr>
        </p:pic>
      </p:grpSp>
      <p:sp>
        <p:nvSpPr>
          <p:cNvPr id="73" name="Oval 72">
            <a:extLst>
              <a:ext uri="{FF2B5EF4-FFF2-40B4-BE49-F238E27FC236}">
                <a16:creationId xmlns:a16="http://schemas.microsoft.com/office/drawing/2014/main" id="{1F1AF851-EA9C-4C09-92A1-7ED003E25456}"/>
              </a:ext>
            </a:extLst>
          </p:cNvPr>
          <p:cNvSpPr/>
          <p:nvPr/>
        </p:nvSpPr>
        <p:spPr>
          <a:xfrm>
            <a:off x="11397487" y="381887"/>
            <a:ext cx="247426" cy="253653"/>
          </a:xfrm>
          <a:prstGeom prst="ellipse">
            <a:avLst/>
          </a:prstGeom>
          <a:solidFill>
            <a:srgbClr val="0070C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4" name="Oval 73">
            <a:extLst>
              <a:ext uri="{FF2B5EF4-FFF2-40B4-BE49-F238E27FC236}">
                <a16:creationId xmlns:a16="http://schemas.microsoft.com/office/drawing/2014/main" id="{23CD6609-717F-44D1-BFA6-8E71C338E55E}"/>
              </a:ext>
            </a:extLst>
          </p:cNvPr>
          <p:cNvSpPr/>
          <p:nvPr/>
        </p:nvSpPr>
        <p:spPr>
          <a:xfrm>
            <a:off x="11393037" y="1447328"/>
            <a:ext cx="247426" cy="253653"/>
          </a:xfrm>
          <a:prstGeom prst="ellipse">
            <a:avLst/>
          </a:prstGeom>
          <a:solidFill>
            <a:srgbClr val="FFFF0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5" name="Oval 74">
            <a:extLst>
              <a:ext uri="{FF2B5EF4-FFF2-40B4-BE49-F238E27FC236}">
                <a16:creationId xmlns:a16="http://schemas.microsoft.com/office/drawing/2014/main" id="{458CF178-E26B-4A52-ABCB-77F9F6C22687}"/>
              </a:ext>
            </a:extLst>
          </p:cNvPr>
          <p:cNvSpPr/>
          <p:nvPr/>
        </p:nvSpPr>
        <p:spPr>
          <a:xfrm>
            <a:off x="11393037" y="2353568"/>
            <a:ext cx="247426" cy="253653"/>
          </a:xfrm>
          <a:prstGeom prst="ellipse">
            <a:avLst/>
          </a:prstGeom>
          <a:solidFill>
            <a:srgbClr val="00B05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6" name="Oval 75">
            <a:extLst>
              <a:ext uri="{FF2B5EF4-FFF2-40B4-BE49-F238E27FC236}">
                <a16:creationId xmlns:a16="http://schemas.microsoft.com/office/drawing/2014/main" id="{1BEA3140-CA34-4861-ACBF-8EEBA22A989B}"/>
              </a:ext>
            </a:extLst>
          </p:cNvPr>
          <p:cNvSpPr/>
          <p:nvPr/>
        </p:nvSpPr>
        <p:spPr>
          <a:xfrm>
            <a:off x="11396706" y="4350056"/>
            <a:ext cx="247426" cy="253653"/>
          </a:xfrm>
          <a:prstGeom prst="ellipse">
            <a:avLst/>
          </a:prstGeom>
          <a:solidFill>
            <a:srgbClr val="7030A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7" name="Oval 76">
            <a:extLst>
              <a:ext uri="{FF2B5EF4-FFF2-40B4-BE49-F238E27FC236}">
                <a16:creationId xmlns:a16="http://schemas.microsoft.com/office/drawing/2014/main" id="{090B8454-C613-4D79-A9CA-4E278991DC2D}"/>
              </a:ext>
            </a:extLst>
          </p:cNvPr>
          <p:cNvSpPr/>
          <p:nvPr/>
        </p:nvSpPr>
        <p:spPr>
          <a:xfrm>
            <a:off x="11389073" y="5370365"/>
            <a:ext cx="247426" cy="253653"/>
          </a:xfrm>
          <a:prstGeom prst="ellipse">
            <a:avLst/>
          </a:prstGeom>
          <a:solidFill>
            <a:srgbClr val="00B0F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8" name="Oval 77">
            <a:extLst>
              <a:ext uri="{FF2B5EF4-FFF2-40B4-BE49-F238E27FC236}">
                <a16:creationId xmlns:a16="http://schemas.microsoft.com/office/drawing/2014/main" id="{665BFD38-AB38-4679-BFF9-A216BBDDCAA2}"/>
              </a:ext>
            </a:extLst>
          </p:cNvPr>
          <p:cNvSpPr/>
          <p:nvPr/>
        </p:nvSpPr>
        <p:spPr>
          <a:xfrm>
            <a:off x="11393890" y="6206798"/>
            <a:ext cx="247426" cy="253653"/>
          </a:xfrm>
          <a:prstGeom prst="ellipse">
            <a:avLst/>
          </a:prstGeom>
          <a:solidFill>
            <a:srgbClr val="EB9942"/>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9" name="Arc 78">
            <a:extLst>
              <a:ext uri="{FF2B5EF4-FFF2-40B4-BE49-F238E27FC236}">
                <a16:creationId xmlns:a16="http://schemas.microsoft.com/office/drawing/2014/main" id="{5575D154-00D0-4D37-8BDC-33FF1222D174}"/>
              </a:ext>
            </a:extLst>
          </p:cNvPr>
          <p:cNvSpPr/>
          <p:nvPr/>
        </p:nvSpPr>
        <p:spPr>
          <a:xfrm>
            <a:off x="11106250" y="2549980"/>
            <a:ext cx="1014835" cy="957335"/>
          </a:xfrm>
          <a:prstGeom prst="arc">
            <a:avLst>
              <a:gd name="adj1" fmla="val 16161279"/>
              <a:gd name="adj2" fmla="val 51531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80" name="Arc 79">
            <a:extLst>
              <a:ext uri="{FF2B5EF4-FFF2-40B4-BE49-F238E27FC236}">
                <a16:creationId xmlns:a16="http://schemas.microsoft.com/office/drawing/2014/main" id="{E5C3879F-1856-4EEC-B8F1-5273001924F1}"/>
              </a:ext>
            </a:extLst>
          </p:cNvPr>
          <p:cNvSpPr/>
          <p:nvPr/>
        </p:nvSpPr>
        <p:spPr>
          <a:xfrm>
            <a:off x="11103581" y="1541780"/>
            <a:ext cx="1014835" cy="957335"/>
          </a:xfrm>
          <a:prstGeom prst="arc">
            <a:avLst>
              <a:gd name="adj1" fmla="val 16161279"/>
              <a:gd name="adj2" fmla="val 51531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81" name="Arc 80">
            <a:extLst>
              <a:ext uri="{FF2B5EF4-FFF2-40B4-BE49-F238E27FC236}">
                <a16:creationId xmlns:a16="http://schemas.microsoft.com/office/drawing/2014/main" id="{0EF0A47A-2F60-4090-8CA2-C03AF03DC90F}"/>
              </a:ext>
            </a:extLst>
          </p:cNvPr>
          <p:cNvSpPr/>
          <p:nvPr/>
        </p:nvSpPr>
        <p:spPr>
          <a:xfrm>
            <a:off x="11061298" y="570954"/>
            <a:ext cx="1014835" cy="957335"/>
          </a:xfrm>
          <a:prstGeom prst="arc">
            <a:avLst>
              <a:gd name="adj1" fmla="val 16161279"/>
              <a:gd name="adj2" fmla="val 51531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82" name="Oval 81">
            <a:extLst>
              <a:ext uri="{FF2B5EF4-FFF2-40B4-BE49-F238E27FC236}">
                <a16:creationId xmlns:a16="http://schemas.microsoft.com/office/drawing/2014/main" id="{9F1399C5-A8A4-472D-AF49-0A9F1CDD8BD5}"/>
              </a:ext>
            </a:extLst>
          </p:cNvPr>
          <p:cNvSpPr/>
          <p:nvPr/>
        </p:nvSpPr>
        <p:spPr>
          <a:xfrm>
            <a:off x="11411994" y="3391617"/>
            <a:ext cx="247426" cy="253653"/>
          </a:xfrm>
          <a:prstGeom prst="ellipse">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cxnSp>
        <p:nvCxnSpPr>
          <p:cNvPr id="95" name="Straight Arrow Connector 94">
            <a:extLst>
              <a:ext uri="{FF2B5EF4-FFF2-40B4-BE49-F238E27FC236}">
                <a16:creationId xmlns:a16="http://schemas.microsoft.com/office/drawing/2014/main" id="{C9D7BBCD-3D42-44F6-BD13-07ACA7F41880}"/>
              </a:ext>
            </a:extLst>
          </p:cNvPr>
          <p:cNvCxnSpPr>
            <a:stCxn id="57" idx="1"/>
            <a:endCxn id="14" idx="0"/>
          </p:cNvCxnSpPr>
          <p:nvPr/>
        </p:nvCxnSpPr>
        <p:spPr>
          <a:xfrm flipH="1">
            <a:off x="5633575" y="547072"/>
            <a:ext cx="2849550" cy="674042"/>
          </a:xfrm>
          <a:prstGeom prst="straightConnector1">
            <a:avLst/>
          </a:prstGeom>
          <a:ln>
            <a:solidFill>
              <a:srgbClr val="0070C0"/>
            </a:solidFill>
            <a:tailEnd type="triangle"/>
          </a:ln>
        </p:spPr>
        <p:style>
          <a:lnRef idx="2">
            <a:schemeClr val="accent2"/>
          </a:lnRef>
          <a:fillRef idx="0">
            <a:schemeClr val="accent2"/>
          </a:fillRef>
          <a:effectRef idx="1">
            <a:schemeClr val="accent2"/>
          </a:effectRef>
          <a:fontRef idx="minor">
            <a:schemeClr val="tx1"/>
          </a:fontRef>
        </p:style>
      </p:cxnSp>
      <p:cxnSp>
        <p:nvCxnSpPr>
          <p:cNvPr id="97" name="Straight Arrow Connector 96">
            <a:extLst>
              <a:ext uri="{FF2B5EF4-FFF2-40B4-BE49-F238E27FC236}">
                <a16:creationId xmlns:a16="http://schemas.microsoft.com/office/drawing/2014/main" id="{4010DA2B-91D9-4B54-8C4A-4C893B373735}"/>
              </a:ext>
            </a:extLst>
          </p:cNvPr>
          <p:cNvCxnSpPr>
            <a:cxnSpLocks/>
            <a:stCxn id="57" idx="1"/>
          </p:cNvCxnSpPr>
          <p:nvPr/>
        </p:nvCxnSpPr>
        <p:spPr>
          <a:xfrm flipH="1">
            <a:off x="6894978" y="547072"/>
            <a:ext cx="1588147" cy="675607"/>
          </a:xfrm>
          <a:prstGeom prst="straightConnector1">
            <a:avLst/>
          </a:prstGeom>
          <a:ln>
            <a:solidFill>
              <a:srgbClr val="0070C0"/>
            </a:solidFill>
            <a:tailEnd type="triangle"/>
          </a:ln>
        </p:spPr>
        <p:style>
          <a:lnRef idx="2">
            <a:schemeClr val="accent2"/>
          </a:lnRef>
          <a:fillRef idx="0">
            <a:schemeClr val="accent2"/>
          </a:fillRef>
          <a:effectRef idx="1">
            <a:schemeClr val="accent2"/>
          </a:effectRef>
          <a:fontRef idx="minor">
            <a:schemeClr val="tx1"/>
          </a:fontRef>
        </p:style>
      </p:cxnSp>
      <p:cxnSp>
        <p:nvCxnSpPr>
          <p:cNvPr id="99" name="Straight Arrow Connector 98">
            <a:extLst>
              <a:ext uri="{FF2B5EF4-FFF2-40B4-BE49-F238E27FC236}">
                <a16:creationId xmlns:a16="http://schemas.microsoft.com/office/drawing/2014/main" id="{F685EED7-CD3E-4481-B9C7-5BDF9DF2A328}"/>
              </a:ext>
            </a:extLst>
          </p:cNvPr>
          <p:cNvCxnSpPr>
            <a:cxnSpLocks/>
            <a:stCxn id="57" idx="1"/>
          </p:cNvCxnSpPr>
          <p:nvPr/>
        </p:nvCxnSpPr>
        <p:spPr>
          <a:xfrm flipH="1">
            <a:off x="5633575" y="547072"/>
            <a:ext cx="2849550" cy="1659038"/>
          </a:xfrm>
          <a:prstGeom prst="straightConnector1">
            <a:avLst/>
          </a:prstGeom>
          <a:ln>
            <a:solidFill>
              <a:srgbClr val="0070C0"/>
            </a:solidFill>
            <a:tailEnd type="triangle"/>
          </a:ln>
        </p:spPr>
        <p:style>
          <a:lnRef idx="2">
            <a:schemeClr val="accent2"/>
          </a:lnRef>
          <a:fillRef idx="0">
            <a:schemeClr val="accent2"/>
          </a:fillRef>
          <a:effectRef idx="1">
            <a:schemeClr val="accent2"/>
          </a:effectRef>
          <a:fontRef idx="minor">
            <a:schemeClr val="tx1"/>
          </a:fontRef>
        </p:style>
      </p:cxnSp>
      <p:cxnSp>
        <p:nvCxnSpPr>
          <p:cNvPr id="102" name="Straight Arrow Connector 101">
            <a:extLst>
              <a:ext uri="{FF2B5EF4-FFF2-40B4-BE49-F238E27FC236}">
                <a16:creationId xmlns:a16="http://schemas.microsoft.com/office/drawing/2014/main" id="{11ABA380-DE3C-4B13-B5D8-7B6FB87DD65C}"/>
              </a:ext>
            </a:extLst>
          </p:cNvPr>
          <p:cNvCxnSpPr>
            <a:cxnSpLocks/>
            <a:stCxn id="57" idx="1"/>
          </p:cNvCxnSpPr>
          <p:nvPr/>
        </p:nvCxnSpPr>
        <p:spPr>
          <a:xfrm flipH="1">
            <a:off x="6894978" y="547072"/>
            <a:ext cx="1588147" cy="1659038"/>
          </a:xfrm>
          <a:prstGeom prst="straightConnector1">
            <a:avLst/>
          </a:prstGeom>
          <a:ln>
            <a:solidFill>
              <a:srgbClr val="0070C0"/>
            </a:solidFill>
            <a:tailEnd type="triangle"/>
          </a:ln>
        </p:spPr>
        <p:style>
          <a:lnRef idx="2">
            <a:schemeClr val="accent2"/>
          </a:lnRef>
          <a:fillRef idx="0">
            <a:schemeClr val="accent2"/>
          </a:fillRef>
          <a:effectRef idx="1">
            <a:schemeClr val="accent2"/>
          </a:effectRef>
          <a:fontRef idx="minor">
            <a:schemeClr val="tx1"/>
          </a:fontRef>
        </p:style>
      </p:cxnSp>
      <p:sp>
        <p:nvSpPr>
          <p:cNvPr id="103" name="Rectangle: Rounded Corners 102">
            <a:extLst>
              <a:ext uri="{FF2B5EF4-FFF2-40B4-BE49-F238E27FC236}">
                <a16:creationId xmlns:a16="http://schemas.microsoft.com/office/drawing/2014/main" id="{215C7848-62DB-46EE-99C2-B4AB87D66732}"/>
              </a:ext>
            </a:extLst>
          </p:cNvPr>
          <p:cNvSpPr/>
          <p:nvPr/>
        </p:nvSpPr>
        <p:spPr>
          <a:xfrm>
            <a:off x="6325236" y="1222679"/>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A2</a:t>
            </a:r>
            <a:endParaRPr lang="lt-LT" dirty="0"/>
          </a:p>
        </p:txBody>
      </p:sp>
      <p:cxnSp>
        <p:nvCxnSpPr>
          <p:cNvPr id="105" name="Straight Arrow Connector 104">
            <a:extLst>
              <a:ext uri="{FF2B5EF4-FFF2-40B4-BE49-F238E27FC236}">
                <a16:creationId xmlns:a16="http://schemas.microsoft.com/office/drawing/2014/main" id="{7B6DEE5B-B7C7-4C5B-87DC-9484076D2979}"/>
              </a:ext>
            </a:extLst>
          </p:cNvPr>
          <p:cNvCxnSpPr>
            <a:cxnSpLocks/>
            <a:stCxn id="57" idx="1"/>
          </p:cNvCxnSpPr>
          <p:nvPr/>
        </p:nvCxnSpPr>
        <p:spPr>
          <a:xfrm flipH="1">
            <a:off x="5633575" y="547072"/>
            <a:ext cx="2849550" cy="2450347"/>
          </a:xfrm>
          <a:prstGeom prst="straightConnector1">
            <a:avLst/>
          </a:prstGeom>
          <a:ln>
            <a:solidFill>
              <a:srgbClr val="0070C0"/>
            </a:solidFill>
            <a:tailEnd type="triangle"/>
          </a:ln>
        </p:spPr>
        <p:style>
          <a:lnRef idx="2">
            <a:schemeClr val="accent2"/>
          </a:lnRef>
          <a:fillRef idx="0">
            <a:schemeClr val="accent2"/>
          </a:fillRef>
          <a:effectRef idx="1">
            <a:schemeClr val="accent2"/>
          </a:effectRef>
          <a:fontRef idx="minor">
            <a:schemeClr val="tx1"/>
          </a:fontRef>
        </p:style>
      </p:cxnSp>
      <p:cxnSp>
        <p:nvCxnSpPr>
          <p:cNvPr id="107" name="Straight Arrow Connector 106">
            <a:extLst>
              <a:ext uri="{FF2B5EF4-FFF2-40B4-BE49-F238E27FC236}">
                <a16:creationId xmlns:a16="http://schemas.microsoft.com/office/drawing/2014/main" id="{8659A42D-E953-4A5A-8F59-48B26C59DD52}"/>
              </a:ext>
            </a:extLst>
          </p:cNvPr>
          <p:cNvCxnSpPr>
            <a:cxnSpLocks/>
            <a:stCxn id="57" idx="1"/>
          </p:cNvCxnSpPr>
          <p:nvPr/>
        </p:nvCxnSpPr>
        <p:spPr>
          <a:xfrm flipH="1">
            <a:off x="6894978" y="547072"/>
            <a:ext cx="1588147" cy="2451912"/>
          </a:xfrm>
          <a:prstGeom prst="straightConnector1">
            <a:avLst/>
          </a:prstGeom>
          <a:ln>
            <a:solidFill>
              <a:srgbClr val="0070C0"/>
            </a:solidFill>
            <a:tailEnd type="triangle"/>
          </a:ln>
        </p:spPr>
        <p:style>
          <a:lnRef idx="2">
            <a:schemeClr val="accent2"/>
          </a:lnRef>
          <a:fillRef idx="0">
            <a:schemeClr val="accent2"/>
          </a:fillRef>
          <a:effectRef idx="1">
            <a:schemeClr val="accent2"/>
          </a:effectRef>
          <a:fontRef idx="minor">
            <a:schemeClr val="tx1"/>
          </a:fontRef>
        </p:style>
      </p:cxnSp>
      <p:cxnSp>
        <p:nvCxnSpPr>
          <p:cNvPr id="109" name="Straight Arrow Connector 108">
            <a:extLst>
              <a:ext uri="{FF2B5EF4-FFF2-40B4-BE49-F238E27FC236}">
                <a16:creationId xmlns:a16="http://schemas.microsoft.com/office/drawing/2014/main" id="{F45F7733-A04C-4E50-820D-6E67C4A1C355}"/>
              </a:ext>
            </a:extLst>
          </p:cNvPr>
          <p:cNvCxnSpPr>
            <a:cxnSpLocks/>
            <a:stCxn id="57" idx="1"/>
          </p:cNvCxnSpPr>
          <p:nvPr/>
        </p:nvCxnSpPr>
        <p:spPr>
          <a:xfrm flipH="1">
            <a:off x="5633575" y="547072"/>
            <a:ext cx="2849550" cy="3429346"/>
          </a:xfrm>
          <a:prstGeom prst="straightConnector1">
            <a:avLst/>
          </a:prstGeom>
          <a:ln>
            <a:solidFill>
              <a:srgbClr val="0070C0"/>
            </a:solidFill>
            <a:tailEnd type="triangle"/>
          </a:ln>
        </p:spPr>
        <p:style>
          <a:lnRef idx="2">
            <a:schemeClr val="accent2"/>
          </a:lnRef>
          <a:fillRef idx="0">
            <a:schemeClr val="accent2"/>
          </a:fillRef>
          <a:effectRef idx="1">
            <a:schemeClr val="accent2"/>
          </a:effectRef>
          <a:fontRef idx="minor">
            <a:schemeClr val="tx1"/>
          </a:fontRef>
        </p:style>
      </p:cxnSp>
      <p:cxnSp>
        <p:nvCxnSpPr>
          <p:cNvPr id="111" name="Straight Arrow Connector 110">
            <a:extLst>
              <a:ext uri="{FF2B5EF4-FFF2-40B4-BE49-F238E27FC236}">
                <a16:creationId xmlns:a16="http://schemas.microsoft.com/office/drawing/2014/main" id="{8A7902FF-7DEC-4A4E-AE29-CE1879890A1D}"/>
              </a:ext>
            </a:extLst>
          </p:cNvPr>
          <p:cNvCxnSpPr>
            <a:cxnSpLocks/>
            <a:stCxn id="57" idx="1"/>
          </p:cNvCxnSpPr>
          <p:nvPr/>
        </p:nvCxnSpPr>
        <p:spPr>
          <a:xfrm flipH="1">
            <a:off x="6894978" y="547072"/>
            <a:ext cx="1588147" cy="3435343"/>
          </a:xfrm>
          <a:prstGeom prst="straightConnector1">
            <a:avLst/>
          </a:prstGeom>
          <a:ln>
            <a:solidFill>
              <a:srgbClr val="0070C0"/>
            </a:solidFill>
            <a:tailEnd type="triangle"/>
          </a:ln>
        </p:spPr>
        <p:style>
          <a:lnRef idx="2">
            <a:schemeClr val="accent2"/>
          </a:lnRef>
          <a:fillRef idx="0">
            <a:schemeClr val="accent2"/>
          </a:fillRef>
          <a:effectRef idx="1">
            <a:schemeClr val="accent2"/>
          </a:effectRef>
          <a:fontRef idx="minor">
            <a:schemeClr val="tx1"/>
          </a:fontRef>
        </p:style>
      </p:cxnSp>
      <p:cxnSp>
        <p:nvCxnSpPr>
          <p:cNvPr id="113" name="Straight Arrow Connector 112">
            <a:extLst>
              <a:ext uri="{FF2B5EF4-FFF2-40B4-BE49-F238E27FC236}">
                <a16:creationId xmlns:a16="http://schemas.microsoft.com/office/drawing/2014/main" id="{80E04A2D-0C2A-44C2-8824-D69BE6692C62}"/>
              </a:ext>
            </a:extLst>
          </p:cNvPr>
          <p:cNvCxnSpPr>
            <a:stCxn id="57" idx="1"/>
            <a:endCxn id="32" idx="0"/>
          </p:cNvCxnSpPr>
          <p:nvPr/>
        </p:nvCxnSpPr>
        <p:spPr>
          <a:xfrm flipH="1">
            <a:off x="5633575" y="547072"/>
            <a:ext cx="2849550" cy="4066175"/>
          </a:xfrm>
          <a:prstGeom prst="straightConnector1">
            <a:avLst/>
          </a:prstGeom>
          <a:ln>
            <a:solidFill>
              <a:srgbClr val="0070C0"/>
            </a:solidFill>
            <a:tailEnd type="triangle"/>
          </a:ln>
        </p:spPr>
        <p:style>
          <a:lnRef idx="2">
            <a:schemeClr val="accent2"/>
          </a:lnRef>
          <a:fillRef idx="0">
            <a:schemeClr val="accent2"/>
          </a:fillRef>
          <a:effectRef idx="1">
            <a:schemeClr val="accent2"/>
          </a:effectRef>
          <a:fontRef idx="minor">
            <a:schemeClr val="tx1"/>
          </a:fontRef>
        </p:style>
      </p:cxnSp>
      <p:sp>
        <p:nvSpPr>
          <p:cNvPr id="114" name="Rectangle: Rounded Corners 113">
            <a:extLst>
              <a:ext uri="{FF2B5EF4-FFF2-40B4-BE49-F238E27FC236}">
                <a16:creationId xmlns:a16="http://schemas.microsoft.com/office/drawing/2014/main" id="{A17AA644-70D1-476A-A989-673F1A2E6AB4}"/>
              </a:ext>
            </a:extLst>
          </p:cNvPr>
          <p:cNvSpPr/>
          <p:nvPr/>
        </p:nvSpPr>
        <p:spPr>
          <a:xfrm>
            <a:off x="5063833" y="2206110"/>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A3</a:t>
            </a:r>
            <a:endParaRPr lang="lt-LT" dirty="0"/>
          </a:p>
        </p:txBody>
      </p:sp>
      <p:sp>
        <p:nvSpPr>
          <p:cNvPr id="116" name="Rectangle: Rounded Corners 115">
            <a:extLst>
              <a:ext uri="{FF2B5EF4-FFF2-40B4-BE49-F238E27FC236}">
                <a16:creationId xmlns:a16="http://schemas.microsoft.com/office/drawing/2014/main" id="{470829B6-3D70-4041-977D-4EDC58614146}"/>
              </a:ext>
            </a:extLst>
          </p:cNvPr>
          <p:cNvSpPr/>
          <p:nvPr/>
        </p:nvSpPr>
        <p:spPr>
          <a:xfrm>
            <a:off x="5063833" y="2997419"/>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B1</a:t>
            </a:r>
            <a:endParaRPr lang="lt-LT" dirty="0"/>
          </a:p>
        </p:txBody>
      </p:sp>
      <p:cxnSp>
        <p:nvCxnSpPr>
          <p:cNvPr id="120" name="Straight Arrow Connector 119">
            <a:extLst>
              <a:ext uri="{FF2B5EF4-FFF2-40B4-BE49-F238E27FC236}">
                <a16:creationId xmlns:a16="http://schemas.microsoft.com/office/drawing/2014/main" id="{714423F9-0E05-41E0-B79A-7354E6E12DE7}"/>
              </a:ext>
            </a:extLst>
          </p:cNvPr>
          <p:cNvCxnSpPr>
            <a:stCxn id="60" idx="1"/>
            <a:endCxn id="103" idx="3"/>
          </p:cNvCxnSpPr>
          <p:nvPr/>
        </p:nvCxnSpPr>
        <p:spPr>
          <a:xfrm flipH="1" flipV="1">
            <a:off x="7464720" y="1461830"/>
            <a:ext cx="1003467" cy="72577"/>
          </a:xfrm>
          <a:prstGeom prst="straightConnector1">
            <a:avLst/>
          </a:prstGeom>
          <a:ln>
            <a:solidFill>
              <a:srgbClr val="FFFF00"/>
            </a:solidFill>
            <a:tailEnd type="triangle"/>
          </a:ln>
        </p:spPr>
        <p:style>
          <a:lnRef idx="2">
            <a:schemeClr val="accent2"/>
          </a:lnRef>
          <a:fillRef idx="0">
            <a:schemeClr val="accent2"/>
          </a:fillRef>
          <a:effectRef idx="1">
            <a:schemeClr val="accent2"/>
          </a:effectRef>
          <a:fontRef idx="minor">
            <a:schemeClr val="tx1"/>
          </a:fontRef>
        </p:style>
      </p:cxnSp>
      <p:cxnSp>
        <p:nvCxnSpPr>
          <p:cNvPr id="122" name="Straight Arrow Connector 121">
            <a:extLst>
              <a:ext uri="{FF2B5EF4-FFF2-40B4-BE49-F238E27FC236}">
                <a16:creationId xmlns:a16="http://schemas.microsoft.com/office/drawing/2014/main" id="{47978C4D-B640-49A8-B500-E764EB8D7B3F}"/>
              </a:ext>
            </a:extLst>
          </p:cNvPr>
          <p:cNvCxnSpPr>
            <a:stCxn id="60" idx="1"/>
            <a:endCxn id="114" idx="0"/>
          </p:cNvCxnSpPr>
          <p:nvPr/>
        </p:nvCxnSpPr>
        <p:spPr>
          <a:xfrm flipH="1">
            <a:off x="5633575" y="1534407"/>
            <a:ext cx="2834612" cy="671703"/>
          </a:xfrm>
          <a:prstGeom prst="straightConnector1">
            <a:avLst/>
          </a:prstGeom>
          <a:ln>
            <a:solidFill>
              <a:srgbClr val="FFFF00"/>
            </a:solidFill>
            <a:tailEnd type="triangle"/>
          </a:ln>
        </p:spPr>
        <p:style>
          <a:lnRef idx="2">
            <a:schemeClr val="accent2"/>
          </a:lnRef>
          <a:fillRef idx="0">
            <a:schemeClr val="accent2"/>
          </a:fillRef>
          <a:effectRef idx="1">
            <a:schemeClr val="accent2"/>
          </a:effectRef>
          <a:fontRef idx="minor">
            <a:schemeClr val="tx1"/>
          </a:fontRef>
        </p:style>
      </p:cxnSp>
      <p:cxnSp>
        <p:nvCxnSpPr>
          <p:cNvPr id="124" name="Straight Arrow Connector 123">
            <a:extLst>
              <a:ext uri="{FF2B5EF4-FFF2-40B4-BE49-F238E27FC236}">
                <a16:creationId xmlns:a16="http://schemas.microsoft.com/office/drawing/2014/main" id="{109AA5DF-3F39-4C42-805E-77C213A5358E}"/>
              </a:ext>
            </a:extLst>
          </p:cNvPr>
          <p:cNvCxnSpPr>
            <a:cxnSpLocks/>
            <a:stCxn id="60" idx="1"/>
          </p:cNvCxnSpPr>
          <p:nvPr/>
        </p:nvCxnSpPr>
        <p:spPr>
          <a:xfrm flipH="1">
            <a:off x="5633575" y="1534407"/>
            <a:ext cx="2834612" cy="2442011"/>
          </a:xfrm>
          <a:prstGeom prst="straightConnector1">
            <a:avLst/>
          </a:prstGeom>
          <a:ln>
            <a:solidFill>
              <a:srgbClr val="FFFF00"/>
            </a:solidFill>
            <a:tailEnd type="triangle"/>
          </a:ln>
        </p:spPr>
        <p:style>
          <a:lnRef idx="2">
            <a:schemeClr val="accent2"/>
          </a:lnRef>
          <a:fillRef idx="0">
            <a:schemeClr val="accent2"/>
          </a:fillRef>
          <a:effectRef idx="1">
            <a:schemeClr val="accent2"/>
          </a:effectRef>
          <a:fontRef idx="minor">
            <a:schemeClr val="tx1"/>
          </a:fontRef>
        </p:style>
      </p:cxnSp>
      <p:cxnSp>
        <p:nvCxnSpPr>
          <p:cNvPr id="126" name="Straight Arrow Connector 125">
            <a:extLst>
              <a:ext uri="{FF2B5EF4-FFF2-40B4-BE49-F238E27FC236}">
                <a16:creationId xmlns:a16="http://schemas.microsoft.com/office/drawing/2014/main" id="{BBC4A97E-B7EE-4C86-9ADE-4D118366C652}"/>
              </a:ext>
            </a:extLst>
          </p:cNvPr>
          <p:cNvCxnSpPr>
            <a:stCxn id="60" idx="1"/>
            <a:endCxn id="32" idx="0"/>
          </p:cNvCxnSpPr>
          <p:nvPr/>
        </p:nvCxnSpPr>
        <p:spPr>
          <a:xfrm flipH="1">
            <a:off x="5633575" y="1534407"/>
            <a:ext cx="2834612" cy="3078840"/>
          </a:xfrm>
          <a:prstGeom prst="straightConnector1">
            <a:avLst/>
          </a:prstGeom>
          <a:ln>
            <a:solidFill>
              <a:srgbClr val="FFFF00"/>
            </a:solidFill>
            <a:tailEnd type="triangle"/>
          </a:ln>
        </p:spPr>
        <p:style>
          <a:lnRef idx="2">
            <a:schemeClr val="accent2"/>
          </a:lnRef>
          <a:fillRef idx="0">
            <a:schemeClr val="accent2"/>
          </a:fillRef>
          <a:effectRef idx="1">
            <a:schemeClr val="accent2"/>
          </a:effectRef>
          <a:fontRef idx="minor">
            <a:schemeClr val="tx1"/>
          </a:fontRef>
        </p:style>
      </p:cxnSp>
      <p:cxnSp>
        <p:nvCxnSpPr>
          <p:cNvPr id="128" name="Straight Arrow Connector 127">
            <a:extLst>
              <a:ext uri="{FF2B5EF4-FFF2-40B4-BE49-F238E27FC236}">
                <a16:creationId xmlns:a16="http://schemas.microsoft.com/office/drawing/2014/main" id="{280582F5-61C5-4DC6-A56D-ED05679C4735}"/>
              </a:ext>
            </a:extLst>
          </p:cNvPr>
          <p:cNvCxnSpPr>
            <a:stCxn id="60" idx="1"/>
            <a:endCxn id="34" idx="0"/>
          </p:cNvCxnSpPr>
          <p:nvPr/>
        </p:nvCxnSpPr>
        <p:spPr>
          <a:xfrm flipH="1">
            <a:off x="6894978" y="1534407"/>
            <a:ext cx="1573209" cy="3080405"/>
          </a:xfrm>
          <a:prstGeom prst="straightConnector1">
            <a:avLst/>
          </a:prstGeom>
          <a:ln>
            <a:solidFill>
              <a:srgbClr val="FFFF00"/>
            </a:solidFill>
            <a:tailEnd type="triangle"/>
          </a:ln>
        </p:spPr>
        <p:style>
          <a:lnRef idx="2">
            <a:schemeClr val="accent2"/>
          </a:lnRef>
          <a:fillRef idx="0">
            <a:schemeClr val="accent2"/>
          </a:fillRef>
          <a:effectRef idx="1">
            <a:schemeClr val="accent2"/>
          </a:effectRef>
          <a:fontRef idx="minor">
            <a:schemeClr val="tx1"/>
          </a:fontRef>
        </p:style>
      </p:cxnSp>
      <p:sp>
        <p:nvSpPr>
          <p:cNvPr id="129" name="Rectangle: Rounded Corners 128">
            <a:extLst>
              <a:ext uri="{FF2B5EF4-FFF2-40B4-BE49-F238E27FC236}">
                <a16:creationId xmlns:a16="http://schemas.microsoft.com/office/drawing/2014/main" id="{1F71AC22-0292-4258-A237-A2C4AE54AB20}"/>
              </a:ext>
            </a:extLst>
          </p:cNvPr>
          <p:cNvSpPr/>
          <p:nvPr/>
        </p:nvSpPr>
        <p:spPr>
          <a:xfrm>
            <a:off x="6325236" y="2206110"/>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A4</a:t>
            </a:r>
            <a:endParaRPr lang="lt-LT" dirty="0"/>
          </a:p>
        </p:txBody>
      </p:sp>
      <p:sp>
        <p:nvSpPr>
          <p:cNvPr id="130" name="Rectangle: Rounded Corners 129">
            <a:extLst>
              <a:ext uri="{FF2B5EF4-FFF2-40B4-BE49-F238E27FC236}">
                <a16:creationId xmlns:a16="http://schemas.microsoft.com/office/drawing/2014/main" id="{CED6D6CC-3826-4EE4-8A5B-5BE39332D66A}"/>
              </a:ext>
            </a:extLst>
          </p:cNvPr>
          <p:cNvSpPr/>
          <p:nvPr/>
        </p:nvSpPr>
        <p:spPr>
          <a:xfrm>
            <a:off x="6325236" y="2998984"/>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B2</a:t>
            </a:r>
            <a:endParaRPr lang="lt-LT" dirty="0"/>
          </a:p>
        </p:txBody>
      </p:sp>
      <p:sp>
        <p:nvSpPr>
          <p:cNvPr id="131" name="Rectangle: Rounded Corners 130">
            <a:extLst>
              <a:ext uri="{FF2B5EF4-FFF2-40B4-BE49-F238E27FC236}">
                <a16:creationId xmlns:a16="http://schemas.microsoft.com/office/drawing/2014/main" id="{61D51D0E-E164-4746-906C-B277DC55742B}"/>
              </a:ext>
            </a:extLst>
          </p:cNvPr>
          <p:cNvSpPr/>
          <p:nvPr/>
        </p:nvSpPr>
        <p:spPr>
          <a:xfrm>
            <a:off x="5042732" y="3976418"/>
            <a:ext cx="1181686"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B3</a:t>
            </a:r>
            <a:endParaRPr lang="lt-LT" dirty="0"/>
          </a:p>
        </p:txBody>
      </p:sp>
      <p:sp>
        <p:nvSpPr>
          <p:cNvPr id="132" name="Rectangle: Rounded Corners 131">
            <a:extLst>
              <a:ext uri="{FF2B5EF4-FFF2-40B4-BE49-F238E27FC236}">
                <a16:creationId xmlns:a16="http://schemas.microsoft.com/office/drawing/2014/main" id="{E24DB289-6DDD-41EB-8040-A85B262ADFC8}"/>
              </a:ext>
            </a:extLst>
          </p:cNvPr>
          <p:cNvSpPr/>
          <p:nvPr/>
        </p:nvSpPr>
        <p:spPr>
          <a:xfrm>
            <a:off x="6325236" y="3982415"/>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B4</a:t>
            </a:r>
            <a:endParaRPr lang="lt-LT" dirty="0"/>
          </a:p>
        </p:txBody>
      </p:sp>
      <p:cxnSp>
        <p:nvCxnSpPr>
          <p:cNvPr id="134" name="Straight Arrow Connector 133">
            <a:extLst>
              <a:ext uri="{FF2B5EF4-FFF2-40B4-BE49-F238E27FC236}">
                <a16:creationId xmlns:a16="http://schemas.microsoft.com/office/drawing/2014/main" id="{41A78DD3-3BE1-49AC-97DF-A4FAEAB989EC}"/>
              </a:ext>
            </a:extLst>
          </p:cNvPr>
          <p:cNvCxnSpPr>
            <a:cxnSpLocks/>
            <a:endCxn id="103" idx="3"/>
          </p:cNvCxnSpPr>
          <p:nvPr/>
        </p:nvCxnSpPr>
        <p:spPr>
          <a:xfrm flipH="1" flipV="1">
            <a:off x="7464720" y="1461830"/>
            <a:ext cx="1018405" cy="2926296"/>
          </a:xfrm>
          <a:prstGeom prst="straightConnector1">
            <a:avLst/>
          </a:prstGeom>
          <a:ln>
            <a:solidFill>
              <a:srgbClr val="7030A0"/>
            </a:solidFill>
            <a:tailEnd type="triangle"/>
          </a:ln>
        </p:spPr>
        <p:style>
          <a:lnRef idx="2">
            <a:schemeClr val="accent2"/>
          </a:lnRef>
          <a:fillRef idx="0">
            <a:schemeClr val="accent2"/>
          </a:fillRef>
          <a:effectRef idx="1">
            <a:schemeClr val="accent2"/>
          </a:effectRef>
          <a:fontRef idx="minor">
            <a:schemeClr val="tx1"/>
          </a:fontRef>
        </p:style>
      </p:cxnSp>
      <p:cxnSp>
        <p:nvCxnSpPr>
          <p:cNvPr id="139" name="Straight Arrow Connector 138">
            <a:extLst>
              <a:ext uri="{FF2B5EF4-FFF2-40B4-BE49-F238E27FC236}">
                <a16:creationId xmlns:a16="http://schemas.microsoft.com/office/drawing/2014/main" id="{F0D0E74F-BD4E-482C-9867-8E375A562CE0}"/>
              </a:ext>
            </a:extLst>
          </p:cNvPr>
          <p:cNvCxnSpPr>
            <a:cxnSpLocks/>
            <a:endCxn id="33" idx="0"/>
          </p:cNvCxnSpPr>
          <p:nvPr/>
        </p:nvCxnSpPr>
        <p:spPr>
          <a:xfrm flipH="1">
            <a:off x="5633575" y="4454720"/>
            <a:ext cx="2856072" cy="1143523"/>
          </a:xfrm>
          <a:prstGeom prst="straightConnector1">
            <a:avLst/>
          </a:prstGeom>
          <a:ln>
            <a:solidFill>
              <a:srgbClr val="7030A0"/>
            </a:solidFill>
            <a:tailEnd type="triangle"/>
          </a:ln>
        </p:spPr>
        <p:style>
          <a:lnRef idx="2">
            <a:schemeClr val="accent2"/>
          </a:lnRef>
          <a:fillRef idx="0">
            <a:schemeClr val="accent2"/>
          </a:fillRef>
          <a:effectRef idx="1">
            <a:schemeClr val="accent2"/>
          </a:effectRef>
          <a:fontRef idx="minor">
            <a:schemeClr val="tx1"/>
          </a:fontRef>
        </p:style>
      </p:cxnSp>
      <p:cxnSp>
        <p:nvCxnSpPr>
          <p:cNvPr id="143" name="Straight Connector 142">
            <a:extLst>
              <a:ext uri="{FF2B5EF4-FFF2-40B4-BE49-F238E27FC236}">
                <a16:creationId xmlns:a16="http://schemas.microsoft.com/office/drawing/2014/main" id="{4D93C219-B514-45C1-93A3-10BFE033CD19}"/>
              </a:ext>
            </a:extLst>
          </p:cNvPr>
          <p:cNvCxnSpPr>
            <a:stCxn id="63" idx="1"/>
            <a:endCxn id="103" idx="2"/>
          </p:cNvCxnSpPr>
          <p:nvPr/>
        </p:nvCxnSpPr>
        <p:spPr>
          <a:xfrm flipH="1" flipV="1">
            <a:off x="6894978" y="1700981"/>
            <a:ext cx="1573209" cy="820761"/>
          </a:xfrm>
          <a:prstGeom prst="line">
            <a:avLst/>
          </a:prstGeom>
          <a:ln>
            <a:solidFill>
              <a:srgbClr val="92D050"/>
            </a:solidFill>
          </a:ln>
        </p:spPr>
        <p:style>
          <a:lnRef idx="2">
            <a:schemeClr val="accent2"/>
          </a:lnRef>
          <a:fillRef idx="0">
            <a:schemeClr val="accent2"/>
          </a:fillRef>
          <a:effectRef idx="1">
            <a:schemeClr val="accent2"/>
          </a:effectRef>
          <a:fontRef idx="minor">
            <a:schemeClr val="tx1"/>
          </a:fontRef>
        </p:style>
      </p:cxnSp>
      <p:cxnSp>
        <p:nvCxnSpPr>
          <p:cNvPr id="145" name="Straight Arrow Connector 144">
            <a:extLst>
              <a:ext uri="{FF2B5EF4-FFF2-40B4-BE49-F238E27FC236}">
                <a16:creationId xmlns:a16="http://schemas.microsoft.com/office/drawing/2014/main" id="{3F67B121-D345-4D5F-AEF0-04EF7380151B}"/>
              </a:ext>
            </a:extLst>
          </p:cNvPr>
          <p:cNvCxnSpPr>
            <a:stCxn id="63" idx="1"/>
            <a:endCxn id="114" idx="2"/>
          </p:cNvCxnSpPr>
          <p:nvPr/>
        </p:nvCxnSpPr>
        <p:spPr>
          <a:xfrm flipH="1">
            <a:off x="5633575" y="2521742"/>
            <a:ext cx="2834612" cy="162670"/>
          </a:xfrm>
          <a:prstGeom prst="straightConnector1">
            <a:avLst/>
          </a:prstGeom>
          <a:ln>
            <a:solidFill>
              <a:srgbClr val="92D050"/>
            </a:solidFill>
            <a:tailEnd type="triangle"/>
          </a:ln>
        </p:spPr>
        <p:style>
          <a:lnRef idx="2">
            <a:schemeClr val="accent2"/>
          </a:lnRef>
          <a:fillRef idx="0">
            <a:schemeClr val="accent2"/>
          </a:fillRef>
          <a:effectRef idx="1">
            <a:schemeClr val="accent2"/>
          </a:effectRef>
          <a:fontRef idx="minor">
            <a:schemeClr val="tx1"/>
          </a:fontRef>
        </p:style>
      </p:cxnSp>
      <p:cxnSp>
        <p:nvCxnSpPr>
          <p:cNvPr id="147" name="Straight Arrow Connector 146">
            <a:extLst>
              <a:ext uri="{FF2B5EF4-FFF2-40B4-BE49-F238E27FC236}">
                <a16:creationId xmlns:a16="http://schemas.microsoft.com/office/drawing/2014/main" id="{312053DB-B456-4BD5-81A1-DBAF3AB21F0B}"/>
              </a:ext>
            </a:extLst>
          </p:cNvPr>
          <p:cNvCxnSpPr>
            <a:stCxn id="63" idx="1"/>
            <a:endCxn id="130" idx="0"/>
          </p:cNvCxnSpPr>
          <p:nvPr/>
        </p:nvCxnSpPr>
        <p:spPr>
          <a:xfrm flipH="1">
            <a:off x="6894978" y="2521742"/>
            <a:ext cx="1573209" cy="477242"/>
          </a:xfrm>
          <a:prstGeom prst="straightConnector1">
            <a:avLst/>
          </a:prstGeom>
          <a:ln>
            <a:solidFill>
              <a:srgbClr val="92D050"/>
            </a:solidFill>
            <a:tailEnd type="triangle"/>
          </a:ln>
        </p:spPr>
        <p:style>
          <a:lnRef idx="2">
            <a:schemeClr val="accent2"/>
          </a:lnRef>
          <a:fillRef idx="0">
            <a:schemeClr val="accent2"/>
          </a:fillRef>
          <a:effectRef idx="1">
            <a:schemeClr val="accent2"/>
          </a:effectRef>
          <a:fontRef idx="minor">
            <a:schemeClr val="tx1"/>
          </a:fontRef>
        </p:style>
      </p:cxnSp>
      <p:cxnSp>
        <p:nvCxnSpPr>
          <p:cNvPr id="149" name="Straight Arrow Connector 148">
            <a:extLst>
              <a:ext uri="{FF2B5EF4-FFF2-40B4-BE49-F238E27FC236}">
                <a16:creationId xmlns:a16="http://schemas.microsoft.com/office/drawing/2014/main" id="{4CEDD949-2814-44C1-8C8E-1DFFE6A2D67C}"/>
              </a:ext>
            </a:extLst>
          </p:cNvPr>
          <p:cNvCxnSpPr>
            <a:cxnSpLocks/>
          </p:cNvCxnSpPr>
          <p:nvPr/>
        </p:nvCxnSpPr>
        <p:spPr>
          <a:xfrm flipH="1">
            <a:off x="5639822" y="3503336"/>
            <a:ext cx="2834612" cy="110417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51" name="Straight Arrow Connector 150">
            <a:extLst>
              <a:ext uri="{FF2B5EF4-FFF2-40B4-BE49-F238E27FC236}">
                <a16:creationId xmlns:a16="http://schemas.microsoft.com/office/drawing/2014/main" id="{583D58CD-28F8-4813-B022-71471B1708F0}"/>
              </a:ext>
            </a:extLst>
          </p:cNvPr>
          <p:cNvCxnSpPr>
            <a:stCxn id="66" idx="1"/>
            <a:endCxn id="34" idx="0"/>
          </p:cNvCxnSpPr>
          <p:nvPr/>
        </p:nvCxnSpPr>
        <p:spPr>
          <a:xfrm flipH="1">
            <a:off x="6894978" y="3509077"/>
            <a:ext cx="1573209" cy="1105735"/>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53" name="Straight Arrow Connector 152">
            <a:extLst>
              <a:ext uri="{FF2B5EF4-FFF2-40B4-BE49-F238E27FC236}">
                <a16:creationId xmlns:a16="http://schemas.microsoft.com/office/drawing/2014/main" id="{B2B914D7-C826-46EA-9E62-B16F0CE534DE}"/>
              </a:ext>
            </a:extLst>
          </p:cNvPr>
          <p:cNvCxnSpPr>
            <a:cxnSpLocks/>
            <a:stCxn id="66" idx="1"/>
            <a:endCxn id="33" idx="3"/>
          </p:cNvCxnSpPr>
          <p:nvPr/>
        </p:nvCxnSpPr>
        <p:spPr>
          <a:xfrm flipH="1">
            <a:off x="6203317" y="3509077"/>
            <a:ext cx="2264870" cy="2328317"/>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56" name="Straight Arrow Connector 155">
            <a:extLst>
              <a:ext uri="{FF2B5EF4-FFF2-40B4-BE49-F238E27FC236}">
                <a16:creationId xmlns:a16="http://schemas.microsoft.com/office/drawing/2014/main" id="{63EE23AD-2A5D-414F-8F0D-A2F3FACF3ABE}"/>
              </a:ext>
            </a:extLst>
          </p:cNvPr>
          <p:cNvCxnSpPr>
            <a:stCxn id="72" idx="1"/>
            <a:endCxn id="14" idx="2"/>
          </p:cNvCxnSpPr>
          <p:nvPr/>
        </p:nvCxnSpPr>
        <p:spPr>
          <a:xfrm flipH="1" flipV="1">
            <a:off x="5633575" y="1699416"/>
            <a:ext cx="2810875" cy="3793697"/>
          </a:xfrm>
          <a:prstGeom prst="straightConnector1">
            <a:avLst/>
          </a:prstGeom>
          <a:ln>
            <a:solidFill>
              <a:srgbClr val="00B0F0"/>
            </a:solidFill>
            <a:tailEnd type="triangle"/>
          </a:ln>
        </p:spPr>
        <p:style>
          <a:lnRef idx="2">
            <a:schemeClr val="accent2"/>
          </a:lnRef>
          <a:fillRef idx="0">
            <a:schemeClr val="accent2"/>
          </a:fillRef>
          <a:effectRef idx="1">
            <a:schemeClr val="accent2"/>
          </a:effectRef>
          <a:fontRef idx="minor">
            <a:schemeClr val="tx1"/>
          </a:fontRef>
        </p:style>
      </p:cxnSp>
      <p:cxnSp>
        <p:nvCxnSpPr>
          <p:cNvPr id="158" name="Straight Arrow Connector 157">
            <a:extLst>
              <a:ext uri="{FF2B5EF4-FFF2-40B4-BE49-F238E27FC236}">
                <a16:creationId xmlns:a16="http://schemas.microsoft.com/office/drawing/2014/main" id="{4F80FF26-FC7E-4CBA-95FE-4C25A5F71925}"/>
              </a:ext>
            </a:extLst>
          </p:cNvPr>
          <p:cNvCxnSpPr>
            <a:cxnSpLocks/>
            <a:stCxn id="72" idx="1"/>
            <a:endCxn id="103" idx="2"/>
          </p:cNvCxnSpPr>
          <p:nvPr/>
        </p:nvCxnSpPr>
        <p:spPr>
          <a:xfrm flipH="1" flipV="1">
            <a:off x="6894978" y="1700981"/>
            <a:ext cx="1549472" cy="3792132"/>
          </a:xfrm>
          <a:prstGeom prst="straightConnector1">
            <a:avLst/>
          </a:prstGeom>
          <a:ln>
            <a:solidFill>
              <a:srgbClr val="00B0F0"/>
            </a:solidFill>
            <a:tailEnd type="triangle"/>
          </a:ln>
        </p:spPr>
        <p:style>
          <a:lnRef idx="2">
            <a:schemeClr val="accent2"/>
          </a:lnRef>
          <a:fillRef idx="0">
            <a:schemeClr val="accent2"/>
          </a:fillRef>
          <a:effectRef idx="1">
            <a:schemeClr val="accent2"/>
          </a:effectRef>
          <a:fontRef idx="minor">
            <a:schemeClr val="tx1"/>
          </a:fontRef>
        </p:style>
      </p:cxnSp>
      <p:cxnSp>
        <p:nvCxnSpPr>
          <p:cNvPr id="161" name="Straight Arrow Connector 160">
            <a:extLst>
              <a:ext uri="{FF2B5EF4-FFF2-40B4-BE49-F238E27FC236}">
                <a16:creationId xmlns:a16="http://schemas.microsoft.com/office/drawing/2014/main" id="{1BA379BC-4235-43ED-9FEF-E884D3CFB52C}"/>
              </a:ext>
            </a:extLst>
          </p:cNvPr>
          <p:cNvCxnSpPr>
            <a:stCxn id="72" idx="1"/>
            <a:endCxn id="116" idx="2"/>
          </p:cNvCxnSpPr>
          <p:nvPr/>
        </p:nvCxnSpPr>
        <p:spPr>
          <a:xfrm flipH="1" flipV="1">
            <a:off x="5633575" y="3475721"/>
            <a:ext cx="2810875" cy="2017392"/>
          </a:xfrm>
          <a:prstGeom prst="straightConnector1">
            <a:avLst/>
          </a:prstGeom>
          <a:ln>
            <a:solidFill>
              <a:srgbClr val="00B0F0"/>
            </a:solidFill>
            <a:tailEnd type="triangle"/>
          </a:ln>
        </p:spPr>
        <p:style>
          <a:lnRef idx="2">
            <a:schemeClr val="accent2"/>
          </a:lnRef>
          <a:fillRef idx="0">
            <a:schemeClr val="accent2"/>
          </a:fillRef>
          <a:effectRef idx="1">
            <a:schemeClr val="accent2"/>
          </a:effectRef>
          <a:fontRef idx="minor">
            <a:schemeClr val="tx1"/>
          </a:fontRef>
        </p:style>
      </p:cxnSp>
      <p:cxnSp>
        <p:nvCxnSpPr>
          <p:cNvPr id="163" name="Straight Arrow Connector 162">
            <a:extLst>
              <a:ext uri="{FF2B5EF4-FFF2-40B4-BE49-F238E27FC236}">
                <a16:creationId xmlns:a16="http://schemas.microsoft.com/office/drawing/2014/main" id="{D0C32054-2F82-4886-BF47-B01C4F7DFD7B}"/>
              </a:ext>
            </a:extLst>
          </p:cNvPr>
          <p:cNvCxnSpPr>
            <a:cxnSpLocks/>
            <a:stCxn id="72" idx="1"/>
          </p:cNvCxnSpPr>
          <p:nvPr/>
        </p:nvCxnSpPr>
        <p:spPr>
          <a:xfrm flipH="1" flipV="1">
            <a:off x="7181022" y="3507315"/>
            <a:ext cx="1263428" cy="1985798"/>
          </a:xfrm>
          <a:prstGeom prst="straightConnector1">
            <a:avLst/>
          </a:prstGeom>
          <a:ln>
            <a:solidFill>
              <a:srgbClr val="00B0F0"/>
            </a:solidFill>
            <a:tailEnd type="triangle"/>
          </a:ln>
        </p:spPr>
        <p:style>
          <a:lnRef idx="2">
            <a:schemeClr val="accent2"/>
          </a:lnRef>
          <a:fillRef idx="0">
            <a:schemeClr val="accent2"/>
          </a:fillRef>
          <a:effectRef idx="1">
            <a:schemeClr val="accent2"/>
          </a:effectRef>
          <a:fontRef idx="minor">
            <a:schemeClr val="tx1"/>
          </a:fontRef>
        </p:style>
      </p:cxnSp>
      <p:cxnSp>
        <p:nvCxnSpPr>
          <p:cNvPr id="166" name="Straight Arrow Connector 165">
            <a:extLst>
              <a:ext uri="{FF2B5EF4-FFF2-40B4-BE49-F238E27FC236}">
                <a16:creationId xmlns:a16="http://schemas.microsoft.com/office/drawing/2014/main" id="{60A8D446-476A-4194-96F7-8A44CFBE5FF5}"/>
              </a:ext>
            </a:extLst>
          </p:cNvPr>
          <p:cNvCxnSpPr>
            <a:stCxn id="72" idx="1"/>
            <a:endCxn id="131" idx="2"/>
          </p:cNvCxnSpPr>
          <p:nvPr/>
        </p:nvCxnSpPr>
        <p:spPr>
          <a:xfrm flipH="1" flipV="1">
            <a:off x="5633575" y="4454720"/>
            <a:ext cx="2810875" cy="1038393"/>
          </a:xfrm>
          <a:prstGeom prst="straightConnector1">
            <a:avLst/>
          </a:prstGeom>
          <a:ln>
            <a:solidFill>
              <a:srgbClr val="00B0F0"/>
            </a:solidFill>
            <a:tailEnd type="triangle"/>
          </a:ln>
        </p:spPr>
        <p:style>
          <a:lnRef idx="2">
            <a:schemeClr val="accent2"/>
          </a:lnRef>
          <a:fillRef idx="0">
            <a:schemeClr val="accent2"/>
          </a:fillRef>
          <a:effectRef idx="1">
            <a:schemeClr val="accent2"/>
          </a:effectRef>
          <a:fontRef idx="minor">
            <a:schemeClr val="tx1"/>
          </a:fontRef>
        </p:style>
      </p:cxnSp>
      <p:cxnSp>
        <p:nvCxnSpPr>
          <p:cNvPr id="168" name="Straight Arrow Connector 167">
            <a:extLst>
              <a:ext uri="{FF2B5EF4-FFF2-40B4-BE49-F238E27FC236}">
                <a16:creationId xmlns:a16="http://schemas.microsoft.com/office/drawing/2014/main" id="{9FF5BD8D-B44A-41E6-BF35-AE4443E7BFF6}"/>
              </a:ext>
            </a:extLst>
          </p:cNvPr>
          <p:cNvCxnSpPr>
            <a:stCxn id="47" idx="1"/>
            <a:endCxn id="35" idx="2"/>
          </p:cNvCxnSpPr>
          <p:nvPr/>
        </p:nvCxnSpPr>
        <p:spPr>
          <a:xfrm flipH="1" flipV="1">
            <a:off x="6894978" y="6076545"/>
            <a:ext cx="1545556" cy="258775"/>
          </a:xfrm>
          <a:prstGeom prst="straightConnector1">
            <a:avLst/>
          </a:prstGeom>
          <a:ln>
            <a:solidFill>
              <a:srgbClr val="FFC000"/>
            </a:solidFill>
            <a:tailEnd type="triangle"/>
          </a:ln>
        </p:spPr>
        <p:style>
          <a:lnRef idx="2">
            <a:schemeClr val="accent2"/>
          </a:lnRef>
          <a:fillRef idx="0">
            <a:schemeClr val="accent2"/>
          </a:fillRef>
          <a:effectRef idx="1">
            <a:schemeClr val="accent2"/>
          </a:effectRef>
          <a:fontRef idx="minor">
            <a:schemeClr val="tx1"/>
          </a:fontRef>
        </p:style>
      </p:cxnSp>
      <p:cxnSp>
        <p:nvCxnSpPr>
          <p:cNvPr id="170" name="Straight Arrow Connector 169">
            <a:extLst>
              <a:ext uri="{FF2B5EF4-FFF2-40B4-BE49-F238E27FC236}">
                <a16:creationId xmlns:a16="http://schemas.microsoft.com/office/drawing/2014/main" id="{793F14C2-0728-4DB5-B9CD-02AF1F740030}"/>
              </a:ext>
            </a:extLst>
          </p:cNvPr>
          <p:cNvCxnSpPr>
            <a:stCxn id="47" idx="1"/>
          </p:cNvCxnSpPr>
          <p:nvPr/>
        </p:nvCxnSpPr>
        <p:spPr>
          <a:xfrm flipH="1" flipV="1">
            <a:off x="5779604" y="4454720"/>
            <a:ext cx="2660930" cy="1880600"/>
          </a:xfrm>
          <a:prstGeom prst="straightConnector1">
            <a:avLst/>
          </a:prstGeom>
          <a:ln>
            <a:solidFill>
              <a:srgbClr val="FFC000"/>
            </a:solidFill>
            <a:tailEnd type="triangle"/>
          </a:ln>
        </p:spPr>
        <p:style>
          <a:lnRef idx="2">
            <a:schemeClr val="accent2"/>
          </a:lnRef>
          <a:fillRef idx="0">
            <a:schemeClr val="accent2"/>
          </a:fillRef>
          <a:effectRef idx="1">
            <a:schemeClr val="accent2"/>
          </a:effectRef>
          <a:fontRef idx="minor">
            <a:schemeClr val="tx1"/>
          </a:fontRef>
        </p:style>
      </p:cxnSp>
      <p:cxnSp>
        <p:nvCxnSpPr>
          <p:cNvPr id="172" name="Straight Arrow Connector 171">
            <a:extLst>
              <a:ext uri="{FF2B5EF4-FFF2-40B4-BE49-F238E27FC236}">
                <a16:creationId xmlns:a16="http://schemas.microsoft.com/office/drawing/2014/main" id="{886DB9A6-6AE7-42B1-80B2-20EE78A6B37E}"/>
              </a:ext>
            </a:extLst>
          </p:cNvPr>
          <p:cNvCxnSpPr>
            <a:cxnSpLocks/>
            <a:stCxn id="48" idx="1"/>
            <a:endCxn id="132" idx="2"/>
          </p:cNvCxnSpPr>
          <p:nvPr/>
        </p:nvCxnSpPr>
        <p:spPr>
          <a:xfrm flipH="1" flipV="1">
            <a:off x="6894978" y="4460717"/>
            <a:ext cx="1594669" cy="1861832"/>
          </a:xfrm>
          <a:prstGeom prst="straightConnector1">
            <a:avLst/>
          </a:prstGeom>
          <a:ln>
            <a:solidFill>
              <a:srgbClr val="FFC000"/>
            </a:solidFill>
            <a:tailEnd type="triangle"/>
          </a:ln>
        </p:spPr>
        <p:style>
          <a:lnRef idx="2">
            <a:schemeClr val="accent2"/>
          </a:lnRef>
          <a:fillRef idx="0">
            <a:schemeClr val="accent2"/>
          </a:fillRef>
          <a:effectRef idx="1">
            <a:schemeClr val="accent2"/>
          </a:effectRef>
          <a:fontRef idx="minor">
            <a:schemeClr val="tx1"/>
          </a:fontRef>
        </p:style>
      </p:cxnSp>
      <p:cxnSp>
        <p:nvCxnSpPr>
          <p:cNvPr id="178" name="Straight Arrow Connector 177">
            <a:extLst>
              <a:ext uri="{FF2B5EF4-FFF2-40B4-BE49-F238E27FC236}">
                <a16:creationId xmlns:a16="http://schemas.microsoft.com/office/drawing/2014/main" id="{A62EF3CD-1E62-4E1B-ACF5-DFFD696DD26A}"/>
              </a:ext>
            </a:extLst>
          </p:cNvPr>
          <p:cNvCxnSpPr>
            <a:stCxn id="48" idx="1"/>
            <a:endCxn id="116" idx="2"/>
          </p:cNvCxnSpPr>
          <p:nvPr/>
        </p:nvCxnSpPr>
        <p:spPr>
          <a:xfrm flipH="1" flipV="1">
            <a:off x="5633575" y="3475721"/>
            <a:ext cx="2856072" cy="2846828"/>
          </a:xfrm>
          <a:prstGeom prst="straightConnector1">
            <a:avLst/>
          </a:prstGeom>
          <a:ln>
            <a:solidFill>
              <a:srgbClr val="FFC000"/>
            </a:solidFill>
            <a:tailEnd type="triangle"/>
          </a:ln>
        </p:spPr>
        <p:style>
          <a:lnRef idx="2">
            <a:schemeClr val="accent2"/>
          </a:lnRef>
          <a:fillRef idx="0">
            <a:schemeClr val="accent2"/>
          </a:fillRef>
          <a:effectRef idx="1">
            <a:schemeClr val="accent2"/>
          </a:effectRef>
          <a:fontRef idx="minor">
            <a:schemeClr val="tx1"/>
          </a:fontRef>
        </p:style>
      </p:cxnSp>
      <p:cxnSp>
        <p:nvCxnSpPr>
          <p:cNvPr id="180" name="Straight Arrow Connector 179">
            <a:extLst>
              <a:ext uri="{FF2B5EF4-FFF2-40B4-BE49-F238E27FC236}">
                <a16:creationId xmlns:a16="http://schemas.microsoft.com/office/drawing/2014/main" id="{5EC15BA2-E426-4CDA-84BD-E6FE2F388ED4}"/>
              </a:ext>
            </a:extLst>
          </p:cNvPr>
          <p:cNvCxnSpPr>
            <a:cxnSpLocks/>
            <a:stCxn id="48" idx="1"/>
            <a:endCxn id="130" idx="2"/>
          </p:cNvCxnSpPr>
          <p:nvPr/>
        </p:nvCxnSpPr>
        <p:spPr>
          <a:xfrm flipH="1" flipV="1">
            <a:off x="6894978" y="3477286"/>
            <a:ext cx="1594669" cy="2845263"/>
          </a:xfrm>
          <a:prstGeom prst="straightConnector1">
            <a:avLst/>
          </a:prstGeom>
          <a:ln>
            <a:solidFill>
              <a:srgbClr val="FFC000"/>
            </a:solidFill>
            <a:tailEnd type="triangle"/>
          </a:ln>
        </p:spPr>
        <p:style>
          <a:lnRef idx="2">
            <a:schemeClr val="accent2"/>
          </a:lnRef>
          <a:fillRef idx="0">
            <a:schemeClr val="accent2"/>
          </a:fillRef>
          <a:effectRef idx="1">
            <a:schemeClr val="accent2"/>
          </a:effectRef>
          <a:fontRef idx="minor">
            <a:schemeClr val="tx1"/>
          </a:fontRef>
        </p:style>
      </p:cxnSp>
      <p:cxnSp>
        <p:nvCxnSpPr>
          <p:cNvPr id="183" name="Straight Arrow Connector 182">
            <a:extLst>
              <a:ext uri="{FF2B5EF4-FFF2-40B4-BE49-F238E27FC236}">
                <a16:creationId xmlns:a16="http://schemas.microsoft.com/office/drawing/2014/main" id="{FF436C78-7118-408B-AA11-D279B9F81F63}"/>
              </a:ext>
            </a:extLst>
          </p:cNvPr>
          <p:cNvCxnSpPr>
            <a:stCxn id="47" idx="1"/>
            <a:endCxn id="114" idx="2"/>
          </p:cNvCxnSpPr>
          <p:nvPr/>
        </p:nvCxnSpPr>
        <p:spPr>
          <a:xfrm flipH="1" flipV="1">
            <a:off x="5633575" y="2684412"/>
            <a:ext cx="2806959" cy="3650908"/>
          </a:xfrm>
          <a:prstGeom prst="straightConnector1">
            <a:avLst/>
          </a:prstGeom>
          <a:ln>
            <a:solidFill>
              <a:srgbClr val="FFC000"/>
            </a:solidFill>
            <a:tailEnd type="triangle"/>
          </a:ln>
        </p:spPr>
        <p:style>
          <a:lnRef idx="2">
            <a:schemeClr val="accent2"/>
          </a:lnRef>
          <a:fillRef idx="0">
            <a:schemeClr val="accent2"/>
          </a:fillRef>
          <a:effectRef idx="1">
            <a:schemeClr val="accent2"/>
          </a:effectRef>
          <a:fontRef idx="minor">
            <a:schemeClr val="tx1"/>
          </a:fontRef>
        </p:style>
      </p:cxnSp>
      <p:cxnSp>
        <p:nvCxnSpPr>
          <p:cNvPr id="185" name="Straight Arrow Connector 184">
            <a:extLst>
              <a:ext uri="{FF2B5EF4-FFF2-40B4-BE49-F238E27FC236}">
                <a16:creationId xmlns:a16="http://schemas.microsoft.com/office/drawing/2014/main" id="{F8D6CBCA-3B51-4078-AAA2-C24B022EB297}"/>
              </a:ext>
            </a:extLst>
          </p:cNvPr>
          <p:cNvCxnSpPr>
            <a:stCxn id="47" idx="1"/>
            <a:endCxn id="129" idx="2"/>
          </p:cNvCxnSpPr>
          <p:nvPr/>
        </p:nvCxnSpPr>
        <p:spPr>
          <a:xfrm flipH="1" flipV="1">
            <a:off x="6894978" y="2684412"/>
            <a:ext cx="1545556" cy="3650908"/>
          </a:xfrm>
          <a:prstGeom prst="straightConnector1">
            <a:avLst/>
          </a:prstGeom>
          <a:ln>
            <a:solidFill>
              <a:srgbClr val="FFC000"/>
            </a:solidFill>
            <a:tailEnd type="triangle"/>
          </a:ln>
        </p:spPr>
        <p:style>
          <a:lnRef idx="2">
            <a:schemeClr val="accent2"/>
          </a:lnRef>
          <a:fillRef idx="0">
            <a:schemeClr val="accent2"/>
          </a:fillRef>
          <a:effectRef idx="1">
            <a:schemeClr val="accent2"/>
          </a:effectRef>
          <a:fontRef idx="minor">
            <a:schemeClr val="tx1"/>
          </a:fontRef>
        </p:style>
      </p:cxnSp>
      <p:cxnSp>
        <p:nvCxnSpPr>
          <p:cNvPr id="187" name="Straight Arrow Connector 186">
            <a:extLst>
              <a:ext uri="{FF2B5EF4-FFF2-40B4-BE49-F238E27FC236}">
                <a16:creationId xmlns:a16="http://schemas.microsoft.com/office/drawing/2014/main" id="{90950CD1-CC3D-4958-80E9-E0B0F56DF029}"/>
              </a:ext>
            </a:extLst>
          </p:cNvPr>
          <p:cNvCxnSpPr>
            <a:stCxn id="47" idx="1"/>
          </p:cNvCxnSpPr>
          <p:nvPr/>
        </p:nvCxnSpPr>
        <p:spPr>
          <a:xfrm flipH="1" flipV="1">
            <a:off x="5779604" y="1700981"/>
            <a:ext cx="2660930" cy="4634339"/>
          </a:xfrm>
          <a:prstGeom prst="straightConnector1">
            <a:avLst/>
          </a:prstGeom>
          <a:ln>
            <a:solidFill>
              <a:srgbClr val="FFC000"/>
            </a:solidFill>
            <a:tailEnd type="triangle"/>
          </a:ln>
        </p:spPr>
        <p:style>
          <a:lnRef idx="2">
            <a:schemeClr val="accent2"/>
          </a:lnRef>
          <a:fillRef idx="0">
            <a:schemeClr val="accent2"/>
          </a:fillRef>
          <a:effectRef idx="1">
            <a:schemeClr val="accent2"/>
          </a:effectRef>
          <a:fontRef idx="minor">
            <a:schemeClr val="tx1"/>
          </a:fontRef>
        </p:style>
      </p:cxnSp>
      <p:cxnSp>
        <p:nvCxnSpPr>
          <p:cNvPr id="189" name="Straight Arrow Connector 188">
            <a:extLst>
              <a:ext uri="{FF2B5EF4-FFF2-40B4-BE49-F238E27FC236}">
                <a16:creationId xmlns:a16="http://schemas.microsoft.com/office/drawing/2014/main" id="{6CA380E1-CA70-4EA2-934B-BE381834C5A4}"/>
              </a:ext>
            </a:extLst>
          </p:cNvPr>
          <p:cNvCxnSpPr>
            <a:stCxn id="47" idx="1"/>
          </p:cNvCxnSpPr>
          <p:nvPr/>
        </p:nvCxnSpPr>
        <p:spPr>
          <a:xfrm flipH="1" flipV="1">
            <a:off x="6644309" y="1699416"/>
            <a:ext cx="1796225" cy="4635904"/>
          </a:xfrm>
          <a:prstGeom prst="straightConnector1">
            <a:avLst/>
          </a:prstGeom>
          <a:ln>
            <a:solidFill>
              <a:srgbClr val="FFC000"/>
            </a:solidFill>
            <a:tailEnd type="triangle"/>
          </a:ln>
        </p:spPr>
        <p:style>
          <a:lnRef idx="2">
            <a:schemeClr val="accent2"/>
          </a:lnRef>
          <a:fillRef idx="0">
            <a:schemeClr val="accent2"/>
          </a:fillRef>
          <a:effectRef idx="1">
            <a:schemeClr val="accent2"/>
          </a:effectRef>
          <a:fontRef idx="minor">
            <a:schemeClr val="tx1"/>
          </a:fontRef>
        </p:style>
      </p:cxnSp>
      <p:sp>
        <p:nvSpPr>
          <p:cNvPr id="7" name="TextBox 6">
            <a:extLst>
              <a:ext uri="{FF2B5EF4-FFF2-40B4-BE49-F238E27FC236}">
                <a16:creationId xmlns:a16="http://schemas.microsoft.com/office/drawing/2014/main" id="{7B8B311B-7733-CE46-8D94-FA6CA5A86840}"/>
              </a:ext>
            </a:extLst>
          </p:cNvPr>
          <p:cNvSpPr txBox="1"/>
          <p:nvPr/>
        </p:nvSpPr>
        <p:spPr>
          <a:xfrm>
            <a:off x="711162" y="6350863"/>
            <a:ext cx="1569404" cy="400110"/>
          </a:xfrm>
          <a:prstGeom prst="rect">
            <a:avLst/>
          </a:prstGeom>
          <a:solidFill>
            <a:srgbClr val="FFC000"/>
          </a:solidFill>
        </p:spPr>
        <p:txBody>
          <a:bodyPr wrap="none" rtlCol="0">
            <a:spAutoFit/>
          </a:bodyPr>
          <a:lstStyle/>
          <a:p>
            <a:pPr algn="r"/>
            <a:r>
              <a:rPr lang="lt-LT" sz="2000" b="1" dirty="0">
                <a:latin typeface="Calibri Light" panose="020F0302020204030204" pitchFamily="34" charset="0"/>
              </a:rPr>
              <a:t>Ugdymo sritis</a:t>
            </a:r>
            <a:endParaRPr lang="en-US" sz="2000" b="1" dirty="0">
              <a:latin typeface="Calibri Light" panose="020F0302020204030204" pitchFamily="34" charset="0"/>
            </a:endParaRPr>
          </a:p>
        </p:txBody>
      </p:sp>
      <p:sp>
        <p:nvSpPr>
          <p:cNvPr id="9" name="TextBox 8">
            <a:extLst>
              <a:ext uri="{FF2B5EF4-FFF2-40B4-BE49-F238E27FC236}">
                <a16:creationId xmlns:a16="http://schemas.microsoft.com/office/drawing/2014/main" id="{7C1058E6-6360-8A4A-BBDE-9E404C56E716}"/>
              </a:ext>
            </a:extLst>
          </p:cNvPr>
          <p:cNvSpPr txBox="1"/>
          <p:nvPr/>
        </p:nvSpPr>
        <p:spPr>
          <a:xfrm>
            <a:off x="2897635" y="6350863"/>
            <a:ext cx="1742786" cy="400110"/>
          </a:xfrm>
          <a:prstGeom prst="rect">
            <a:avLst/>
          </a:prstGeom>
          <a:solidFill>
            <a:srgbClr val="FFC000"/>
          </a:solidFill>
        </p:spPr>
        <p:txBody>
          <a:bodyPr wrap="none" rtlCol="0">
            <a:spAutoFit/>
          </a:bodyPr>
          <a:lstStyle/>
          <a:p>
            <a:pPr algn="r"/>
            <a:r>
              <a:rPr lang="lt-LT" sz="2000" b="1" dirty="0">
                <a:latin typeface="Calibri Light" panose="020F0302020204030204" pitchFamily="34" charset="0"/>
              </a:rPr>
              <a:t>Pasiekimų sritis</a:t>
            </a:r>
            <a:endParaRPr lang="en-US" sz="2000" b="1" dirty="0">
              <a:latin typeface="Calibri Light" panose="020F0302020204030204" pitchFamily="34" charset="0"/>
            </a:endParaRPr>
          </a:p>
        </p:txBody>
      </p:sp>
      <p:sp>
        <p:nvSpPr>
          <p:cNvPr id="11" name="TextBox 10">
            <a:extLst>
              <a:ext uri="{FF2B5EF4-FFF2-40B4-BE49-F238E27FC236}">
                <a16:creationId xmlns:a16="http://schemas.microsoft.com/office/drawing/2014/main" id="{BACCB658-80A3-ABBC-1FF2-D84136920260}"/>
              </a:ext>
            </a:extLst>
          </p:cNvPr>
          <p:cNvSpPr txBox="1"/>
          <p:nvPr/>
        </p:nvSpPr>
        <p:spPr>
          <a:xfrm>
            <a:off x="4877101" y="6363810"/>
            <a:ext cx="3046796" cy="400110"/>
          </a:xfrm>
          <a:prstGeom prst="rect">
            <a:avLst/>
          </a:prstGeom>
          <a:solidFill>
            <a:srgbClr val="FFC000"/>
          </a:solidFill>
        </p:spPr>
        <p:txBody>
          <a:bodyPr wrap="none" rtlCol="0">
            <a:spAutoFit/>
          </a:bodyPr>
          <a:lstStyle/>
          <a:p>
            <a:pPr algn="r"/>
            <a:r>
              <a:rPr lang="lt-LT" sz="2000" b="1" dirty="0">
                <a:latin typeface="Calibri Light" panose="020F0302020204030204" pitchFamily="34" charset="0"/>
              </a:rPr>
              <a:t>Pasiekimų srities pasiekimai </a:t>
            </a:r>
            <a:endParaRPr lang="en-US" sz="2000" b="1" dirty="0">
              <a:latin typeface="Calibri Light" panose="020F0302020204030204" pitchFamily="34" charset="0"/>
            </a:endParaRPr>
          </a:p>
        </p:txBody>
      </p:sp>
      <p:cxnSp>
        <p:nvCxnSpPr>
          <p:cNvPr id="15" name="Straight Arrow Connector 14">
            <a:extLst>
              <a:ext uri="{FF2B5EF4-FFF2-40B4-BE49-F238E27FC236}">
                <a16:creationId xmlns:a16="http://schemas.microsoft.com/office/drawing/2014/main" id="{E9D40261-D4FE-9332-64E3-DE168B2B08A8}"/>
              </a:ext>
            </a:extLst>
          </p:cNvPr>
          <p:cNvCxnSpPr>
            <a:stCxn id="7" idx="0"/>
          </p:cNvCxnSpPr>
          <p:nvPr/>
        </p:nvCxnSpPr>
        <p:spPr>
          <a:xfrm flipV="1">
            <a:off x="1495864" y="4778326"/>
            <a:ext cx="0" cy="15725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7618466-9835-9F13-6C17-A717B4399C74}"/>
              </a:ext>
            </a:extLst>
          </p:cNvPr>
          <p:cNvCxnSpPr>
            <a:stCxn id="9" idx="0"/>
          </p:cNvCxnSpPr>
          <p:nvPr/>
        </p:nvCxnSpPr>
        <p:spPr>
          <a:xfrm flipV="1">
            <a:off x="3769028" y="5885260"/>
            <a:ext cx="0" cy="4656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E318CC0-47E8-54CF-0494-BDAEA57CF8CD}"/>
              </a:ext>
            </a:extLst>
          </p:cNvPr>
          <p:cNvCxnSpPr>
            <a:stCxn id="11" idx="0"/>
          </p:cNvCxnSpPr>
          <p:nvPr/>
        </p:nvCxnSpPr>
        <p:spPr>
          <a:xfrm flipH="1" flipV="1">
            <a:off x="6397677" y="6156960"/>
            <a:ext cx="2822" cy="2068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6261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05DED32-C207-CDE3-FEEA-FA670D593339}"/>
              </a:ext>
            </a:extLst>
          </p:cNvPr>
          <p:cNvSpPr>
            <a:spLocks noGrp="1"/>
          </p:cNvSpPr>
          <p:nvPr>
            <p:ph type="sldNum" sz="quarter" idx="12"/>
          </p:nvPr>
        </p:nvSpPr>
        <p:spPr>
          <a:xfrm>
            <a:off x="8845062" y="6056240"/>
            <a:ext cx="2743200" cy="365125"/>
          </a:xfrm>
        </p:spPr>
        <p:txBody>
          <a:bodyPr/>
          <a:lstStyle/>
          <a:p>
            <a:fld id="{5C24B80A-506B-47C0-BF92-BE1E19B7E093}" type="slidenum">
              <a:rPr lang="en-US" smtClean="0"/>
              <a:t>12</a:t>
            </a:fld>
            <a:endParaRPr lang="en-US"/>
          </a:p>
        </p:txBody>
      </p:sp>
      <p:sp>
        <p:nvSpPr>
          <p:cNvPr id="6" name="Freeform 6">
            <a:extLst>
              <a:ext uri="{FF2B5EF4-FFF2-40B4-BE49-F238E27FC236}">
                <a16:creationId xmlns:a16="http://schemas.microsoft.com/office/drawing/2014/main" id="{8CD3A075-C5E7-0E8A-CF3D-BB035B1A5DAA}"/>
              </a:ext>
            </a:extLst>
          </p:cNvPr>
          <p:cNvSpPr>
            <a:spLocks/>
          </p:cNvSpPr>
          <p:nvPr/>
        </p:nvSpPr>
        <p:spPr bwMode="auto">
          <a:xfrm>
            <a:off x="5914268" y="1159354"/>
            <a:ext cx="1539875" cy="1626932"/>
          </a:xfrm>
          <a:custGeom>
            <a:avLst/>
            <a:gdLst>
              <a:gd name="connsiteX0" fmla="*/ 0 w 1539875"/>
              <a:gd name="connsiteY0" fmla="*/ 0 h 1626932"/>
              <a:gd name="connsiteX1" fmla="*/ 108006 w 1539875"/>
              <a:gd name="connsiteY1" fmla="*/ 3175 h 1626932"/>
              <a:gd name="connsiteX2" fmla="*/ 214423 w 1539875"/>
              <a:gd name="connsiteY2" fmla="*/ 11113 h 1626932"/>
              <a:gd name="connsiteX3" fmla="*/ 321635 w 1539875"/>
              <a:gd name="connsiteY3" fmla="*/ 24606 h 1626932"/>
              <a:gd name="connsiteX4" fmla="*/ 426464 w 1539875"/>
              <a:gd name="connsiteY4" fmla="*/ 42863 h 1626932"/>
              <a:gd name="connsiteX5" fmla="*/ 530499 w 1539875"/>
              <a:gd name="connsiteY5" fmla="*/ 65881 h 1626932"/>
              <a:gd name="connsiteX6" fmla="*/ 632945 w 1539875"/>
              <a:gd name="connsiteY6" fmla="*/ 94456 h 1626932"/>
              <a:gd name="connsiteX7" fmla="*/ 733009 w 1539875"/>
              <a:gd name="connsiteY7" fmla="*/ 128588 h 1626932"/>
              <a:gd name="connsiteX8" fmla="*/ 832279 w 1539875"/>
              <a:gd name="connsiteY8" fmla="*/ 166688 h 1626932"/>
              <a:gd name="connsiteX9" fmla="*/ 929961 w 1539875"/>
              <a:gd name="connsiteY9" fmla="*/ 208756 h 1626932"/>
              <a:gd name="connsiteX10" fmla="*/ 1024466 w 1539875"/>
              <a:gd name="connsiteY10" fmla="*/ 256381 h 1626932"/>
              <a:gd name="connsiteX11" fmla="*/ 1117382 w 1539875"/>
              <a:gd name="connsiteY11" fmla="*/ 309563 h 1626932"/>
              <a:gd name="connsiteX12" fmla="*/ 1207122 w 1539875"/>
              <a:gd name="connsiteY12" fmla="*/ 365919 h 1626932"/>
              <a:gd name="connsiteX13" fmla="*/ 1294480 w 1539875"/>
              <a:gd name="connsiteY13" fmla="*/ 427038 h 1626932"/>
              <a:gd name="connsiteX14" fmla="*/ 1379455 w 1539875"/>
              <a:gd name="connsiteY14" fmla="*/ 492919 h 1626932"/>
              <a:gd name="connsiteX15" fmla="*/ 1460459 w 1539875"/>
              <a:gd name="connsiteY15" fmla="*/ 564356 h 1626932"/>
              <a:gd name="connsiteX16" fmla="*/ 1539875 w 1539875"/>
              <a:gd name="connsiteY16" fmla="*/ 637381 h 1626932"/>
              <a:gd name="connsiteX17" fmla="*/ 549815 w 1539875"/>
              <a:gd name="connsiteY17" fmla="*/ 1626932 h 1626932"/>
              <a:gd name="connsiteX18" fmla="*/ 271593 w 1539875"/>
              <a:gd name="connsiteY18" fmla="*/ 1497163 h 1626932"/>
              <a:gd name="connsiteX19" fmla="*/ 0 w 1539875"/>
              <a:gd name="connsiteY19" fmla="*/ 1382474 h 162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9875" h="1626932">
                <a:moveTo>
                  <a:pt x="0" y="0"/>
                </a:moveTo>
                <a:lnTo>
                  <a:pt x="108006" y="3175"/>
                </a:lnTo>
                <a:lnTo>
                  <a:pt x="214423" y="11113"/>
                </a:lnTo>
                <a:lnTo>
                  <a:pt x="321635" y="24606"/>
                </a:lnTo>
                <a:lnTo>
                  <a:pt x="426464" y="42863"/>
                </a:lnTo>
                <a:lnTo>
                  <a:pt x="530499" y="65881"/>
                </a:lnTo>
                <a:lnTo>
                  <a:pt x="632945" y="94456"/>
                </a:lnTo>
                <a:lnTo>
                  <a:pt x="733009" y="128588"/>
                </a:lnTo>
                <a:lnTo>
                  <a:pt x="832279" y="166688"/>
                </a:lnTo>
                <a:lnTo>
                  <a:pt x="929961" y="208756"/>
                </a:lnTo>
                <a:lnTo>
                  <a:pt x="1024466" y="256381"/>
                </a:lnTo>
                <a:lnTo>
                  <a:pt x="1117382" y="309563"/>
                </a:lnTo>
                <a:lnTo>
                  <a:pt x="1207122" y="365919"/>
                </a:lnTo>
                <a:lnTo>
                  <a:pt x="1294480" y="427038"/>
                </a:lnTo>
                <a:lnTo>
                  <a:pt x="1379455" y="492919"/>
                </a:lnTo>
                <a:lnTo>
                  <a:pt x="1460459" y="564356"/>
                </a:lnTo>
                <a:lnTo>
                  <a:pt x="1539875" y="637381"/>
                </a:lnTo>
                <a:lnTo>
                  <a:pt x="549815" y="1626932"/>
                </a:lnTo>
                <a:lnTo>
                  <a:pt x="271593" y="1497163"/>
                </a:lnTo>
                <a:lnTo>
                  <a:pt x="0" y="1382474"/>
                </a:lnTo>
                <a:close/>
              </a:path>
            </a:pathLst>
          </a:custGeom>
          <a:solidFill>
            <a:srgbClr val="EC6E6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7" name="Freeform 7">
            <a:extLst>
              <a:ext uri="{FF2B5EF4-FFF2-40B4-BE49-F238E27FC236}">
                <a16:creationId xmlns:a16="http://schemas.microsoft.com/office/drawing/2014/main" id="{7148161F-274B-94C6-DAF8-C595BEBA80F7}"/>
              </a:ext>
            </a:extLst>
          </p:cNvPr>
          <p:cNvSpPr>
            <a:spLocks/>
          </p:cNvSpPr>
          <p:nvPr/>
        </p:nvSpPr>
        <p:spPr bwMode="auto">
          <a:xfrm>
            <a:off x="6499731" y="1832454"/>
            <a:ext cx="1625926" cy="1538288"/>
          </a:xfrm>
          <a:custGeom>
            <a:avLst/>
            <a:gdLst>
              <a:gd name="connsiteX0" fmla="*/ 988545 w 1625926"/>
              <a:gd name="connsiteY0" fmla="*/ 0 h 1538288"/>
              <a:gd name="connsiteX1" fmla="*/ 1063157 w 1625926"/>
              <a:gd name="connsiteY1" fmla="*/ 79334 h 1538288"/>
              <a:gd name="connsiteX2" fmla="*/ 1133801 w 1625926"/>
              <a:gd name="connsiteY2" fmla="*/ 160255 h 1538288"/>
              <a:gd name="connsiteX3" fmla="*/ 1198889 w 1625926"/>
              <a:gd name="connsiteY3" fmla="*/ 245142 h 1538288"/>
              <a:gd name="connsiteX4" fmla="*/ 1260007 w 1625926"/>
              <a:gd name="connsiteY4" fmla="*/ 332410 h 1538288"/>
              <a:gd name="connsiteX5" fmla="*/ 1316364 w 1625926"/>
              <a:gd name="connsiteY5" fmla="*/ 422057 h 1538288"/>
              <a:gd name="connsiteX6" fmla="*/ 1369545 w 1625926"/>
              <a:gd name="connsiteY6" fmla="*/ 514878 h 1538288"/>
              <a:gd name="connsiteX7" fmla="*/ 1417170 w 1625926"/>
              <a:gd name="connsiteY7" fmla="*/ 609286 h 1538288"/>
              <a:gd name="connsiteX8" fmla="*/ 1460032 w 1625926"/>
              <a:gd name="connsiteY8" fmla="*/ 706867 h 1538288"/>
              <a:gd name="connsiteX9" fmla="*/ 1498132 w 1625926"/>
              <a:gd name="connsiteY9" fmla="*/ 806035 h 1538288"/>
              <a:gd name="connsiteX10" fmla="*/ 1531470 w 1625926"/>
              <a:gd name="connsiteY10" fmla="*/ 906789 h 1538288"/>
              <a:gd name="connsiteX11" fmla="*/ 1560045 w 1625926"/>
              <a:gd name="connsiteY11" fmla="*/ 1008336 h 1538288"/>
              <a:gd name="connsiteX12" fmla="*/ 1583064 w 1625926"/>
              <a:gd name="connsiteY12" fmla="*/ 1112264 h 1538288"/>
              <a:gd name="connsiteX13" fmla="*/ 1601320 w 1625926"/>
              <a:gd name="connsiteY13" fmla="*/ 1216985 h 1538288"/>
              <a:gd name="connsiteX14" fmla="*/ 1614814 w 1625926"/>
              <a:gd name="connsiteY14" fmla="*/ 1324086 h 1538288"/>
              <a:gd name="connsiteX15" fmla="*/ 1622751 w 1625926"/>
              <a:gd name="connsiteY15" fmla="*/ 1430394 h 1538288"/>
              <a:gd name="connsiteX16" fmla="*/ 1625926 w 1625926"/>
              <a:gd name="connsiteY16" fmla="*/ 1538288 h 1538288"/>
              <a:gd name="connsiteX17" fmla="*/ 215029 w 1625926"/>
              <a:gd name="connsiteY17" fmla="*/ 1538288 h 1538288"/>
              <a:gd name="connsiteX18" fmla="*/ 111704 w 1625926"/>
              <a:gd name="connsiteY18" fmla="*/ 1263033 h 1538288"/>
              <a:gd name="connsiteX19" fmla="*/ 0 w 1625926"/>
              <a:gd name="connsiteY19" fmla="*/ 988035 h 153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5926" h="1538288">
                <a:moveTo>
                  <a:pt x="988545" y="0"/>
                </a:moveTo>
                <a:lnTo>
                  <a:pt x="1063157" y="79334"/>
                </a:lnTo>
                <a:lnTo>
                  <a:pt x="1133801" y="160255"/>
                </a:lnTo>
                <a:lnTo>
                  <a:pt x="1198889" y="245142"/>
                </a:lnTo>
                <a:lnTo>
                  <a:pt x="1260007" y="332410"/>
                </a:lnTo>
                <a:lnTo>
                  <a:pt x="1316364" y="422057"/>
                </a:lnTo>
                <a:lnTo>
                  <a:pt x="1369545" y="514878"/>
                </a:lnTo>
                <a:lnTo>
                  <a:pt x="1417170" y="609286"/>
                </a:lnTo>
                <a:lnTo>
                  <a:pt x="1460032" y="706867"/>
                </a:lnTo>
                <a:lnTo>
                  <a:pt x="1498132" y="806035"/>
                </a:lnTo>
                <a:lnTo>
                  <a:pt x="1531470" y="906789"/>
                </a:lnTo>
                <a:lnTo>
                  <a:pt x="1560045" y="1008336"/>
                </a:lnTo>
                <a:lnTo>
                  <a:pt x="1583064" y="1112264"/>
                </a:lnTo>
                <a:lnTo>
                  <a:pt x="1601320" y="1216985"/>
                </a:lnTo>
                <a:lnTo>
                  <a:pt x="1614814" y="1324086"/>
                </a:lnTo>
                <a:lnTo>
                  <a:pt x="1622751" y="1430394"/>
                </a:lnTo>
                <a:lnTo>
                  <a:pt x="1625926" y="1538288"/>
                </a:lnTo>
                <a:lnTo>
                  <a:pt x="215029" y="1538288"/>
                </a:lnTo>
                <a:lnTo>
                  <a:pt x="111704" y="1263033"/>
                </a:lnTo>
                <a:lnTo>
                  <a:pt x="0" y="988035"/>
                </a:lnTo>
                <a:close/>
              </a:path>
            </a:pathLst>
          </a:custGeom>
          <a:solidFill>
            <a:srgbClr val="EA964D"/>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Freeform 8">
            <a:extLst>
              <a:ext uri="{FF2B5EF4-FFF2-40B4-BE49-F238E27FC236}">
                <a16:creationId xmlns:a16="http://schemas.microsoft.com/office/drawing/2014/main" id="{EE05D230-B23F-F6FA-F289-B5C3A6E8F396}"/>
              </a:ext>
            </a:extLst>
          </p:cNvPr>
          <p:cNvSpPr>
            <a:spLocks/>
          </p:cNvSpPr>
          <p:nvPr/>
        </p:nvSpPr>
        <p:spPr bwMode="auto">
          <a:xfrm>
            <a:off x="6516786" y="3421541"/>
            <a:ext cx="1608871" cy="1536700"/>
          </a:xfrm>
          <a:custGeom>
            <a:avLst/>
            <a:gdLst>
              <a:gd name="connsiteX0" fmla="*/ 208118 w 1608871"/>
              <a:gd name="connsiteY0" fmla="*/ 0 h 1536700"/>
              <a:gd name="connsiteX1" fmla="*/ 1608871 w 1608871"/>
              <a:gd name="connsiteY1" fmla="*/ 0 h 1536700"/>
              <a:gd name="connsiteX2" fmla="*/ 1605696 w 1608871"/>
              <a:gd name="connsiteY2" fmla="*/ 107894 h 1536700"/>
              <a:gd name="connsiteX3" fmla="*/ 1597759 w 1608871"/>
              <a:gd name="connsiteY3" fmla="*/ 214202 h 1536700"/>
              <a:gd name="connsiteX4" fmla="*/ 1584265 w 1608871"/>
              <a:gd name="connsiteY4" fmla="*/ 321303 h 1536700"/>
              <a:gd name="connsiteX5" fmla="*/ 1566009 w 1608871"/>
              <a:gd name="connsiteY5" fmla="*/ 426024 h 1536700"/>
              <a:gd name="connsiteX6" fmla="*/ 1542990 w 1608871"/>
              <a:gd name="connsiteY6" fmla="*/ 529951 h 1536700"/>
              <a:gd name="connsiteX7" fmla="*/ 1514415 w 1608871"/>
              <a:gd name="connsiteY7" fmla="*/ 631499 h 1536700"/>
              <a:gd name="connsiteX8" fmla="*/ 1481077 w 1608871"/>
              <a:gd name="connsiteY8" fmla="*/ 732253 h 1536700"/>
              <a:gd name="connsiteX9" fmla="*/ 1442977 w 1608871"/>
              <a:gd name="connsiteY9" fmla="*/ 831421 h 1536700"/>
              <a:gd name="connsiteX10" fmla="*/ 1400115 w 1608871"/>
              <a:gd name="connsiteY10" fmla="*/ 929002 h 1536700"/>
              <a:gd name="connsiteX11" fmla="*/ 1352490 w 1608871"/>
              <a:gd name="connsiteY11" fmla="*/ 1023409 h 1536700"/>
              <a:gd name="connsiteX12" fmla="*/ 1299309 w 1608871"/>
              <a:gd name="connsiteY12" fmla="*/ 1116230 h 1536700"/>
              <a:gd name="connsiteX13" fmla="*/ 1242952 w 1608871"/>
              <a:gd name="connsiteY13" fmla="*/ 1205877 h 1536700"/>
              <a:gd name="connsiteX14" fmla="*/ 1181834 w 1608871"/>
              <a:gd name="connsiteY14" fmla="*/ 1293145 h 1536700"/>
              <a:gd name="connsiteX15" fmla="*/ 1116746 w 1608871"/>
              <a:gd name="connsiteY15" fmla="*/ 1378032 h 1536700"/>
              <a:gd name="connsiteX16" fmla="*/ 1046102 w 1608871"/>
              <a:gd name="connsiteY16" fmla="*/ 1458953 h 1536700"/>
              <a:gd name="connsiteX17" fmla="*/ 971490 w 1608871"/>
              <a:gd name="connsiteY17" fmla="*/ 1536700 h 1536700"/>
              <a:gd name="connsiteX18" fmla="*/ 0 w 1608871"/>
              <a:gd name="connsiteY18" fmla="*/ 566714 h 1536700"/>
              <a:gd name="connsiteX19" fmla="*/ 100027 w 1608871"/>
              <a:gd name="connsiteY19" fmla="*/ 302400 h 153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08871" h="1536700">
                <a:moveTo>
                  <a:pt x="208118" y="0"/>
                </a:moveTo>
                <a:lnTo>
                  <a:pt x="1608871" y="0"/>
                </a:lnTo>
                <a:lnTo>
                  <a:pt x="1605696" y="107894"/>
                </a:lnTo>
                <a:lnTo>
                  <a:pt x="1597759" y="214202"/>
                </a:lnTo>
                <a:lnTo>
                  <a:pt x="1584265" y="321303"/>
                </a:lnTo>
                <a:lnTo>
                  <a:pt x="1566009" y="426024"/>
                </a:lnTo>
                <a:lnTo>
                  <a:pt x="1542990" y="529951"/>
                </a:lnTo>
                <a:lnTo>
                  <a:pt x="1514415" y="631499"/>
                </a:lnTo>
                <a:lnTo>
                  <a:pt x="1481077" y="732253"/>
                </a:lnTo>
                <a:lnTo>
                  <a:pt x="1442977" y="831421"/>
                </a:lnTo>
                <a:lnTo>
                  <a:pt x="1400115" y="929002"/>
                </a:lnTo>
                <a:lnTo>
                  <a:pt x="1352490" y="1023409"/>
                </a:lnTo>
                <a:lnTo>
                  <a:pt x="1299309" y="1116230"/>
                </a:lnTo>
                <a:lnTo>
                  <a:pt x="1242952" y="1205877"/>
                </a:lnTo>
                <a:lnTo>
                  <a:pt x="1181834" y="1293145"/>
                </a:lnTo>
                <a:lnTo>
                  <a:pt x="1116746" y="1378032"/>
                </a:lnTo>
                <a:lnTo>
                  <a:pt x="1046102" y="1458953"/>
                </a:lnTo>
                <a:lnTo>
                  <a:pt x="971490" y="1536700"/>
                </a:lnTo>
                <a:lnTo>
                  <a:pt x="0" y="566714"/>
                </a:lnTo>
                <a:lnTo>
                  <a:pt x="100027" y="302400"/>
                </a:lnTo>
                <a:close/>
              </a:path>
            </a:pathLst>
          </a:custGeom>
          <a:solidFill>
            <a:srgbClr val="F4CF3B"/>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9" name="Freeform 9">
            <a:extLst>
              <a:ext uri="{FF2B5EF4-FFF2-40B4-BE49-F238E27FC236}">
                <a16:creationId xmlns:a16="http://schemas.microsoft.com/office/drawing/2014/main" id="{C506DFC8-831F-090B-EBF8-CC1E9514EEEA}"/>
              </a:ext>
            </a:extLst>
          </p:cNvPr>
          <p:cNvSpPr>
            <a:spLocks/>
          </p:cNvSpPr>
          <p:nvPr/>
        </p:nvSpPr>
        <p:spPr bwMode="auto">
          <a:xfrm>
            <a:off x="5914269" y="4028372"/>
            <a:ext cx="1539875" cy="1604557"/>
          </a:xfrm>
          <a:custGeom>
            <a:avLst/>
            <a:gdLst>
              <a:gd name="connsiteX0" fmla="*/ 572201 w 1539875"/>
              <a:gd name="connsiteY0" fmla="*/ 0 h 1604557"/>
              <a:gd name="connsiteX1" fmla="*/ 1539875 w 1539875"/>
              <a:gd name="connsiteY1" fmla="*/ 967176 h 1604557"/>
              <a:gd name="connsiteX2" fmla="*/ 1460459 w 1539875"/>
              <a:gd name="connsiteY2" fmla="*/ 1040201 h 1604557"/>
              <a:gd name="connsiteX3" fmla="*/ 1379455 w 1539875"/>
              <a:gd name="connsiteY3" fmla="*/ 1110845 h 1604557"/>
              <a:gd name="connsiteX4" fmla="*/ 1294480 w 1539875"/>
              <a:gd name="connsiteY4" fmla="*/ 1177520 h 1604557"/>
              <a:gd name="connsiteX5" fmla="*/ 1207122 w 1539875"/>
              <a:gd name="connsiteY5" fmla="*/ 1238638 h 1604557"/>
              <a:gd name="connsiteX6" fmla="*/ 1117382 w 1539875"/>
              <a:gd name="connsiteY6" fmla="*/ 1294995 h 1604557"/>
              <a:gd name="connsiteX7" fmla="*/ 1024466 w 1539875"/>
              <a:gd name="connsiteY7" fmla="*/ 1348176 h 1604557"/>
              <a:gd name="connsiteX8" fmla="*/ 929961 w 1539875"/>
              <a:gd name="connsiteY8" fmla="*/ 1395801 h 1604557"/>
              <a:gd name="connsiteX9" fmla="*/ 832279 w 1539875"/>
              <a:gd name="connsiteY9" fmla="*/ 1437870 h 1604557"/>
              <a:gd name="connsiteX10" fmla="*/ 733009 w 1539875"/>
              <a:gd name="connsiteY10" fmla="*/ 1475970 h 1604557"/>
              <a:gd name="connsiteX11" fmla="*/ 632945 w 1539875"/>
              <a:gd name="connsiteY11" fmla="*/ 1510101 h 1604557"/>
              <a:gd name="connsiteX12" fmla="*/ 530499 w 1539875"/>
              <a:gd name="connsiteY12" fmla="*/ 1538676 h 1604557"/>
              <a:gd name="connsiteX13" fmla="*/ 426464 w 1539875"/>
              <a:gd name="connsiteY13" fmla="*/ 1561695 h 1604557"/>
              <a:gd name="connsiteX14" fmla="*/ 321635 w 1539875"/>
              <a:gd name="connsiteY14" fmla="*/ 1579951 h 1604557"/>
              <a:gd name="connsiteX15" fmla="*/ 214423 w 1539875"/>
              <a:gd name="connsiteY15" fmla="*/ 1593445 h 1604557"/>
              <a:gd name="connsiteX16" fmla="*/ 108006 w 1539875"/>
              <a:gd name="connsiteY16" fmla="*/ 1601382 h 1604557"/>
              <a:gd name="connsiteX17" fmla="*/ 0 w 1539875"/>
              <a:gd name="connsiteY17" fmla="*/ 1604557 h 1604557"/>
              <a:gd name="connsiteX18" fmla="*/ 0 w 1539875"/>
              <a:gd name="connsiteY18" fmla="*/ 247158 h 1604557"/>
              <a:gd name="connsiteX19" fmla="*/ 271593 w 1539875"/>
              <a:gd name="connsiteY19" fmla="*/ 128925 h 160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9875" h="1604557">
                <a:moveTo>
                  <a:pt x="572201" y="0"/>
                </a:moveTo>
                <a:lnTo>
                  <a:pt x="1539875" y="967176"/>
                </a:lnTo>
                <a:lnTo>
                  <a:pt x="1460459" y="1040201"/>
                </a:lnTo>
                <a:lnTo>
                  <a:pt x="1379455" y="1110845"/>
                </a:lnTo>
                <a:lnTo>
                  <a:pt x="1294480" y="1177520"/>
                </a:lnTo>
                <a:lnTo>
                  <a:pt x="1207122" y="1238638"/>
                </a:lnTo>
                <a:lnTo>
                  <a:pt x="1117382" y="1294995"/>
                </a:lnTo>
                <a:lnTo>
                  <a:pt x="1024466" y="1348176"/>
                </a:lnTo>
                <a:lnTo>
                  <a:pt x="929961" y="1395801"/>
                </a:lnTo>
                <a:lnTo>
                  <a:pt x="832279" y="1437870"/>
                </a:lnTo>
                <a:lnTo>
                  <a:pt x="733009" y="1475970"/>
                </a:lnTo>
                <a:lnTo>
                  <a:pt x="632945" y="1510101"/>
                </a:lnTo>
                <a:lnTo>
                  <a:pt x="530499" y="1538676"/>
                </a:lnTo>
                <a:lnTo>
                  <a:pt x="426464" y="1561695"/>
                </a:lnTo>
                <a:lnTo>
                  <a:pt x="321635" y="1579951"/>
                </a:lnTo>
                <a:lnTo>
                  <a:pt x="214423" y="1593445"/>
                </a:lnTo>
                <a:lnTo>
                  <a:pt x="108006" y="1601382"/>
                </a:lnTo>
                <a:lnTo>
                  <a:pt x="0" y="1604557"/>
                </a:lnTo>
                <a:lnTo>
                  <a:pt x="0" y="247158"/>
                </a:lnTo>
                <a:lnTo>
                  <a:pt x="271593" y="128925"/>
                </a:lnTo>
                <a:close/>
              </a:path>
            </a:pathLst>
          </a:custGeom>
          <a:solidFill>
            <a:srgbClr val="74C18B"/>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 name="Freeform 10">
            <a:extLst>
              <a:ext uri="{FF2B5EF4-FFF2-40B4-BE49-F238E27FC236}">
                <a16:creationId xmlns:a16="http://schemas.microsoft.com/office/drawing/2014/main" id="{2611D1C8-1C8A-9500-6AFB-865765B03EB0}"/>
              </a:ext>
            </a:extLst>
          </p:cNvPr>
          <p:cNvSpPr>
            <a:spLocks/>
          </p:cNvSpPr>
          <p:nvPr/>
        </p:nvSpPr>
        <p:spPr bwMode="auto">
          <a:xfrm>
            <a:off x="4325182" y="4021697"/>
            <a:ext cx="1538288" cy="1611232"/>
          </a:xfrm>
          <a:custGeom>
            <a:avLst/>
            <a:gdLst>
              <a:gd name="connsiteX0" fmla="*/ 973348 w 1538288"/>
              <a:gd name="connsiteY0" fmla="*/ 0 h 1611232"/>
              <a:gd name="connsiteX1" fmla="*/ 1266693 w 1538288"/>
              <a:gd name="connsiteY1" fmla="*/ 135600 h 1611232"/>
              <a:gd name="connsiteX2" fmla="*/ 1538288 w 1538288"/>
              <a:gd name="connsiteY2" fmla="*/ 252901 h 1611232"/>
              <a:gd name="connsiteX3" fmla="*/ 1538288 w 1538288"/>
              <a:gd name="connsiteY3" fmla="*/ 1611232 h 1611232"/>
              <a:gd name="connsiteX4" fmla="*/ 1430282 w 1538288"/>
              <a:gd name="connsiteY4" fmla="*/ 1608057 h 1611232"/>
              <a:gd name="connsiteX5" fmla="*/ 1323865 w 1538288"/>
              <a:gd name="connsiteY5" fmla="*/ 1600120 h 1611232"/>
              <a:gd name="connsiteX6" fmla="*/ 1216653 w 1538288"/>
              <a:gd name="connsiteY6" fmla="*/ 1586626 h 1611232"/>
              <a:gd name="connsiteX7" fmla="*/ 1111824 w 1538288"/>
              <a:gd name="connsiteY7" fmla="*/ 1568370 h 1611232"/>
              <a:gd name="connsiteX8" fmla="*/ 1007789 w 1538288"/>
              <a:gd name="connsiteY8" fmla="*/ 1545351 h 1611232"/>
              <a:gd name="connsiteX9" fmla="*/ 905343 w 1538288"/>
              <a:gd name="connsiteY9" fmla="*/ 1516776 h 1611232"/>
              <a:gd name="connsiteX10" fmla="*/ 805278 w 1538288"/>
              <a:gd name="connsiteY10" fmla="*/ 1482645 h 1611232"/>
              <a:gd name="connsiteX11" fmla="*/ 706008 w 1538288"/>
              <a:gd name="connsiteY11" fmla="*/ 1444545 h 1611232"/>
              <a:gd name="connsiteX12" fmla="*/ 608327 w 1538288"/>
              <a:gd name="connsiteY12" fmla="*/ 1402476 h 1611232"/>
              <a:gd name="connsiteX13" fmla="*/ 513822 w 1538288"/>
              <a:gd name="connsiteY13" fmla="*/ 1354851 h 1611232"/>
              <a:gd name="connsiteX14" fmla="*/ 420905 w 1538288"/>
              <a:gd name="connsiteY14" fmla="*/ 1301670 h 1611232"/>
              <a:gd name="connsiteX15" fmla="*/ 331165 w 1538288"/>
              <a:gd name="connsiteY15" fmla="*/ 1245313 h 1611232"/>
              <a:gd name="connsiteX16" fmla="*/ 243807 w 1538288"/>
              <a:gd name="connsiteY16" fmla="*/ 1184195 h 1611232"/>
              <a:gd name="connsiteX17" fmla="*/ 158832 w 1538288"/>
              <a:gd name="connsiteY17" fmla="*/ 1117520 h 1611232"/>
              <a:gd name="connsiteX18" fmla="*/ 77828 w 1538288"/>
              <a:gd name="connsiteY18" fmla="*/ 1046876 h 1611232"/>
              <a:gd name="connsiteX19" fmla="*/ 0 w 1538288"/>
              <a:gd name="connsiteY19" fmla="*/ 973851 h 161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8288" h="1611232">
                <a:moveTo>
                  <a:pt x="973348" y="0"/>
                </a:moveTo>
                <a:lnTo>
                  <a:pt x="1266693" y="135600"/>
                </a:lnTo>
                <a:lnTo>
                  <a:pt x="1538288" y="252901"/>
                </a:lnTo>
                <a:lnTo>
                  <a:pt x="1538288" y="1611232"/>
                </a:lnTo>
                <a:lnTo>
                  <a:pt x="1430282" y="1608057"/>
                </a:lnTo>
                <a:lnTo>
                  <a:pt x="1323865" y="1600120"/>
                </a:lnTo>
                <a:lnTo>
                  <a:pt x="1216653" y="1586626"/>
                </a:lnTo>
                <a:lnTo>
                  <a:pt x="1111824" y="1568370"/>
                </a:lnTo>
                <a:lnTo>
                  <a:pt x="1007789" y="1545351"/>
                </a:lnTo>
                <a:lnTo>
                  <a:pt x="905343" y="1516776"/>
                </a:lnTo>
                <a:lnTo>
                  <a:pt x="805278" y="1482645"/>
                </a:lnTo>
                <a:lnTo>
                  <a:pt x="706008" y="1444545"/>
                </a:lnTo>
                <a:lnTo>
                  <a:pt x="608327" y="1402476"/>
                </a:lnTo>
                <a:lnTo>
                  <a:pt x="513822" y="1354851"/>
                </a:lnTo>
                <a:lnTo>
                  <a:pt x="420905" y="1301670"/>
                </a:lnTo>
                <a:lnTo>
                  <a:pt x="331165" y="1245313"/>
                </a:lnTo>
                <a:lnTo>
                  <a:pt x="243807" y="1184195"/>
                </a:lnTo>
                <a:lnTo>
                  <a:pt x="158832" y="1117520"/>
                </a:lnTo>
                <a:lnTo>
                  <a:pt x="77828" y="1046876"/>
                </a:lnTo>
                <a:lnTo>
                  <a:pt x="0" y="973851"/>
                </a:lnTo>
                <a:close/>
              </a:path>
            </a:pathLst>
          </a:custGeom>
          <a:solidFill>
            <a:srgbClr val="5DC3AE"/>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Freeform 11">
            <a:extLst>
              <a:ext uri="{FF2B5EF4-FFF2-40B4-BE49-F238E27FC236}">
                <a16:creationId xmlns:a16="http://schemas.microsoft.com/office/drawing/2014/main" id="{86DDD678-3A48-5444-5658-8E17CDF635C8}"/>
              </a:ext>
            </a:extLst>
          </p:cNvPr>
          <p:cNvSpPr>
            <a:spLocks/>
          </p:cNvSpPr>
          <p:nvPr/>
        </p:nvSpPr>
        <p:spPr bwMode="auto">
          <a:xfrm>
            <a:off x="3652082" y="3421541"/>
            <a:ext cx="1614866" cy="1536700"/>
          </a:xfrm>
          <a:custGeom>
            <a:avLst/>
            <a:gdLst>
              <a:gd name="connsiteX0" fmla="*/ 0 w 1614866"/>
              <a:gd name="connsiteY0" fmla="*/ 0 h 1536700"/>
              <a:gd name="connsiteX1" fmla="*/ 1400959 w 1614866"/>
              <a:gd name="connsiteY1" fmla="*/ 0 h 1536700"/>
              <a:gd name="connsiteX2" fmla="*/ 1514221 w 1614866"/>
              <a:gd name="connsiteY2" fmla="*/ 302400 h 1536700"/>
              <a:gd name="connsiteX3" fmla="*/ 1614866 w 1614866"/>
              <a:gd name="connsiteY3" fmla="*/ 560728 h 1536700"/>
              <a:gd name="connsiteX4" fmla="*/ 637382 w 1614866"/>
              <a:gd name="connsiteY4" fmla="*/ 1536700 h 1536700"/>
              <a:gd name="connsiteX5" fmla="*/ 564357 w 1614866"/>
              <a:gd name="connsiteY5" fmla="*/ 1458953 h 1536700"/>
              <a:gd name="connsiteX6" fmla="*/ 493713 w 1614866"/>
              <a:gd name="connsiteY6" fmla="*/ 1378032 h 1536700"/>
              <a:gd name="connsiteX7" fmla="*/ 427038 w 1614866"/>
              <a:gd name="connsiteY7" fmla="*/ 1293145 h 1536700"/>
              <a:gd name="connsiteX8" fmla="*/ 365919 w 1614866"/>
              <a:gd name="connsiteY8" fmla="*/ 1205877 h 1536700"/>
              <a:gd name="connsiteX9" fmla="*/ 309563 w 1614866"/>
              <a:gd name="connsiteY9" fmla="*/ 1116230 h 1536700"/>
              <a:gd name="connsiteX10" fmla="*/ 257969 w 1614866"/>
              <a:gd name="connsiteY10" fmla="*/ 1023409 h 1536700"/>
              <a:gd name="connsiteX11" fmla="*/ 208756 w 1614866"/>
              <a:gd name="connsiteY11" fmla="*/ 929002 h 1536700"/>
              <a:gd name="connsiteX12" fmla="*/ 165894 w 1614866"/>
              <a:gd name="connsiteY12" fmla="*/ 831421 h 1536700"/>
              <a:gd name="connsiteX13" fmla="*/ 127794 w 1614866"/>
              <a:gd name="connsiteY13" fmla="*/ 732253 h 1536700"/>
              <a:gd name="connsiteX14" fmla="*/ 94456 w 1614866"/>
              <a:gd name="connsiteY14" fmla="*/ 631499 h 1536700"/>
              <a:gd name="connsiteX15" fmla="*/ 65881 w 1614866"/>
              <a:gd name="connsiteY15" fmla="*/ 529951 h 1536700"/>
              <a:gd name="connsiteX16" fmla="*/ 42863 w 1614866"/>
              <a:gd name="connsiteY16" fmla="*/ 426024 h 1536700"/>
              <a:gd name="connsiteX17" fmla="*/ 24606 w 1614866"/>
              <a:gd name="connsiteY17" fmla="*/ 321303 h 1536700"/>
              <a:gd name="connsiteX18" fmla="*/ 11113 w 1614866"/>
              <a:gd name="connsiteY18" fmla="*/ 214202 h 1536700"/>
              <a:gd name="connsiteX19" fmla="*/ 3175 w 1614866"/>
              <a:gd name="connsiteY19" fmla="*/ 107894 h 153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4866" h="1536700">
                <a:moveTo>
                  <a:pt x="0" y="0"/>
                </a:moveTo>
                <a:lnTo>
                  <a:pt x="1400959" y="0"/>
                </a:lnTo>
                <a:lnTo>
                  <a:pt x="1514221" y="302400"/>
                </a:lnTo>
                <a:lnTo>
                  <a:pt x="1614866" y="560728"/>
                </a:lnTo>
                <a:lnTo>
                  <a:pt x="637382" y="1536700"/>
                </a:lnTo>
                <a:lnTo>
                  <a:pt x="564357" y="1458953"/>
                </a:lnTo>
                <a:lnTo>
                  <a:pt x="493713" y="1378032"/>
                </a:lnTo>
                <a:lnTo>
                  <a:pt x="427038" y="1293145"/>
                </a:lnTo>
                <a:lnTo>
                  <a:pt x="365919" y="1205877"/>
                </a:lnTo>
                <a:lnTo>
                  <a:pt x="309563" y="1116230"/>
                </a:lnTo>
                <a:lnTo>
                  <a:pt x="257969" y="1023409"/>
                </a:lnTo>
                <a:lnTo>
                  <a:pt x="208756" y="929002"/>
                </a:lnTo>
                <a:lnTo>
                  <a:pt x="165894" y="831421"/>
                </a:lnTo>
                <a:lnTo>
                  <a:pt x="127794" y="732253"/>
                </a:lnTo>
                <a:lnTo>
                  <a:pt x="94456" y="631499"/>
                </a:lnTo>
                <a:lnTo>
                  <a:pt x="65881" y="529951"/>
                </a:lnTo>
                <a:lnTo>
                  <a:pt x="42863" y="426024"/>
                </a:lnTo>
                <a:lnTo>
                  <a:pt x="24606" y="321303"/>
                </a:lnTo>
                <a:lnTo>
                  <a:pt x="11113" y="214202"/>
                </a:lnTo>
                <a:lnTo>
                  <a:pt x="3175" y="107894"/>
                </a:lnTo>
                <a:close/>
              </a:path>
            </a:pathLst>
          </a:custGeom>
          <a:solidFill>
            <a:srgbClr val="5FABDC"/>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2" name="Freeform 12">
            <a:extLst>
              <a:ext uri="{FF2B5EF4-FFF2-40B4-BE49-F238E27FC236}">
                <a16:creationId xmlns:a16="http://schemas.microsoft.com/office/drawing/2014/main" id="{B4E82944-9F83-592C-EFC3-57ED5D2B221C}"/>
              </a:ext>
            </a:extLst>
          </p:cNvPr>
          <p:cNvSpPr>
            <a:spLocks/>
          </p:cNvSpPr>
          <p:nvPr/>
        </p:nvSpPr>
        <p:spPr bwMode="auto">
          <a:xfrm>
            <a:off x="3652082" y="1832454"/>
            <a:ext cx="1624961" cy="1538288"/>
          </a:xfrm>
          <a:custGeom>
            <a:avLst/>
            <a:gdLst>
              <a:gd name="connsiteX0" fmla="*/ 637382 w 1624961"/>
              <a:gd name="connsiteY0" fmla="*/ 0 h 1538288"/>
              <a:gd name="connsiteX1" fmla="*/ 1624961 w 1624961"/>
              <a:gd name="connsiteY1" fmla="*/ 987070 h 1538288"/>
              <a:gd name="connsiteX2" fmla="*/ 1516910 w 1624961"/>
              <a:gd name="connsiteY2" fmla="*/ 1263033 h 1538288"/>
              <a:gd name="connsiteX3" fmla="*/ 1411227 w 1624961"/>
              <a:gd name="connsiteY3" fmla="*/ 1538288 h 1538288"/>
              <a:gd name="connsiteX4" fmla="*/ 0 w 1624961"/>
              <a:gd name="connsiteY4" fmla="*/ 1538288 h 1538288"/>
              <a:gd name="connsiteX5" fmla="*/ 3175 w 1624961"/>
              <a:gd name="connsiteY5" fmla="*/ 1430394 h 1538288"/>
              <a:gd name="connsiteX6" fmla="*/ 11113 w 1624961"/>
              <a:gd name="connsiteY6" fmla="*/ 1324086 h 1538288"/>
              <a:gd name="connsiteX7" fmla="*/ 24606 w 1624961"/>
              <a:gd name="connsiteY7" fmla="*/ 1216985 h 1538288"/>
              <a:gd name="connsiteX8" fmla="*/ 42863 w 1624961"/>
              <a:gd name="connsiteY8" fmla="*/ 1112264 h 1538288"/>
              <a:gd name="connsiteX9" fmla="*/ 65881 w 1624961"/>
              <a:gd name="connsiteY9" fmla="*/ 1008336 h 1538288"/>
              <a:gd name="connsiteX10" fmla="*/ 94456 w 1624961"/>
              <a:gd name="connsiteY10" fmla="*/ 906789 h 1538288"/>
              <a:gd name="connsiteX11" fmla="*/ 127794 w 1624961"/>
              <a:gd name="connsiteY11" fmla="*/ 806035 h 1538288"/>
              <a:gd name="connsiteX12" fmla="*/ 165894 w 1624961"/>
              <a:gd name="connsiteY12" fmla="*/ 706867 h 1538288"/>
              <a:gd name="connsiteX13" fmla="*/ 208756 w 1624961"/>
              <a:gd name="connsiteY13" fmla="*/ 609286 h 1538288"/>
              <a:gd name="connsiteX14" fmla="*/ 257969 w 1624961"/>
              <a:gd name="connsiteY14" fmla="*/ 514878 h 1538288"/>
              <a:gd name="connsiteX15" fmla="*/ 309563 w 1624961"/>
              <a:gd name="connsiteY15" fmla="*/ 422057 h 1538288"/>
              <a:gd name="connsiteX16" fmla="*/ 365919 w 1624961"/>
              <a:gd name="connsiteY16" fmla="*/ 332410 h 1538288"/>
              <a:gd name="connsiteX17" fmla="*/ 427038 w 1624961"/>
              <a:gd name="connsiteY17" fmla="*/ 245142 h 1538288"/>
              <a:gd name="connsiteX18" fmla="*/ 493713 w 1624961"/>
              <a:gd name="connsiteY18" fmla="*/ 160255 h 1538288"/>
              <a:gd name="connsiteX19" fmla="*/ 564357 w 1624961"/>
              <a:gd name="connsiteY19" fmla="*/ 79334 h 153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4961" h="1538288">
                <a:moveTo>
                  <a:pt x="637382" y="0"/>
                </a:moveTo>
                <a:lnTo>
                  <a:pt x="1624961" y="987070"/>
                </a:lnTo>
                <a:lnTo>
                  <a:pt x="1516910" y="1263033"/>
                </a:lnTo>
                <a:lnTo>
                  <a:pt x="1411227" y="1538288"/>
                </a:lnTo>
                <a:lnTo>
                  <a:pt x="0" y="1538288"/>
                </a:lnTo>
                <a:lnTo>
                  <a:pt x="3175" y="1430394"/>
                </a:lnTo>
                <a:lnTo>
                  <a:pt x="11113" y="1324086"/>
                </a:lnTo>
                <a:lnTo>
                  <a:pt x="24606" y="1216985"/>
                </a:lnTo>
                <a:lnTo>
                  <a:pt x="42863" y="1112264"/>
                </a:lnTo>
                <a:lnTo>
                  <a:pt x="65881" y="1008336"/>
                </a:lnTo>
                <a:lnTo>
                  <a:pt x="94456" y="906789"/>
                </a:lnTo>
                <a:lnTo>
                  <a:pt x="127794" y="806035"/>
                </a:lnTo>
                <a:lnTo>
                  <a:pt x="165894" y="706867"/>
                </a:lnTo>
                <a:lnTo>
                  <a:pt x="208756" y="609286"/>
                </a:lnTo>
                <a:lnTo>
                  <a:pt x="257969" y="514878"/>
                </a:lnTo>
                <a:lnTo>
                  <a:pt x="309563" y="422057"/>
                </a:lnTo>
                <a:lnTo>
                  <a:pt x="365919" y="332410"/>
                </a:lnTo>
                <a:lnTo>
                  <a:pt x="427038" y="245142"/>
                </a:lnTo>
                <a:lnTo>
                  <a:pt x="493713" y="160255"/>
                </a:lnTo>
                <a:lnTo>
                  <a:pt x="564357" y="79334"/>
                </a:lnTo>
                <a:close/>
              </a:path>
            </a:pathLst>
          </a:cu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3" name="Oval 12">
            <a:extLst>
              <a:ext uri="{FF2B5EF4-FFF2-40B4-BE49-F238E27FC236}">
                <a16:creationId xmlns:a16="http://schemas.microsoft.com/office/drawing/2014/main" id="{2C619D69-56F9-EDE4-ED8E-186D50A5AC86}"/>
              </a:ext>
            </a:extLst>
          </p:cNvPr>
          <p:cNvSpPr/>
          <p:nvPr/>
        </p:nvSpPr>
        <p:spPr>
          <a:xfrm>
            <a:off x="7689069" y="2962664"/>
            <a:ext cx="341752" cy="341752"/>
          </a:xfrm>
          <a:prstGeom prst="ellipse">
            <a:avLst/>
          </a:prstGeom>
          <a:solidFill>
            <a:srgbClr val="965112"/>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2</a:t>
            </a:r>
          </a:p>
        </p:txBody>
      </p:sp>
      <p:sp>
        <p:nvSpPr>
          <p:cNvPr id="14" name="Oval 13">
            <a:extLst>
              <a:ext uri="{FF2B5EF4-FFF2-40B4-BE49-F238E27FC236}">
                <a16:creationId xmlns:a16="http://schemas.microsoft.com/office/drawing/2014/main" id="{9FB59195-403D-3A81-7712-12935CD0B643}"/>
              </a:ext>
            </a:extLst>
          </p:cNvPr>
          <p:cNvSpPr/>
          <p:nvPr/>
        </p:nvSpPr>
        <p:spPr>
          <a:xfrm>
            <a:off x="6979469" y="1636179"/>
            <a:ext cx="341752" cy="341752"/>
          </a:xfrm>
          <a:prstGeom prst="ellipse">
            <a:avLst/>
          </a:prstGeom>
          <a:solidFill>
            <a:srgbClr val="AF241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1</a:t>
            </a:r>
          </a:p>
        </p:txBody>
      </p:sp>
      <p:sp>
        <p:nvSpPr>
          <p:cNvPr id="15" name="Oval 14">
            <a:extLst>
              <a:ext uri="{FF2B5EF4-FFF2-40B4-BE49-F238E27FC236}">
                <a16:creationId xmlns:a16="http://schemas.microsoft.com/office/drawing/2014/main" id="{4ABEFEF0-49AE-EE7A-1D88-09B90FD23638}"/>
              </a:ext>
            </a:extLst>
          </p:cNvPr>
          <p:cNvSpPr/>
          <p:nvPr/>
        </p:nvSpPr>
        <p:spPr>
          <a:xfrm>
            <a:off x="7312694" y="4500842"/>
            <a:ext cx="341752" cy="341752"/>
          </a:xfrm>
          <a:prstGeom prst="ellipse">
            <a:avLst/>
          </a:prstGeom>
          <a:solidFill>
            <a:srgbClr val="B2920A"/>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3</a:t>
            </a:r>
          </a:p>
        </p:txBody>
      </p:sp>
      <p:sp>
        <p:nvSpPr>
          <p:cNvPr id="16" name="Oval 15">
            <a:extLst>
              <a:ext uri="{FF2B5EF4-FFF2-40B4-BE49-F238E27FC236}">
                <a16:creationId xmlns:a16="http://schemas.microsoft.com/office/drawing/2014/main" id="{EADD1F15-B56D-BC4F-9DFA-DB421C2C58D9}"/>
              </a:ext>
            </a:extLst>
          </p:cNvPr>
          <p:cNvSpPr/>
          <p:nvPr/>
        </p:nvSpPr>
        <p:spPr>
          <a:xfrm>
            <a:off x="5979165" y="5214182"/>
            <a:ext cx="341752" cy="341752"/>
          </a:xfrm>
          <a:prstGeom prst="ellipse">
            <a:avLst/>
          </a:prstGeom>
          <a:solidFill>
            <a:srgbClr val="2C623D"/>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4</a:t>
            </a:r>
          </a:p>
        </p:txBody>
      </p:sp>
      <p:sp>
        <p:nvSpPr>
          <p:cNvPr id="17" name="Oval 16">
            <a:extLst>
              <a:ext uri="{FF2B5EF4-FFF2-40B4-BE49-F238E27FC236}">
                <a16:creationId xmlns:a16="http://schemas.microsoft.com/office/drawing/2014/main" id="{03C2DB10-B563-87D0-17CB-04A53606C882}"/>
              </a:ext>
            </a:extLst>
          </p:cNvPr>
          <p:cNvSpPr/>
          <p:nvPr/>
        </p:nvSpPr>
        <p:spPr>
          <a:xfrm>
            <a:off x="4477550" y="4811548"/>
            <a:ext cx="341752" cy="341752"/>
          </a:xfrm>
          <a:prstGeom prst="ellipse">
            <a:avLst/>
          </a:prstGeom>
          <a:solidFill>
            <a:srgbClr val="296D5E"/>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5</a:t>
            </a:r>
          </a:p>
        </p:txBody>
      </p:sp>
      <p:sp>
        <p:nvSpPr>
          <p:cNvPr id="18" name="Oval 17">
            <a:extLst>
              <a:ext uri="{FF2B5EF4-FFF2-40B4-BE49-F238E27FC236}">
                <a16:creationId xmlns:a16="http://schemas.microsoft.com/office/drawing/2014/main" id="{59438337-58FE-3EA6-CF71-DCFF64CEE2B0}"/>
              </a:ext>
            </a:extLst>
          </p:cNvPr>
          <p:cNvSpPr/>
          <p:nvPr/>
        </p:nvSpPr>
        <p:spPr>
          <a:xfrm>
            <a:off x="3730206" y="3479233"/>
            <a:ext cx="341752" cy="341752"/>
          </a:xfrm>
          <a:prstGeom prst="ellipse">
            <a:avLst/>
          </a:prstGeom>
          <a:solidFill>
            <a:srgbClr val="216A9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6</a:t>
            </a:r>
          </a:p>
        </p:txBody>
      </p:sp>
      <p:sp>
        <p:nvSpPr>
          <p:cNvPr id="19" name="Oval 18">
            <a:extLst>
              <a:ext uri="{FF2B5EF4-FFF2-40B4-BE49-F238E27FC236}">
                <a16:creationId xmlns:a16="http://schemas.microsoft.com/office/drawing/2014/main" id="{87D8ABC9-E951-4773-C17A-608973813D28}"/>
              </a:ext>
            </a:extLst>
          </p:cNvPr>
          <p:cNvSpPr/>
          <p:nvPr/>
        </p:nvSpPr>
        <p:spPr>
          <a:xfrm>
            <a:off x="4135798" y="1972820"/>
            <a:ext cx="341752" cy="341752"/>
          </a:xfrm>
          <a:prstGeom prst="ellipse">
            <a:avLst/>
          </a:prstGeom>
          <a:solidFill>
            <a:schemeClr val="tx1">
              <a:lumMod val="65000"/>
              <a:lumOff val="3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7</a:t>
            </a:r>
          </a:p>
        </p:txBody>
      </p:sp>
      <p:sp>
        <p:nvSpPr>
          <p:cNvPr id="20" name="TextBox 19">
            <a:extLst>
              <a:ext uri="{FF2B5EF4-FFF2-40B4-BE49-F238E27FC236}">
                <a16:creationId xmlns:a16="http://schemas.microsoft.com/office/drawing/2014/main" id="{FA753047-CBB7-E911-474F-8BD07165EAAF}"/>
              </a:ext>
            </a:extLst>
          </p:cNvPr>
          <p:cNvSpPr txBox="1"/>
          <p:nvPr/>
        </p:nvSpPr>
        <p:spPr>
          <a:xfrm>
            <a:off x="5963618" y="1583474"/>
            <a:ext cx="1108958" cy="461665"/>
          </a:xfrm>
          <a:prstGeom prst="rect">
            <a:avLst/>
          </a:prstGeom>
          <a:noFill/>
        </p:spPr>
        <p:txBody>
          <a:bodyPr wrap="none" rtlCol="0">
            <a:spAutoFit/>
          </a:bodyPr>
          <a:lstStyle/>
          <a:p>
            <a:r>
              <a:rPr lang="lt-LT" sz="1200" b="1" dirty="0">
                <a:latin typeface="Calibri Light" panose="020F0302020204030204" pitchFamily="34" charset="0"/>
              </a:rPr>
              <a:t>Komunikavimo </a:t>
            </a:r>
          </a:p>
          <a:p>
            <a:pPr algn="ctr"/>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39" name="Oval 38">
            <a:extLst>
              <a:ext uri="{FF2B5EF4-FFF2-40B4-BE49-F238E27FC236}">
                <a16:creationId xmlns:a16="http://schemas.microsoft.com/office/drawing/2014/main" id="{98515C01-E064-F7C3-188C-87137FE28B15}"/>
              </a:ext>
            </a:extLst>
          </p:cNvPr>
          <p:cNvSpPr/>
          <p:nvPr/>
        </p:nvSpPr>
        <p:spPr>
          <a:xfrm>
            <a:off x="4764518" y="2314479"/>
            <a:ext cx="2279310" cy="2200704"/>
          </a:xfrm>
          <a:prstGeom prst="ellipse">
            <a:avLst/>
          </a:prstGeom>
          <a:solidFill>
            <a:schemeClr val="bg1"/>
          </a:solidFill>
          <a:ln w="76200"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chemeClr val="tx1"/>
              </a:solidFill>
            </a:endParaRPr>
          </a:p>
        </p:txBody>
      </p:sp>
      <p:sp>
        <p:nvSpPr>
          <p:cNvPr id="40" name="TextBox 39">
            <a:extLst>
              <a:ext uri="{FF2B5EF4-FFF2-40B4-BE49-F238E27FC236}">
                <a16:creationId xmlns:a16="http://schemas.microsoft.com/office/drawing/2014/main" id="{D2920637-A7A2-4929-0966-A7728DDC8688}"/>
              </a:ext>
            </a:extLst>
          </p:cNvPr>
          <p:cNvSpPr txBox="1"/>
          <p:nvPr/>
        </p:nvSpPr>
        <p:spPr>
          <a:xfrm>
            <a:off x="6937760" y="2389666"/>
            <a:ext cx="1002326" cy="461665"/>
          </a:xfrm>
          <a:prstGeom prst="rect">
            <a:avLst/>
          </a:prstGeom>
          <a:noFill/>
        </p:spPr>
        <p:txBody>
          <a:bodyPr wrap="none" rtlCol="0">
            <a:spAutoFit/>
          </a:bodyPr>
          <a:lstStyle/>
          <a:p>
            <a:pPr algn="ctr"/>
            <a:r>
              <a:rPr lang="lt-LT" sz="1200" b="1" dirty="0">
                <a:latin typeface="Calibri Light" panose="020F0302020204030204" pitchFamily="34" charset="0"/>
              </a:rPr>
              <a:t>Kultūrinė </a:t>
            </a:r>
          </a:p>
          <a:p>
            <a:pPr algn="ctr"/>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1" name="TextBox 40">
            <a:extLst>
              <a:ext uri="{FF2B5EF4-FFF2-40B4-BE49-F238E27FC236}">
                <a16:creationId xmlns:a16="http://schemas.microsoft.com/office/drawing/2014/main" id="{01D75466-6239-72E0-E66C-1E061C74C89F}"/>
              </a:ext>
            </a:extLst>
          </p:cNvPr>
          <p:cNvSpPr txBox="1"/>
          <p:nvPr/>
        </p:nvSpPr>
        <p:spPr>
          <a:xfrm>
            <a:off x="7000410" y="3752957"/>
            <a:ext cx="1004314" cy="461665"/>
          </a:xfrm>
          <a:prstGeom prst="rect">
            <a:avLst/>
          </a:prstGeom>
          <a:noFill/>
        </p:spPr>
        <p:txBody>
          <a:bodyPr wrap="none" rtlCol="0">
            <a:spAutoFit/>
          </a:bodyPr>
          <a:lstStyle/>
          <a:p>
            <a:r>
              <a:rPr lang="lt-LT" sz="1200" b="1" dirty="0">
                <a:latin typeface="Calibri Light" panose="020F0302020204030204" pitchFamily="34" charset="0"/>
              </a:rPr>
              <a:t>Kūrybiškumo </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2" name="TextBox 41">
            <a:extLst>
              <a:ext uri="{FF2B5EF4-FFF2-40B4-BE49-F238E27FC236}">
                <a16:creationId xmlns:a16="http://schemas.microsoft.com/office/drawing/2014/main" id="{1AF59CE2-EEFE-0709-8371-2E2600F6CA11}"/>
              </a:ext>
            </a:extLst>
          </p:cNvPr>
          <p:cNvSpPr txBox="1"/>
          <p:nvPr/>
        </p:nvSpPr>
        <p:spPr>
          <a:xfrm>
            <a:off x="6038516" y="4590620"/>
            <a:ext cx="1004314" cy="461665"/>
          </a:xfrm>
          <a:prstGeom prst="rect">
            <a:avLst/>
          </a:prstGeom>
          <a:noFill/>
        </p:spPr>
        <p:txBody>
          <a:bodyPr wrap="none" rtlCol="0">
            <a:spAutoFit/>
          </a:bodyPr>
          <a:lstStyle/>
          <a:p>
            <a:pPr algn="ctr"/>
            <a:r>
              <a:rPr lang="lt-LT" sz="1200" b="1" dirty="0">
                <a:latin typeface="Calibri Light" panose="020F0302020204030204" pitchFamily="34" charset="0"/>
              </a:rPr>
              <a:t>Pažinimo </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3" name="TextBox 42">
            <a:extLst>
              <a:ext uri="{FF2B5EF4-FFF2-40B4-BE49-F238E27FC236}">
                <a16:creationId xmlns:a16="http://schemas.microsoft.com/office/drawing/2014/main" id="{4EA9CD00-0A92-2530-FA5E-5A498E219DDE}"/>
              </a:ext>
            </a:extLst>
          </p:cNvPr>
          <p:cNvSpPr txBox="1"/>
          <p:nvPr/>
        </p:nvSpPr>
        <p:spPr>
          <a:xfrm>
            <a:off x="4822297" y="4566879"/>
            <a:ext cx="1004314" cy="461665"/>
          </a:xfrm>
          <a:prstGeom prst="rect">
            <a:avLst/>
          </a:prstGeom>
          <a:noFill/>
        </p:spPr>
        <p:txBody>
          <a:bodyPr wrap="none" rtlCol="0">
            <a:spAutoFit/>
          </a:bodyPr>
          <a:lstStyle/>
          <a:p>
            <a:pPr algn="ctr"/>
            <a:r>
              <a:rPr lang="lt-LT" sz="1200" b="1" dirty="0">
                <a:latin typeface="Calibri Light" panose="020F0302020204030204" pitchFamily="34" charset="0"/>
              </a:rPr>
              <a:t>Pilietiškumo</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4" name="TextBox 43">
            <a:extLst>
              <a:ext uri="{FF2B5EF4-FFF2-40B4-BE49-F238E27FC236}">
                <a16:creationId xmlns:a16="http://schemas.microsoft.com/office/drawing/2014/main" id="{BED8F1F8-5BF0-32E0-A105-3E7A11D5D917}"/>
              </a:ext>
            </a:extLst>
          </p:cNvPr>
          <p:cNvSpPr txBox="1"/>
          <p:nvPr/>
        </p:nvSpPr>
        <p:spPr>
          <a:xfrm>
            <a:off x="3851868" y="3829967"/>
            <a:ext cx="1004314" cy="461665"/>
          </a:xfrm>
          <a:prstGeom prst="rect">
            <a:avLst/>
          </a:prstGeom>
          <a:noFill/>
        </p:spPr>
        <p:txBody>
          <a:bodyPr wrap="none" rtlCol="0">
            <a:spAutoFit/>
          </a:bodyPr>
          <a:lstStyle/>
          <a:p>
            <a:pPr algn="ctr"/>
            <a:r>
              <a:rPr lang="lt-LT" sz="1200" b="1" dirty="0">
                <a:latin typeface="Calibri Light" panose="020F0302020204030204" pitchFamily="34" charset="0"/>
              </a:rPr>
              <a:t>Skaitmeninė </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5" name="TextBox 44">
            <a:extLst>
              <a:ext uri="{FF2B5EF4-FFF2-40B4-BE49-F238E27FC236}">
                <a16:creationId xmlns:a16="http://schemas.microsoft.com/office/drawing/2014/main" id="{2E179138-7E9E-9B83-FC65-17334A144785}"/>
              </a:ext>
            </a:extLst>
          </p:cNvPr>
          <p:cNvSpPr txBox="1"/>
          <p:nvPr/>
        </p:nvSpPr>
        <p:spPr>
          <a:xfrm>
            <a:off x="3774870" y="2343037"/>
            <a:ext cx="1002326" cy="1015663"/>
          </a:xfrm>
          <a:prstGeom prst="rect">
            <a:avLst/>
          </a:prstGeom>
          <a:noFill/>
        </p:spPr>
        <p:txBody>
          <a:bodyPr wrap="none" rtlCol="0">
            <a:spAutoFit/>
          </a:bodyPr>
          <a:lstStyle/>
          <a:p>
            <a:r>
              <a:rPr lang="lt-LT" sz="1200" b="1" dirty="0">
                <a:latin typeface="Calibri Light" panose="020F0302020204030204" pitchFamily="34" charset="0"/>
              </a:rPr>
              <a:t>Socialinė, </a:t>
            </a:r>
          </a:p>
          <a:p>
            <a:r>
              <a:rPr lang="lt-LT" sz="1200" b="1" dirty="0">
                <a:latin typeface="Calibri Light" panose="020F0302020204030204" pitchFamily="34" charset="0"/>
              </a:rPr>
              <a:t>emocinė ir </a:t>
            </a:r>
          </a:p>
          <a:p>
            <a:r>
              <a:rPr lang="lt-LT" sz="1200" b="1" dirty="0">
                <a:latin typeface="Calibri Light" panose="020F0302020204030204" pitchFamily="34" charset="0"/>
              </a:rPr>
              <a:t>sveikos </a:t>
            </a:r>
          </a:p>
          <a:p>
            <a:r>
              <a:rPr lang="lt-LT" sz="1200" b="1" dirty="0">
                <a:latin typeface="Calibri Light" panose="020F0302020204030204" pitchFamily="34" charset="0"/>
              </a:rPr>
              <a:t>gyvensenos</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51" name="TextBox 50">
            <a:extLst>
              <a:ext uri="{FF2B5EF4-FFF2-40B4-BE49-F238E27FC236}">
                <a16:creationId xmlns:a16="http://schemas.microsoft.com/office/drawing/2014/main" id="{6524AC93-C0C1-98E1-DAEC-9EFD0035D751}"/>
              </a:ext>
            </a:extLst>
          </p:cNvPr>
          <p:cNvSpPr txBox="1"/>
          <p:nvPr/>
        </p:nvSpPr>
        <p:spPr>
          <a:xfrm>
            <a:off x="5174546" y="2724809"/>
            <a:ext cx="1511376" cy="584775"/>
          </a:xfrm>
          <a:prstGeom prst="rect">
            <a:avLst/>
          </a:prstGeom>
          <a:noFill/>
        </p:spPr>
        <p:txBody>
          <a:bodyPr wrap="none" rtlCol="0">
            <a:spAutoFit/>
          </a:bodyPr>
          <a:lstStyle/>
          <a:p>
            <a:pPr algn="ctr"/>
            <a:r>
              <a:rPr lang="lt-LT" sz="1600" b="1" dirty="0">
                <a:solidFill>
                  <a:srgbClr val="002060"/>
                </a:solidFill>
                <a:latin typeface="Calibri Light" panose="020F0302020204030204" pitchFamily="34" charset="0"/>
              </a:rPr>
              <a:t>Gamtamokslinis </a:t>
            </a:r>
          </a:p>
          <a:p>
            <a:pPr algn="ctr"/>
            <a:r>
              <a:rPr lang="lt-LT" sz="1600" b="1" dirty="0">
                <a:solidFill>
                  <a:srgbClr val="002060"/>
                </a:solidFill>
                <a:latin typeface="Calibri Light" panose="020F0302020204030204" pitchFamily="34" charset="0"/>
              </a:rPr>
              <a:t>ugdymas</a:t>
            </a:r>
            <a:endParaRPr lang="en-US" sz="1600" b="1" dirty="0">
              <a:solidFill>
                <a:srgbClr val="002060"/>
              </a:solidFill>
              <a:latin typeface="Calibri Light" panose="020F0302020204030204" pitchFamily="34" charset="0"/>
            </a:endParaRPr>
          </a:p>
        </p:txBody>
      </p:sp>
      <p:sp>
        <p:nvSpPr>
          <p:cNvPr id="54" name="TextBox 53">
            <a:extLst>
              <a:ext uri="{FF2B5EF4-FFF2-40B4-BE49-F238E27FC236}">
                <a16:creationId xmlns:a16="http://schemas.microsoft.com/office/drawing/2014/main" id="{2906E727-58F4-3072-52DB-AC3E7FE38084}"/>
              </a:ext>
            </a:extLst>
          </p:cNvPr>
          <p:cNvSpPr txBox="1"/>
          <p:nvPr/>
        </p:nvSpPr>
        <p:spPr>
          <a:xfrm>
            <a:off x="5128060" y="1582452"/>
            <a:ext cx="758542" cy="400110"/>
          </a:xfrm>
          <a:prstGeom prst="rect">
            <a:avLst/>
          </a:prstGeom>
          <a:noFill/>
        </p:spPr>
        <p:txBody>
          <a:bodyPr wrap="none" rtlCol="0">
            <a:spAutoFit/>
          </a:bodyPr>
          <a:lstStyle/>
          <a:p>
            <a:pPr algn="r"/>
            <a:r>
              <a:rPr lang="lt-LT" sz="2000" b="1" dirty="0">
                <a:latin typeface="Calibri Light" panose="020F0302020204030204" pitchFamily="34" charset="0"/>
              </a:rPr>
              <a:t>KAIP?</a:t>
            </a:r>
            <a:endParaRPr lang="en-US" sz="2000" b="1" dirty="0">
              <a:latin typeface="Calibri Light" panose="020F0302020204030204" pitchFamily="34" charset="0"/>
            </a:endParaRPr>
          </a:p>
        </p:txBody>
      </p:sp>
      <p:sp>
        <p:nvSpPr>
          <p:cNvPr id="55" name="TextBox 54">
            <a:extLst>
              <a:ext uri="{FF2B5EF4-FFF2-40B4-BE49-F238E27FC236}">
                <a16:creationId xmlns:a16="http://schemas.microsoft.com/office/drawing/2014/main" id="{2062F2EA-C1FF-DAB3-1891-350D787B1262}"/>
              </a:ext>
            </a:extLst>
          </p:cNvPr>
          <p:cNvSpPr txBox="1"/>
          <p:nvPr/>
        </p:nvSpPr>
        <p:spPr>
          <a:xfrm>
            <a:off x="5645541" y="3770737"/>
            <a:ext cx="569387" cy="400110"/>
          </a:xfrm>
          <a:prstGeom prst="rect">
            <a:avLst/>
          </a:prstGeom>
          <a:noFill/>
        </p:spPr>
        <p:txBody>
          <a:bodyPr wrap="square" rtlCol="0">
            <a:spAutoFit/>
          </a:bodyPr>
          <a:lstStyle/>
          <a:p>
            <a:pPr algn="r"/>
            <a:r>
              <a:rPr lang="lt-LT" sz="2000" b="1" dirty="0">
                <a:latin typeface="Calibri Light" panose="020F0302020204030204" pitchFamily="34" charset="0"/>
              </a:rPr>
              <a:t>KĄ?</a:t>
            </a:r>
            <a:endParaRPr lang="en-US" sz="2000" b="1" dirty="0">
              <a:latin typeface="Calibri Light" panose="020F0302020204030204" pitchFamily="34" charset="0"/>
            </a:endParaRPr>
          </a:p>
        </p:txBody>
      </p:sp>
      <p:sp>
        <p:nvSpPr>
          <p:cNvPr id="90" name="TextBox 89">
            <a:extLst>
              <a:ext uri="{FF2B5EF4-FFF2-40B4-BE49-F238E27FC236}">
                <a16:creationId xmlns:a16="http://schemas.microsoft.com/office/drawing/2014/main" id="{967878A4-F74C-484F-4E19-54856E052BDE}"/>
              </a:ext>
            </a:extLst>
          </p:cNvPr>
          <p:cNvSpPr txBox="1"/>
          <p:nvPr/>
        </p:nvSpPr>
        <p:spPr>
          <a:xfrm>
            <a:off x="5101179" y="3470712"/>
            <a:ext cx="1569404" cy="400110"/>
          </a:xfrm>
          <a:prstGeom prst="rect">
            <a:avLst/>
          </a:prstGeom>
          <a:noFill/>
        </p:spPr>
        <p:txBody>
          <a:bodyPr wrap="none" rtlCol="0">
            <a:spAutoFit/>
          </a:bodyPr>
          <a:lstStyle/>
          <a:p>
            <a:pPr algn="r"/>
            <a:r>
              <a:rPr lang="lt-LT" sz="2000" b="1" dirty="0">
                <a:latin typeface="Calibri Light" panose="020F0302020204030204" pitchFamily="34" charset="0"/>
              </a:rPr>
              <a:t>Ugdymo sritis</a:t>
            </a:r>
            <a:endParaRPr lang="en-US" sz="2000" b="1" dirty="0">
              <a:latin typeface="Calibri Light" panose="020F0302020204030204" pitchFamily="34" charset="0"/>
            </a:endParaRPr>
          </a:p>
        </p:txBody>
      </p:sp>
      <p:sp>
        <p:nvSpPr>
          <p:cNvPr id="97" name="TextBox 96">
            <a:extLst>
              <a:ext uri="{FF2B5EF4-FFF2-40B4-BE49-F238E27FC236}">
                <a16:creationId xmlns:a16="http://schemas.microsoft.com/office/drawing/2014/main" id="{15E94B4B-9EB6-82F9-82A0-9EB3C06A9158}"/>
              </a:ext>
            </a:extLst>
          </p:cNvPr>
          <p:cNvSpPr txBox="1"/>
          <p:nvPr/>
        </p:nvSpPr>
        <p:spPr>
          <a:xfrm>
            <a:off x="4202098" y="1258635"/>
            <a:ext cx="1679499" cy="400110"/>
          </a:xfrm>
          <a:prstGeom prst="rect">
            <a:avLst/>
          </a:prstGeom>
          <a:noFill/>
        </p:spPr>
        <p:txBody>
          <a:bodyPr wrap="square" rtlCol="0">
            <a:spAutoFit/>
          </a:bodyPr>
          <a:lstStyle/>
          <a:p>
            <a:pPr algn="r"/>
            <a:r>
              <a:rPr lang="lt-LT" sz="2000" b="1" dirty="0">
                <a:latin typeface="Calibri Light" panose="020F0302020204030204" pitchFamily="34" charset="0"/>
              </a:rPr>
              <a:t>Kompetencijos</a:t>
            </a:r>
            <a:endParaRPr lang="en-US" sz="2000" b="1" dirty="0">
              <a:latin typeface="Calibri Light" panose="020F0302020204030204" pitchFamily="34" charset="0"/>
            </a:endParaRPr>
          </a:p>
        </p:txBody>
      </p:sp>
      <p:sp>
        <p:nvSpPr>
          <p:cNvPr id="99" name="TextBox 98">
            <a:extLst>
              <a:ext uri="{FF2B5EF4-FFF2-40B4-BE49-F238E27FC236}">
                <a16:creationId xmlns:a16="http://schemas.microsoft.com/office/drawing/2014/main" id="{D937B540-2EFF-B1E4-5C7E-167D5988C5D4}"/>
              </a:ext>
            </a:extLst>
          </p:cNvPr>
          <p:cNvSpPr txBox="1"/>
          <p:nvPr/>
        </p:nvSpPr>
        <p:spPr>
          <a:xfrm>
            <a:off x="6327921" y="305142"/>
            <a:ext cx="3526019" cy="338554"/>
          </a:xfrm>
          <a:prstGeom prst="rect">
            <a:avLst/>
          </a:prstGeom>
          <a:noFill/>
        </p:spPr>
        <p:txBody>
          <a:bodyPr wrap="square">
            <a:spAutoFit/>
          </a:bodyPr>
          <a:lstStyle/>
          <a:p>
            <a:r>
              <a:rPr lang="lt-LT" sz="1600" dirty="0">
                <a:effectLst/>
                <a:latin typeface="Arial Narrow" panose="020B0606020202030204" pitchFamily="34" charset="0"/>
                <a:ea typeface="Calibri" panose="020F0502020204030204" pitchFamily="34" charset="0"/>
                <a:cs typeface="Times New Roman" panose="02020603050405020304" pitchFamily="18" charset="0"/>
              </a:rPr>
              <a:t>Žodžiais, simboliais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perteikia informaciją </a:t>
            </a:r>
            <a:endParaRPr lang="lt-LT" sz="1600" b="1" dirty="0">
              <a:solidFill>
                <a:srgbClr val="C00000"/>
              </a:solidFill>
            </a:endParaRPr>
          </a:p>
        </p:txBody>
      </p:sp>
      <p:sp>
        <p:nvSpPr>
          <p:cNvPr id="101" name="TextBox 100">
            <a:extLst>
              <a:ext uri="{FF2B5EF4-FFF2-40B4-BE49-F238E27FC236}">
                <a16:creationId xmlns:a16="http://schemas.microsoft.com/office/drawing/2014/main" id="{874CB757-530C-EB37-818C-3AE587D241BE}"/>
              </a:ext>
            </a:extLst>
          </p:cNvPr>
          <p:cNvSpPr txBox="1"/>
          <p:nvPr/>
        </p:nvSpPr>
        <p:spPr>
          <a:xfrm>
            <a:off x="6310784" y="589616"/>
            <a:ext cx="4194959" cy="338554"/>
          </a:xfrm>
          <a:prstGeom prst="rect">
            <a:avLst/>
          </a:prstGeom>
          <a:noFill/>
        </p:spPr>
        <p:txBody>
          <a:bodyPr wrap="square">
            <a:spAutoFit/>
          </a:bodyPr>
          <a:lstStyle/>
          <a:p>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Vartoja</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paprasčiausias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gamtamokslines sąvokas</a:t>
            </a:r>
            <a:endParaRPr lang="lt-LT" sz="1600" b="1" dirty="0">
              <a:solidFill>
                <a:srgbClr val="C00000"/>
              </a:solidFill>
            </a:endParaRPr>
          </a:p>
        </p:txBody>
      </p:sp>
      <p:sp>
        <p:nvSpPr>
          <p:cNvPr id="103" name="TextBox 102">
            <a:extLst>
              <a:ext uri="{FF2B5EF4-FFF2-40B4-BE49-F238E27FC236}">
                <a16:creationId xmlns:a16="http://schemas.microsoft.com/office/drawing/2014/main" id="{FCC2DA1E-23B6-FB3C-BF61-D927D332A242}"/>
              </a:ext>
            </a:extLst>
          </p:cNvPr>
          <p:cNvSpPr txBox="1"/>
          <p:nvPr/>
        </p:nvSpPr>
        <p:spPr>
          <a:xfrm>
            <a:off x="6325535" y="874324"/>
            <a:ext cx="4944552" cy="338554"/>
          </a:xfrm>
          <a:prstGeom prst="rect">
            <a:avLst/>
          </a:prstGeom>
          <a:noFill/>
        </p:spPr>
        <p:txBody>
          <a:bodyPr wrap="square">
            <a:spAutoFit/>
          </a:bodyPr>
          <a:lstStyle/>
          <a:p>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Kelia, formuluoja klausimus </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apie gyvąją ir negyvąją gamtą</a:t>
            </a:r>
            <a:endParaRPr lang="lt-LT" sz="1600" dirty="0"/>
          </a:p>
        </p:txBody>
      </p:sp>
      <p:sp>
        <p:nvSpPr>
          <p:cNvPr id="105" name="TextBox 104">
            <a:extLst>
              <a:ext uri="{FF2B5EF4-FFF2-40B4-BE49-F238E27FC236}">
                <a16:creationId xmlns:a16="http://schemas.microsoft.com/office/drawing/2014/main" id="{7F9C98C3-4059-F07B-344C-98E059556AE2}"/>
              </a:ext>
            </a:extLst>
          </p:cNvPr>
          <p:cNvSpPr txBox="1"/>
          <p:nvPr/>
        </p:nvSpPr>
        <p:spPr>
          <a:xfrm>
            <a:off x="8004724" y="1927758"/>
            <a:ext cx="3244948" cy="584775"/>
          </a:xfrm>
          <a:prstGeom prst="rect">
            <a:avLst/>
          </a:prstGeom>
          <a:noFill/>
        </p:spPr>
        <p:txBody>
          <a:bodyPr wrap="square">
            <a:spAutoFit/>
          </a:bodyPr>
          <a:lstStyle/>
          <a:p>
            <a:r>
              <a:rPr lang="lt-LT" sz="1600" b="1" dirty="0">
                <a:ln>
                  <a:noFill/>
                </a:ln>
                <a:solidFill>
                  <a:srgbClr val="C00000"/>
                </a:solidFill>
                <a:effectLst/>
                <a:latin typeface="Arial Narrow" panose="020B0606020202030204" pitchFamily="34" charset="0"/>
                <a:ea typeface="Helvetica Neue"/>
                <a:cs typeface="Helvetica Neue"/>
              </a:rPr>
              <a:t>Suvokia</a:t>
            </a:r>
            <a:r>
              <a:rPr lang="lt-LT" sz="1600" dirty="0">
                <a:ln>
                  <a:noFill/>
                </a:ln>
                <a:solidFill>
                  <a:srgbClr val="000000"/>
                </a:solidFill>
                <a:effectLst/>
                <a:latin typeface="Arial Narrow" panose="020B0606020202030204" pitchFamily="34" charset="0"/>
                <a:ea typeface="Helvetica Neue"/>
                <a:cs typeface="Helvetica Neue"/>
              </a:rPr>
              <a:t> gamtos objektų </a:t>
            </a:r>
            <a:r>
              <a:rPr lang="lt-LT" sz="1600" b="1" dirty="0">
                <a:ln>
                  <a:noFill/>
                </a:ln>
                <a:solidFill>
                  <a:srgbClr val="C00000"/>
                </a:solidFill>
                <a:effectLst/>
                <a:latin typeface="Arial Narrow" panose="020B0606020202030204" pitchFamily="34" charset="0"/>
                <a:ea typeface="Helvetica Neue"/>
                <a:cs typeface="Helvetica Neue"/>
              </a:rPr>
              <a:t>svarbą</a:t>
            </a:r>
            <a:r>
              <a:rPr lang="lt-LT" sz="1600" dirty="0">
                <a:ln>
                  <a:noFill/>
                </a:ln>
                <a:solidFill>
                  <a:srgbClr val="000000"/>
                </a:solidFill>
                <a:effectLst/>
                <a:latin typeface="Arial Narrow" panose="020B0606020202030204" pitchFamily="34" charset="0"/>
                <a:ea typeface="Helvetica Neue"/>
                <a:cs typeface="Helvetica Neue"/>
              </a:rPr>
              <a:t> etninėje </a:t>
            </a:r>
            <a:r>
              <a:rPr lang="lt-LT" sz="1600" b="1" dirty="0">
                <a:ln>
                  <a:noFill/>
                </a:ln>
                <a:solidFill>
                  <a:srgbClr val="C00000"/>
                </a:solidFill>
                <a:effectLst/>
                <a:latin typeface="Arial Narrow" panose="020B0606020202030204" pitchFamily="34" charset="0"/>
                <a:ea typeface="Helvetica Neue"/>
                <a:cs typeface="Helvetica Neue"/>
              </a:rPr>
              <a:t>kultūroje</a:t>
            </a:r>
            <a:r>
              <a:rPr lang="lt-LT" sz="1600" dirty="0">
                <a:ln>
                  <a:noFill/>
                </a:ln>
                <a:solidFill>
                  <a:srgbClr val="000000"/>
                </a:solidFill>
                <a:effectLst/>
                <a:latin typeface="Arial Narrow" panose="020B0606020202030204" pitchFamily="34" charset="0"/>
                <a:ea typeface="Helvetica Neue"/>
                <a:cs typeface="Helvetica Neue"/>
              </a:rPr>
              <a:t>.</a:t>
            </a:r>
            <a:endParaRPr lang="lt-LT" sz="1600" dirty="0"/>
          </a:p>
        </p:txBody>
      </p:sp>
      <p:sp>
        <p:nvSpPr>
          <p:cNvPr id="107" name="TextBox 106">
            <a:extLst>
              <a:ext uri="{FF2B5EF4-FFF2-40B4-BE49-F238E27FC236}">
                <a16:creationId xmlns:a16="http://schemas.microsoft.com/office/drawing/2014/main" id="{9AD34345-D58E-FFA9-78E7-D5DE2280D184}"/>
              </a:ext>
            </a:extLst>
          </p:cNvPr>
          <p:cNvSpPr txBox="1"/>
          <p:nvPr/>
        </p:nvSpPr>
        <p:spPr>
          <a:xfrm>
            <a:off x="8163950" y="3399014"/>
            <a:ext cx="3812345" cy="584775"/>
          </a:xfrm>
          <a:prstGeom prst="rect">
            <a:avLst/>
          </a:prstGeom>
          <a:noFill/>
        </p:spPr>
        <p:txBody>
          <a:bodyPr wrap="square">
            <a:spAutoFit/>
          </a:bodyPr>
          <a:lstStyle/>
          <a:p>
            <a:r>
              <a:rPr lang="lt-LT" sz="1600" b="1" dirty="0">
                <a:ln>
                  <a:noFill/>
                </a:ln>
                <a:solidFill>
                  <a:srgbClr val="C00000"/>
                </a:solidFill>
                <a:effectLst/>
                <a:latin typeface="Arial Narrow" panose="020B0606020202030204" pitchFamily="34" charset="0"/>
                <a:ea typeface="Helvetica Neue"/>
                <a:cs typeface="Helvetica Neue"/>
              </a:rPr>
              <a:t>Kurdamas tariasi </a:t>
            </a:r>
            <a:r>
              <a:rPr lang="lt-LT" sz="1600" dirty="0">
                <a:ln>
                  <a:noFill/>
                </a:ln>
                <a:solidFill>
                  <a:srgbClr val="000000"/>
                </a:solidFill>
                <a:effectLst/>
                <a:latin typeface="Arial Narrow" panose="020B0606020202030204" pitchFamily="34" charset="0"/>
                <a:ea typeface="Helvetica Neue"/>
                <a:cs typeface="Helvetica Neue"/>
              </a:rPr>
              <a:t>su kitais, </a:t>
            </a:r>
            <a:r>
              <a:rPr lang="lt-LT" sz="1600" b="1" dirty="0">
                <a:ln>
                  <a:noFill/>
                </a:ln>
                <a:solidFill>
                  <a:srgbClr val="C00000"/>
                </a:solidFill>
                <a:effectLst/>
                <a:latin typeface="Arial Narrow" panose="020B0606020202030204" pitchFamily="34" charset="0"/>
                <a:ea typeface="Helvetica Neue"/>
                <a:cs typeface="Helvetica Neue"/>
              </a:rPr>
              <a:t>dalinasi sumanymais</a:t>
            </a:r>
            <a:endParaRPr lang="lt-LT" sz="1600" b="1" dirty="0">
              <a:solidFill>
                <a:srgbClr val="C00000"/>
              </a:solidFill>
            </a:endParaRPr>
          </a:p>
        </p:txBody>
      </p:sp>
      <p:sp>
        <p:nvSpPr>
          <p:cNvPr id="109" name="TextBox 108">
            <a:extLst>
              <a:ext uri="{FF2B5EF4-FFF2-40B4-BE49-F238E27FC236}">
                <a16:creationId xmlns:a16="http://schemas.microsoft.com/office/drawing/2014/main" id="{5D0D98A2-81E8-3C52-E531-5F519A0DB1E3}"/>
              </a:ext>
            </a:extLst>
          </p:cNvPr>
          <p:cNvSpPr txBox="1"/>
          <p:nvPr/>
        </p:nvSpPr>
        <p:spPr>
          <a:xfrm>
            <a:off x="8125657" y="3924616"/>
            <a:ext cx="3920977" cy="584775"/>
          </a:xfrm>
          <a:prstGeom prst="rect">
            <a:avLst/>
          </a:prstGeom>
          <a:noFill/>
        </p:spPr>
        <p:txBody>
          <a:bodyPr wrap="square">
            <a:spAutoFit/>
          </a:bodyPr>
          <a:lstStyle/>
          <a:p>
            <a:r>
              <a:rPr lang="lt-LT" sz="1600" b="1" dirty="0">
                <a:ln>
                  <a:noFill/>
                </a:ln>
                <a:solidFill>
                  <a:srgbClr val="C00000"/>
                </a:solidFill>
                <a:effectLst/>
                <a:latin typeface="Arial Narrow" panose="020B0606020202030204" pitchFamily="34" charset="0"/>
                <a:ea typeface="Helvetica Neue"/>
                <a:cs typeface="Helvetica Neue"/>
              </a:rPr>
              <a:t>Apmąsto</a:t>
            </a:r>
            <a:r>
              <a:rPr lang="lt-LT" sz="1600" dirty="0">
                <a:ln>
                  <a:noFill/>
                </a:ln>
                <a:solidFill>
                  <a:srgbClr val="000000"/>
                </a:solidFill>
                <a:effectLst/>
                <a:latin typeface="Arial Narrow" panose="020B0606020202030204" pitchFamily="34" charset="0"/>
                <a:ea typeface="Helvetica Neue"/>
                <a:cs typeface="Helvetica Neue"/>
              </a:rPr>
              <a:t> savo </a:t>
            </a:r>
            <a:r>
              <a:rPr lang="lt-LT" sz="1600" b="1" dirty="0">
                <a:ln>
                  <a:noFill/>
                </a:ln>
                <a:solidFill>
                  <a:srgbClr val="C00000"/>
                </a:solidFill>
                <a:effectLst/>
                <a:latin typeface="Arial Narrow" panose="020B0606020202030204" pitchFamily="34" charset="0"/>
                <a:ea typeface="Helvetica Neue"/>
                <a:cs typeface="Helvetica Neue"/>
              </a:rPr>
              <a:t>kūrybinį darbą</a:t>
            </a:r>
            <a:r>
              <a:rPr lang="lt-LT" sz="160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svarsto</a:t>
            </a:r>
            <a:r>
              <a:rPr lang="lt-LT" sz="160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kas pavyko</a:t>
            </a:r>
            <a:r>
              <a:rPr lang="lt-LT" sz="160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o ką reikėtų tobulinti</a:t>
            </a:r>
            <a:endParaRPr lang="lt-LT" sz="1600" b="1" dirty="0">
              <a:solidFill>
                <a:srgbClr val="C00000"/>
              </a:solidFill>
            </a:endParaRPr>
          </a:p>
        </p:txBody>
      </p:sp>
      <p:sp>
        <p:nvSpPr>
          <p:cNvPr id="111" name="TextBox 110">
            <a:extLst>
              <a:ext uri="{FF2B5EF4-FFF2-40B4-BE49-F238E27FC236}">
                <a16:creationId xmlns:a16="http://schemas.microsoft.com/office/drawing/2014/main" id="{0F25F02C-578F-8336-7508-7723167475F4}"/>
              </a:ext>
            </a:extLst>
          </p:cNvPr>
          <p:cNvSpPr txBox="1"/>
          <p:nvPr/>
        </p:nvSpPr>
        <p:spPr>
          <a:xfrm>
            <a:off x="7283324" y="5028794"/>
            <a:ext cx="3059239" cy="584775"/>
          </a:xfrm>
          <a:prstGeom prst="rect">
            <a:avLst/>
          </a:prstGeom>
          <a:noFill/>
        </p:spPr>
        <p:txBody>
          <a:bodyPr wrap="square">
            <a:spAutoFit/>
          </a:bodyPr>
          <a:lstStyle/>
          <a:p>
            <a:r>
              <a:rPr lang="lt-LT" sz="1600" dirty="0">
                <a:ln>
                  <a:noFill/>
                </a:ln>
                <a:solidFill>
                  <a:srgbClr val="000000"/>
                </a:solidFill>
                <a:effectLst/>
                <a:latin typeface="Arial Narrow" panose="020B0606020202030204" pitchFamily="34" charset="0"/>
                <a:ea typeface="Helvetica Neue"/>
                <a:cs typeface="Helvetica Neue"/>
              </a:rPr>
              <a:t>Visais </a:t>
            </a:r>
            <a:r>
              <a:rPr lang="lt-LT" sz="1600" b="1" dirty="0">
                <a:ln>
                  <a:noFill/>
                </a:ln>
                <a:solidFill>
                  <a:srgbClr val="C00000"/>
                </a:solidFill>
                <a:effectLst/>
                <a:latin typeface="Arial Narrow" panose="020B0606020202030204" pitchFamily="34" charset="0"/>
                <a:ea typeface="Helvetica Neue"/>
                <a:cs typeface="Helvetica Neue"/>
              </a:rPr>
              <a:t>pojūčiais tyrinėja </a:t>
            </a:r>
            <a:r>
              <a:rPr lang="lt-LT" sz="1600" dirty="0">
                <a:ln>
                  <a:noFill/>
                </a:ln>
                <a:solidFill>
                  <a:srgbClr val="000000"/>
                </a:solidFill>
                <a:effectLst/>
                <a:latin typeface="Arial Narrow" panose="020B0606020202030204" pitchFamily="34" charset="0"/>
                <a:ea typeface="Helvetica Neue"/>
                <a:cs typeface="Helvetica Neue"/>
              </a:rPr>
              <a:t>artimiausią </a:t>
            </a:r>
            <a:r>
              <a:rPr lang="lt-LT" sz="1600" b="1" dirty="0">
                <a:ln>
                  <a:noFill/>
                </a:ln>
                <a:solidFill>
                  <a:srgbClr val="C00000"/>
                </a:solidFill>
                <a:effectLst/>
                <a:latin typeface="Arial Narrow" panose="020B0606020202030204" pitchFamily="34" charset="0"/>
                <a:ea typeface="Helvetica Neue"/>
                <a:cs typeface="Helvetica Neue"/>
              </a:rPr>
              <a:t>aplinką</a:t>
            </a:r>
            <a:endParaRPr lang="lt-LT" sz="1600" b="1" dirty="0">
              <a:solidFill>
                <a:srgbClr val="C00000"/>
              </a:solidFill>
            </a:endParaRPr>
          </a:p>
        </p:txBody>
      </p:sp>
      <p:sp>
        <p:nvSpPr>
          <p:cNvPr id="112" name="TextBox 111">
            <a:extLst>
              <a:ext uri="{FF2B5EF4-FFF2-40B4-BE49-F238E27FC236}">
                <a16:creationId xmlns:a16="http://schemas.microsoft.com/office/drawing/2014/main" id="{E8A2FD97-6BD3-E070-CB94-1BB7794535C3}"/>
              </a:ext>
            </a:extLst>
          </p:cNvPr>
          <p:cNvSpPr txBox="1"/>
          <p:nvPr/>
        </p:nvSpPr>
        <p:spPr>
          <a:xfrm>
            <a:off x="369746" y="121379"/>
            <a:ext cx="5176694" cy="830997"/>
          </a:xfrm>
          <a:prstGeom prst="rect">
            <a:avLst/>
          </a:prstGeom>
          <a:solidFill>
            <a:schemeClr val="bg2">
              <a:lumMod val="90000"/>
            </a:schemeClr>
          </a:solidFill>
        </p:spPr>
        <p:txBody>
          <a:bodyPr wrap="square" rtlCol="0">
            <a:spAutoFit/>
          </a:bodyPr>
          <a:lstStyle/>
          <a:p>
            <a:pPr algn="ctr"/>
            <a:r>
              <a:rPr lang="lt-LT" sz="2400" b="1" dirty="0">
                <a:solidFill>
                  <a:srgbClr val="002060"/>
                </a:solidFill>
                <a:latin typeface="Calibri Light" panose="020F0302020204030204" pitchFamily="34" charset="0"/>
              </a:rPr>
              <a:t>Gamtamokslinio </a:t>
            </a:r>
            <a:r>
              <a:rPr lang="lt-LT" sz="2400" b="1" dirty="0">
                <a:solidFill>
                  <a:srgbClr val="C00000"/>
                </a:solidFill>
                <a:latin typeface="Calibri Light" panose="020F0302020204030204" pitchFamily="34" charset="0"/>
              </a:rPr>
              <a:t>ugdymo sritis </a:t>
            </a:r>
            <a:r>
              <a:rPr lang="lt-LT" sz="2400" b="1" dirty="0">
                <a:solidFill>
                  <a:srgbClr val="002060"/>
                </a:solidFill>
                <a:latin typeface="Calibri Light" panose="020F0302020204030204" pitchFamily="34" charset="0"/>
              </a:rPr>
              <a:t>sietina su šiomis </a:t>
            </a:r>
            <a:r>
              <a:rPr lang="lt-LT" sz="2400" b="1" dirty="0">
                <a:solidFill>
                  <a:srgbClr val="C00000"/>
                </a:solidFill>
                <a:latin typeface="Calibri Light" panose="020F0302020204030204" pitchFamily="34" charset="0"/>
              </a:rPr>
              <a:t>pasiekimų sritimis</a:t>
            </a:r>
            <a:r>
              <a:rPr lang="lt-LT" sz="2400" b="1" dirty="0">
                <a:solidFill>
                  <a:srgbClr val="002060"/>
                </a:solidFill>
                <a:latin typeface="Calibri Light" panose="020F0302020204030204" pitchFamily="34" charset="0"/>
              </a:rPr>
              <a:t>: </a:t>
            </a:r>
            <a:endParaRPr lang="en-US" sz="2400" b="1" dirty="0">
              <a:solidFill>
                <a:srgbClr val="002060"/>
              </a:solidFill>
              <a:latin typeface="Calibri Light" panose="020F0302020204030204" pitchFamily="34" charset="0"/>
            </a:endParaRPr>
          </a:p>
        </p:txBody>
      </p:sp>
      <p:sp>
        <p:nvSpPr>
          <p:cNvPr id="114" name="TextBox 113">
            <a:extLst>
              <a:ext uri="{FF2B5EF4-FFF2-40B4-BE49-F238E27FC236}">
                <a16:creationId xmlns:a16="http://schemas.microsoft.com/office/drawing/2014/main" id="{CEF20021-6495-D11C-29F7-DED0B41C4404}"/>
              </a:ext>
            </a:extLst>
          </p:cNvPr>
          <p:cNvSpPr txBox="1"/>
          <p:nvPr/>
        </p:nvSpPr>
        <p:spPr>
          <a:xfrm>
            <a:off x="7283324" y="5533718"/>
            <a:ext cx="3920977" cy="605743"/>
          </a:xfrm>
          <a:prstGeom prst="rect">
            <a:avLst/>
          </a:prstGeom>
          <a:noFill/>
        </p:spPr>
        <p:txBody>
          <a:bodyPr wrap="square">
            <a:spAutoFit/>
          </a:bodyPr>
          <a:lstStyle/>
          <a:p>
            <a:pPr lvl="0">
              <a:lnSpc>
                <a:spcPct val="107000"/>
              </a:lnSpc>
              <a:spcAft>
                <a:spcPts val="800"/>
              </a:spcAft>
              <a:buSzPts val="1000"/>
            </a:pPr>
            <a:r>
              <a:rPr lang="lt-LT" sz="1600" b="1" dirty="0">
                <a:ln>
                  <a:noFill/>
                </a:ln>
                <a:solidFill>
                  <a:srgbClr val="C00000"/>
                </a:solidFill>
                <a:effectLst/>
                <a:latin typeface="Arial Narrow" panose="020B0606020202030204" pitchFamily="34" charset="0"/>
                <a:ea typeface="Helvetica Neue"/>
                <a:cs typeface="Helvetica Neue"/>
              </a:rPr>
              <a:t>Pastebi</a:t>
            </a:r>
            <a:r>
              <a:rPr lang="lt-LT" sz="1600" dirty="0">
                <a:ln>
                  <a:noFill/>
                </a:ln>
                <a:solidFill>
                  <a:srgbClr val="000000"/>
                </a:solidFill>
                <a:effectLst/>
                <a:latin typeface="Arial Narrow" panose="020B0606020202030204" pitchFamily="34" charset="0"/>
                <a:ea typeface="Helvetica Neue"/>
                <a:cs typeface="Helvetica Neue"/>
              </a:rPr>
              <a:t> gamtos objektų </a:t>
            </a:r>
            <a:r>
              <a:rPr lang="lt-LT" sz="1600" b="1" dirty="0">
                <a:ln>
                  <a:noFill/>
                </a:ln>
                <a:solidFill>
                  <a:srgbClr val="C00000"/>
                </a:solidFill>
                <a:effectLst/>
                <a:latin typeface="Arial Narrow" panose="020B0606020202030204" pitchFamily="34" charset="0"/>
                <a:ea typeface="Helvetica Neue"/>
                <a:cs typeface="Helvetica Neue"/>
              </a:rPr>
              <a:t>požymius</a:t>
            </a:r>
            <a:r>
              <a:rPr lang="lt-LT" sz="1600" dirty="0">
                <a:ln>
                  <a:noFill/>
                </a:ln>
                <a:solidFill>
                  <a:srgbClr val="000000"/>
                </a:solidFill>
                <a:effectLst/>
                <a:latin typeface="Arial Narrow" panose="020B0606020202030204" pitchFamily="34" charset="0"/>
                <a:ea typeface="Helvetica Neue"/>
                <a:cs typeface="Helvetica Neue"/>
              </a:rPr>
              <a:t>, remdamasis jais </a:t>
            </a:r>
            <a:r>
              <a:rPr lang="lt-LT" sz="1600" b="1" dirty="0">
                <a:ln>
                  <a:noFill/>
                </a:ln>
                <a:solidFill>
                  <a:srgbClr val="C00000"/>
                </a:solidFill>
                <a:effectLst/>
                <a:latin typeface="Arial Narrow" panose="020B0606020202030204" pitchFamily="34" charset="0"/>
                <a:ea typeface="Helvetica Neue"/>
                <a:cs typeface="Helvetica Neue"/>
              </a:rPr>
              <a:t>lygina</a:t>
            </a:r>
            <a:r>
              <a:rPr lang="lt-LT" sz="160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grupuoja</a:t>
            </a:r>
            <a:r>
              <a:rPr lang="lt-LT" sz="160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klasifikuoja</a:t>
            </a:r>
            <a:endParaRPr lang="lt-LT" sz="20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6" name="TextBox 115">
            <a:extLst>
              <a:ext uri="{FF2B5EF4-FFF2-40B4-BE49-F238E27FC236}">
                <a16:creationId xmlns:a16="http://schemas.microsoft.com/office/drawing/2014/main" id="{60F8010B-1752-BDF8-E0F5-380B4CE33F77}"/>
              </a:ext>
            </a:extLst>
          </p:cNvPr>
          <p:cNvSpPr txBox="1"/>
          <p:nvPr/>
        </p:nvSpPr>
        <p:spPr>
          <a:xfrm>
            <a:off x="7283324" y="6075600"/>
            <a:ext cx="3840597" cy="584775"/>
          </a:xfrm>
          <a:prstGeom prst="rect">
            <a:avLst/>
          </a:prstGeom>
          <a:noFill/>
        </p:spPr>
        <p:txBody>
          <a:bodyPr wrap="square">
            <a:spAutoFit/>
          </a:bodyPr>
          <a:lstStyle/>
          <a:p>
            <a:r>
              <a:rPr lang="lt-LT" sz="1600" b="1" dirty="0">
                <a:ln>
                  <a:noFill/>
                </a:ln>
                <a:solidFill>
                  <a:srgbClr val="C00000"/>
                </a:solidFill>
                <a:effectLst/>
                <a:latin typeface="Arial Narrow" panose="020B0606020202030204" pitchFamily="34" charset="0"/>
                <a:ea typeface="Helvetica Neue"/>
                <a:cs typeface="Helvetica Neue"/>
              </a:rPr>
              <a:t>Atlieka</a:t>
            </a:r>
            <a:r>
              <a:rPr lang="lt-LT" sz="1600" dirty="0">
                <a:ln>
                  <a:noFill/>
                </a:ln>
                <a:solidFill>
                  <a:srgbClr val="000000"/>
                </a:solidFill>
                <a:effectLst/>
                <a:latin typeface="Arial Narrow" panose="020B0606020202030204" pitchFamily="34" charset="0"/>
                <a:ea typeface="Helvetica Neue"/>
                <a:cs typeface="Helvetica Neue"/>
              </a:rPr>
              <a:t> ir </a:t>
            </a:r>
            <a:r>
              <a:rPr lang="lt-LT" sz="1600" b="1" dirty="0">
                <a:ln>
                  <a:noFill/>
                </a:ln>
                <a:solidFill>
                  <a:srgbClr val="C00000"/>
                </a:solidFill>
                <a:effectLst/>
                <a:latin typeface="Arial Narrow" panose="020B0606020202030204" pitchFamily="34" charset="0"/>
                <a:ea typeface="Helvetica Neue"/>
                <a:cs typeface="Helvetica Neue"/>
              </a:rPr>
              <a:t>paaiškina</a:t>
            </a:r>
            <a:r>
              <a:rPr lang="lt-LT" sz="1600" dirty="0">
                <a:ln>
                  <a:noFill/>
                </a:ln>
                <a:solidFill>
                  <a:srgbClr val="000000"/>
                </a:solidFill>
                <a:effectLst/>
                <a:latin typeface="Arial Narrow" panose="020B0606020202030204" pitchFamily="34" charset="0"/>
                <a:ea typeface="Helvetica Neue"/>
                <a:cs typeface="Helvetica Neue"/>
              </a:rPr>
              <a:t> paprasčiausią savo </a:t>
            </a:r>
            <a:r>
              <a:rPr lang="lt-LT" sz="1600" b="1" dirty="0">
                <a:ln>
                  <a:noFill/>
                </a:ln>
                <a:solidFill>
                  <a:srgbClr val="C00000"/>
                </a:solidFill>
                <a:effectLst/>
                <a:latin typeface="Arial Narrow" panose="020B0606020202030204" pitchFamily="34" charset="0"/>
                <a:ea typeface="Helvetica Neue"/>
                <a:cs typeface="Helvetica Neue"/>
              </a:rPr>
              <a:t>sumanytą </a:t>
            </a:r>
            <a:r>
              <a:rPr lang="lt-LT" sz="1600" dirty="0">
                <a:ln>
                  <a:noFill/>
                </a:ln>
                <a:solidFill>
                  <a:srgbClr val="000000"/>
                </a:solidFill>
                <a:effectLst/>
                <a:latin typeface="Arial Narrow" panose="020B0606020202030204" pitchFamily="34" charset="0"/>
                <a:ea typeface="Helvetica Neue"/>
                <a:cs typeface="Helvetica Neue"/>
              </a:rPr>
              <a:t>ar </a:t>
            </a:r>
            <a:r>
              <a:rPr lang="lt-LT" sz="1600" b="1" dirty="0">
                <a:ln>
                  <a:noFill/>
                </a:ln>
                <a:solidFill>
                  <a:srgbClr val="C00000"/>
                </a:solidFill>
                <a:effectLst/>
                <a:latin typeface="Arial Narrow" panose="020B0606020202030204" pitchFamily="34" charset="0"/>
                <a:ea typeface="Helvetica Neue"/>
                <a:cs typeface="Helvetica Neue"/>
              </a:rPr>
              <a:t>aptartą tyrimą</a:t>
            </a:r>
            <a:r>
              <a:rPr lang="lt-LT" sz="1600" dirty="0">
                <a:ln>
                  <a:noFill/>
                </a:ln>
                <a:solidFill>
                  <a:srgbClr val="000000"/>
                </a:solidFill>
                <a:effectLst/>
                <a:latin typeface="Arial Narrow" panose="020B0606020202030204" pitchFamily="34" charset="0"/>
                <a:ea typeface="Helvetica Neue"/>
                <a:cs typeface="Helvetica Neue"/>
              </a:rPr>
              <a:t>.</a:t>
            </a:r>
            <a:endParaRPr lang="lt-LT" sz="1600" dirty="0"/>
          </a:p>
        </p:txBody>
      </p:sp>
      <p:sp>
        <p:nvSpPr>
          <p:cNvPr id="118" name="TextBox 117">
            <a:extLst>
              <a:ext uri="{FF2B5EF4-FFF2-40B4-BE49-F238E27FC236}">
                <a16:creationId xmlns:a16="http://schemas.microsoft.com/office/drawing/2014/main" id="{8EB8634E-7B75-6406-8D05-8538D54768F8}"/>
              </a:ext>
            </a:extLst>
          </p:cNvPr>
          <p:cNvSpPr txBox="1"/>
          <p:nvPr/>
        </p:nvSpPr>
        <p:spPr>
          <a:xfrm>
            <a:off x="1641795" y="5407848"/>
            <a:ext cx="4281599" cy="1131015"/>
          </a:xfrm>
          <a:prstGeom prst="rect">
            <a:avLst/>
          </a:prstGeom>
          <a:noFill/>
        </p:spPr>
        <p:txBody>
          <a:bodyPr wrap="square">
            <a:spAutoFit/>
          </a:bodyPr>
          <a:lstStyle/>
          <a:p>
            <a:pPr lvl="0">
              <a:lnSpc>
                <a:spcPct val="107000"/>
              </a:lnSpc>
              <a:buSzPts val="1000"/>
            </a:pPr>
            <a:r>
              <a:rPr lang="lt-LT" sz="1600" b="1" dirty="0">
                <a:ln>
                  <a:noFill/>
                </a:ln>
                <a:solidFill>
                  <a:srgbClr val="C00000"/>
                </a:solidFill>
                <a:effectLst/>
                <a:latin typeface="Arial Narrow" panose="020B0606020202030204" pitchFamily="34" charset="0"/>
                <a:ea typeface="Helvetica Neue"/>
                <a:cs typeface="Helvetica Neue"/>
              </a:rPr>
              <a:t>Pastebi </a:t>
            </a:r>
            <a:r>
              <a:rPr lang="lt-LT" sz="1600" dirty="0">
                <a:ln>
                  <a:noFill/>
                </a:ln>
                <a:solidFill>
                  <a:srgbClr val="000000"/>
                </a:solidFill>
                <a:effectLst/>
                <a:latin typeface="Arial Narrow" panose="020B0606020202030204" pitchFamily="34" charset="0"/>
                <a:ea typeface="Helvetica Neue"/>
                <a:cs typeface="Helvetica Neue"/>
              </a:rPr>
              <a:t>žmonių veiklos </a:t>
            </a:r>
            <a:r>
              <a:rPr lang="lt-LT" sz="1600" b="1" dirty="0">
                <a:ln>
                  <a:noFill/>
                </a:ln>
                <a:solidFill>
                  <a:srgbClr val="C00000"/>
                </a:solidFill>
                <a:effectLst/>
                <a:latin typeface="Arial Narrow" panose="020B0606020202030204" pitchFamily="34" charset="0"/>
                <a:ea typeface="Helvetica Neue"/>
                <a:cs typeface="Helvetica Neue"/>
              </a:rPr>
              <a:t>poveikį gamtai</a:t>
            </a:r>
            <a:r>
              <a:rPr lang="lt-LT" sz="1600" dirty="0">
                <a:ln>
                  <a:noFill/>
                </a:ln>
                <a:solidFill>
                  <a:srgbClr val="000000"/>
                </a:solidFill>
                <a:effectLst/>
                <a:latin typeface="Arial Narrow" panose="020B0606020202030204" pitchFamily="34" charset="0"/>
                <a:ea typeface="Helvetica Neue"/>
                <a:cs typeface="Helvetica Neue"/>
              </a:rPr>
              <a:t>; </a:t>
            </a:r>
            <a:endParaRPr lang="lt-LT" sz="16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SzPts val="1000"/>
            </a:pPr>
            <a:r>
              <a:rPr lang="lt-LT" sz="1600" b="1" dirty="0">
                <a:ln>
                  <a:noFill/>
                </a:ln>
                <a:solidFill>
                  <a:srgbClr val="C00000"/>
                </a:solidFill>
                <a:effectLst/>
                <a:latin typeface="Arial Narrow" panose="020B0606020202030204" pitchFamily="34" charset="0"/>
                <a:ea typeface="Helvetica Neue"/>
                <a:cs typeface="Helvetica Neue"/>
              </a:rPr>
              <a:t>Aiškinasi</a:t>
            </a:r>
            <a:r>
              <a:rPr lang="lt-LT" sz="1600" dirty="0">
                <a:ln>
                  <a:noFill/>
                </a:ln>
                <a:solidFill>
                  <a:srgbClr val="000000"/>
                </a:solidFill>
                <a:effectLst/>
                <a:latin typeface="Arial Narrow" panose="020B0606020202030204" pitchFamily="34" charset="0"/>
                <a:ea typeface="Helvetica Neue"/>
                <a:cs typeface="Helvetica Neue"/>
              </a:rPr>
              <a:t>, kas yra gamtos ištekliai, </a:t>
            </a:r>
            <a:r>
              <a:rPr lang="lt-LT" sz="1600" b="1" dirty="0">
                <a:ln>
                  <a:noFill/>
                </a:ln>
                <a:solidFill>
                  <a:srgbClr val="C00000"/>
                </a:solidFill>
                <a:effectLst/>
                <a:latin typeface="Arial Narrow" panose="020B0606020202030204" pitchFamily="34" charset="0"/>
                <a:ea typeface="Helvetica Neue"/>
                <a:cs typeface="Helvetica Neue"/>
              </a:rPr>
              <a:t>ugdosi</a:t>
            </a:r>
            <a:r>
              <a:rPr lang="lt-LT" sz="160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stengiasi </a:t>
            </a:r>
            <a:r>
              <a:rPr lang="lt-LT" sz="1600" dirty="0">
                <a:ln>
                  <a:noFill/>
                </a:ln>
                <a:solidFill>
                  <a:srgbClr val="000000"/>
                </a:solidFill>
                <a:effectLst/>
                <a:latin typeface="Arial Narrow" panose="020B0606020202030204" pitchFamily="34" charset="0"/>
                <a:ea typeface="Helvetica Neue"/>
                <a:cs typeface="Helvetica Neue"/>
              </a:rPr>
              <a:t>juos </a:t>
            </a:r>
            <a:r>
              <a:rPr lang="lt-LT" sz="1600" b="1" dirty="0">
                <a:ln>
                  <a:noFill/>
                </a:ln>
                <a:solidFill>
                  <a:srgbClr val="C00000"/>
                </a:solidFill>
                <a:effectLst/>
                <a:latin typeface="Arial Narrow" panose="020B0606020202030204" pitchFamily="34" charset="0"/>
                <a:ea typeface="Helvetica Neue"/>
                <a:cs typeface="Helvetica Neue"/>
              </a:rPr>
              <a:t>tausoti</a:t>
            </a:r>
            <a:r>
              <a:rPr lang="lt-LT" sz="1600" b="1"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Dalyvauja </a:t>
            </a:r>
            <a:r>
              <a:rPr lang="lt-LT" sz="1600" dirty="0">
                <a:ln>
                  <a:noFill/>
                </a:ln>
                <a:solidFill>
                  <a:srgbClr val="000000"/>
                </a:solidFill>
                <a:effectLst/>
                <a:latin typeface="Arial Narrow" panose="020B0606020202030204" pitchFamily="34" charset="0"/>
                <a:ea typeface="Helvetica Neue"/>
                <a:cs typeface="Helvetica Neue"/>
              </a:rPr>
              <a:t>bendruomenės </a:t>
            </a:r>
            <a:r>
              <a:rPr lang="lt-LT" sz="1600" b="1" dirty="0">
                <a:ln>
                  <a:noFill/>
                </a:ln>
                <a:solidFill>
                  <a:srgbClr val="C00000"/>
                </a:solidFill>
                <a:effectLst/>
                <a:latin typeface="Arial Narrow" panose="020B0606020202030204" pitchFamily="34" charset="0"/>
                <a:ea typeface="Helvetica Neue"/>
                <a:cs typeface="Helvetica Neue"/>
              </a:rPr>
              <a:t>veikloje</a:t>
            </a:r>
            <a:r>
              <a:rPr lang="lt-LT" sz="1600" dirty="0">
                <a:ln>
                  <a:noFill/>
                </a:ln>
                <a:solidFill>
                  <a:srgbClr val="000000"/>
                </a:solidFill>
                <a:effectLst/>
                <a:latin typeface="Arial Narrow" panose="020B0606020202030204" pitchFamily="34" charset="0"/>
                <a:ea typeface="Helvetica Neue"/>
                <a:cs typeface="Helvetica Neue"/>
              </a:rPr>
              <a:t>, skirtoje </a:t>
            </a:r>
            <a:r>
              <a:rPr lang="lt-LT" sz="1600" b="1" dirty="0">
                <a:ln>
                  <a:noFill/>
                </a:ln>
                <a:solidFill>
                  <a:srgbClr val="C00000"/>
                </a:solidFill>
                <a:effectLst/>
                <a:latin typeface="Arial Narrow" panose="020B0606020202030204" pitchFamily="34" charset="0"/>
                <a:ea typeface="Helvetica Neue"/>
                <a:cs typeface="Helvetica Neue"/>
              </a:rPr>
              <a:t>saugoti gamtą</a:t>
            </a:r>
            <a:r>
              <a:rPr lang="lt-LT" sz="1600" dirty="0">
                <a:ln>
                  <a:noFill/>
                </a:ln>
                <a:solidFill>
                  <a:srgbClr val="000000"/>
                </a:solidFill>
                <a:effectLst/>
                <a:latin typeface="Arial Narrow" panose="020B0606020202030204" pitchFamily="34" charset="0"/>
                <a:ea typeface="Helvetica Neue"/>
                <a:cs typeface="Helvetica Neue"/>
              </a:rPr>
              <a:t>.</a:t>
            </a:r>
            <a:endParaRPr lang="lt-LT" sz="1600" dirty="0"/>
          </a:p>
        </p:txBody>
      </p:sp>
      <p:sp>
        <p:nvSpPr>
          <p:cNvPr id="120" name="TextBox 119">
            <a:extLst>
              <a:ext uri="{FF2B5EF4-FFF2-40B4-BE49-F238E27FC236}">
                <a16:creationId xmlns:a16="http://schemas.microsoft.com/office/drawing/2014/main" id="{3A80520A-53E7-1DD6-74EA-582DF373E3AD}"/>
              </a:ext>
            </a:extLst>
          </p:cNvPr>
          <p:cNvSpPr txBox="1"/>
          <p:nvPr/>
        </p:nvSpPr>
        <p:spPr>
          <a:xfrm>
            <a:off x="685606" y="3727575"/>
            <a:ext cx="3115463" cy="1323439"/>
          </a:xfrm>
          <a:prstGeom prst="rect">
            <a:avLst/>
          </a:prstGeom>
          <a:noFill/>
        </p:spPr>
        <p:txBody>
          <a:bodyPr wrap="square">
            <a:spAutoFit/>
          </a:bodyPr>
          <a:lstStyle/>
          <a:p>
            <a:r>
              <a:rPr lang="lt-LT" sz="1600" dirty="0">
                <a:ln>
                  <a:noFill/>
                </a:ln>
                <a:solidFill>
                  <a:srgbClr val="000000"/>
                </a:solidFill>
                <a:effectLst/>
                <a:latin typeface="Arial Narrow" panose="020B0606020202030204" pitchFamily="34" charset="0"/>
                <a:ea typeface="Helvetica Neue"/>
                <a:cs typeface="Helvetica Neue"/>
              </a:rPr>
              <a:t>Naudodamiesi skaitmeninėmis priemonėmis </a:t>
            </a:r>
            <a:r>
              <a:rPr lang="lt-LT" sz="1600" b="1" dirty="0">
                <a:ln>
                  <a:noFill/>
                </a:ln>
                <a:solidFill>
                  <a:srgbClr val="C00000"/>
                </a:solidFill>
                <a:effectLst/>
                <a:latin typeface="Arial Narrow" panose="020B0606020202030204" pitchFamily="34" charset="0"/>
                <a:ea typeface="Helvetica Neue"/>
                <a:cs typeface="Helvetica Neue"/>
              </a:rPr>
              <a:t>ieško informacijos</a:t>
            </a:r>
            <a:r>
              <a:rPr lang="lt-LT" sz="160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stebi</a:t>
            </a:r>
            <a:r>
              <a:rPr lang="lt-LT" sz="1600" dirty="0">
                <a:ln>
                  <a:noFill/>
                </a:ln>
                <a:solidFill>
                  <a:srgbClr val="000000"/>
                </a:solidFill>
                <a:effectLst/>
                <a:latin typeface="Arial Narrow" panose="020B0606020202030204" pitchFamily="34" charset="0"/>
                <a:ea typeface="Helvetica Neue"/>
                <a:cs typeface="Helvetica Neue"/>
              </a:rPr>
              <a:t> ir </a:t>
            </a:r>
            <a:r>
              <a:rPr lang="lt-LT" sz="1600" b="1" dirty="0">
                <a:ln>
                  <a:noFill/>
                </a:ln>
                <a:solidFill>
                  <a:srgbClr val="C00000"/>
                </a:solidFill>
                <a:effectLst/>
                <a:latin typeface="Arial Narrow" panose="020B0606020202030204" pitchFamily="34" charset="0"/>
                <a:ea typeface="Helvetica Neue"/>
                <a:cs typeface="Helvetica Neue"/>
              </a:rPr>
              <a:t>tyrinėja</a:t>
            </a:r>
            <a:r>
              <a:rPr lang="lt-LT" sz="160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piešia</a:t>
            </a:r>
            <a:r>
              <a:rPr lang="lt-LT" sz="160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kuria</a:t>
            </a:r>
            <a:r>
              <a:rPr lang="lt-LT" sz="160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žaidžia </a:t>
            </a:r>
            <a:r>
              <a:rPr lang="lt-LT" sz="1600" dirty="0">
                <a:ln>
                  <a:noFill/>
                </a:ln>
                <a:solidFill>
                  <a:srgbClr val="000000"/>
                </a:solidFill>
                <a:effectLst/>
                <a:latin typeface="Arial Narrow" panose="020B0606020202030204" pitchFamily="34" charset="0"/>
                <a:ea typeface="Helvetica Neue"/>
                <a:cs typeface="Helvetica Neue"/>
              </a:rPr>
              <a:t>ugdomuosius žaidimus, </a:t>
            </a:r>
            <a:r>
              <a:rPr lang="lt-LT" sz="1600" b="1" dirty="0">
                <a:ln>
                  <a:noFill/>
                </a:ln>
                <a:solidFill>
                  <a:srgbClr val="C00000"/>
                </a:solidFill>
                <a:effectLst/>
                <a:latin typeface="Arial Narrow" panose="020B0606020202030204" pitchFamily="34" charset="0"/>
                <a:ea typeface="Helvetica Neue"/>
                <a:cs typeface="Helvetica Neue"/>
              </a:rPr>
              <a:t>fiksuoja </a:t>
            </a:r>
            <a:r>
              <a:rPr lang="lt-LT" sz="1600" dirty="0">
                <a:ln>
                  <a:noFill/>
                </a:ln>
                <a:solidFill>
                  <a:srgbClr val="000000"/>
                </a:solidFill>
                <a:effectLst/>
                <a:latin typeface="Arial Narrow" panose="020B0606020202030204" pitchFamily="34" charset="0"/>
                <a:ea typeface="Helvetica Neue"/>
                <a:cs typeface="Helvetica Neue"/>
              </a:rPr>
              <a:t>savo </a:t>
            </a:r>
            <a:r>
              <a:rPr lang="lt-LT" sz="1600" b="1" dirty="0">
                <a:ln>
                  <a:noFill/>
                </a:ln>
                <a:solidFill>
                  <a:srgbClr val="C00000"/>
                </a:solidFill>
                <a:effectLst/>
                <a:latin typeface="Arial Narrow" panose="020B0606020202030204" pitchFamily="34" charset="0"/>
                <a:ea typeface="Helvetica Neue"/>
                <a:cs typeface="Helvetica Neue"/>
              </a:rPr>
              <a:t>atradimus</a:t>
            </a:r>
            <a:r>
              <a:rPr lang="lt-LT" sz="1600" dirty="0">
                <a:ln>
                  <a:noFill/>
                </a:ln>
                <a:solidFill>
                  <a:srgbClr val="000000"/>
                </a:solidFill>
                <a:effectLst/>
                <a:latin typeface="Arial Narrow" panose="020B0606020202030204" pitchFamily="34" charset="0"/>
                <a:ea typeface="Helvetica Neue"/>
                <a:cs typeface="Helvetica Neue"/>
              </a:rPr>
              <a:t>.</a:t>
            </a:r>
            <a:endParaRPr lang="lt-LT" sz="1600" dirty="0"/>
          </a:p>
        </p:txBody>
      </p:sp>
      <p:sp>
        <p:nvSpPr>
          <p:cNvPr id="122" name="TextBox 121">
            <a:extLst>
              <a:ext uri="{FF2B5EF4-FFF2-40B4-BE49-F238E27FC236}">
                <a16:creationId xmlns:a16="http://schemas.microsoft.com/office/drawing/2014/main" id="{1CD46F08-28EA-D5AC-FA79-CD9673D012B4}"/>
              </a:ext>
            </a:extLst>
          </p:cNvPr>
          <p:cNvSpPr txBox="1"/>
          <p:nvPr/>
        </p:nvSpPr>
        <p:spPr>
          <a:xfrm>
            <a:off x="577877" y="1344105"/>
            <a:ext cx="3213601" cy="1921423"/>
          </a:xfrm>
          <a:prstGeom prst="rect">
            <a:avLst/>
          </a:prstGeom>
          <a:noFill/>
        </p:spPr>
        <p:txBody>
          <a:bodyPr wrap="square">
            <a:spAutoFit/>
          </a:bodyPr>
          <a:lstStyle/>
          <a:p>
            <a:pPr lvl="0">
              <a:lnSpc>
                <a:spcPct val="107000"/>
              </a:lnSpc>
              <a:buSzPts val="1000"/>
            </a:pPr>
            <a:r>
              <a:rPr lang="lt-LT" sz="1600" b="1" dirty="0">
                <a:ln>
                  <a:noFill/>
                </a:ln>
                <a:solidFill>
                  <a:srgbClr val="C00000"/>
                </a:solidFill>
                <a:effectLst/>
                <a:latin typeface="Arial Narrow" panose="020B0606020202030204" pitchFamily="34" charset="0"/>
                <a:ea typeface="Helvetica Neue"/>
                <a:cs typeface="Helvetica Neue"/>
              </a:rPr>
              <a:t>Paaiškina</a:t>
            </a:r>
            <a:r>
              <a:rPr lang="lt-LT" sz="1600" dirty="0">
                <a:ln>
                  <a:noFill/>
                </a:ln>
                <a:solidFill>
                  <a:srgbClr val="000000"/>
                </a:solidFill>
                <a:effectLst/>
                <a:latin typeface="Arial Narrow" panose="020B0606020202030204" pitchFamily="34" charset="0"/>
                <a:ea typeface="Helvetica Neue"/>
                <a:cs typeface="Helvetica Neue"/>
              </a:rPr>
              <a:t>, ko reikia žmogui, kad jis gyventų, </a:t>
            </a:r>
            <a:r>
              <a:rPr lang="lt-LT" sz="1600" b="1" dirty="0">
                <a:ln>
                  <a:noFill/>
                </a:ln>
                <a:solidFill>
                  <a:srgbClr val="C00000"/>
                </a:solidFill>
                <a:effectLst/>
                <a:latin typeface="Arial Narrow" panose="020B0606020202030204" pitchFamily="34" charset="0"/>
                <a:ea typeface="Helvetica Neue"/>
                <a:cs typeface="Helvetica Neue"/>
              </a:rPr>
              <a:t>gerai jaustųsi</a:t>
            </a:r>
            <a:r>
              <a:rPr lang="lt-LT" sz="160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būtų sveikas</a:t>
            </a:r>
            <a:endParaRPr lang="lt-LT" sz="16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SzPts val="1000"/>
            </a:pPr>
            <a:r>
              <a:rPr lang="lt-LT" sz="1600" dirty="0">
                <a:ln>
                  <a:noFill/>
                </a:ln>
                <a:solidFill>
                  <a:srgbClr val="000000"/>
                </a:solidFill>
                <a:effectLst/>
                <a:latin typeface="Arial Narrow" panose="020B0606020202030204" pitchFamily="34" charset="0"/>
                <a:ea typeface="Helvetica Neue"/>
                <a:cs typeface="Helvetica Neue"/>
              </a:rPr>
              <a:t>Artimiausioje </a:t>
            </a:r>
            <a:r>
              <a:rPr lang="lt-LT" sz="1600" b="1" dirty="0">
                <a:ln>
                  <a:noFill/>
                </a:ln>
                <a:solidFill>
                  <a:srgbClr val="C00000"/>
                </a:solidFill>
                <a:effectLst/>
                <a:latin typeface="Arial Narrow" panose="020B0606020202030204" pitchFamily="34" charset="0"/>
                <a:ea typeface="Helvetica Neue"/>
                <a:cs typeface="Helvetica Neue"/>
              </a:rPr>
              <a:t>aplinkoje, gamtoje elgiasi atsakingai ir saugiai</a:t>
            </a:r>
            <a:r>
              <a:rPr lang="lt-LT" sz="1600" dirty="0">
                <a:ln>
                  <a:noFill/>
                </a:ln>
                <a:solidFill>
                  <a:srgbClr val="000000"/>
                </a:solidFill>
                <a:effectLst/>
                <a:latin typeface="Arial Narrow" panose="020B0606020202030204" pitchFamily="34" charset="0"/>
                <a:ea typeface="Helvetica Neue"/>
                <a:cs typeface="Helvetica Neue"/>
              </a:rPr>
              <a:t> Atsakingai ir saugiai naudojasi priemonėmis, </a:t>
            </a:r>
            <a:r>
              <a:rPr lang="lt-LT" sz="1600" b="1" dirty="0">
                <a:ln>
                  <a:noFill/>
                </a:ln>
                <a:solidFill>
                  <a:srgbClr val="C00000"/>
                </a:solidFill>
                <a:effectLst/>
                <a:latin typeface="Arial Narrow" panose="020B0606020202030204" pitchFamily="34" charset="0"/>
                <a:ea typeface="Helvetica Neue"/>
                <a:cs typeface="Helvetica Neue"/>
              </a:rPr>
              <a:t>laikosi</a:t>
            </a:r>
            <a:r>
              <a:rPr lang="lt-LT" sz="1600" dirty="0">
                <a:ln>
                  <a:noFill/>
                </a:ln>
                <a:solidFill>
                  <a:srgbClr val="000000"/>
                </a:solidFill>
                <a:effectLst/>
                <a:latin typeface="Arial Narrow" panose="020B0606020202030204" pitchFamily="34" charset="0"/>
                <a:ea typeface="Helvetica Neue"/>
                <a:cs typeface="Helvetica Neue"/>
              </a:rPr>
              <a:t> jam </a:t>
            </a:r>
            <a:r>
              <a:rPr lang="lt-LT" sz="1600" b="1" dirty="0">
                <a:ln>
                  <a:noFill/>
                </a:ln>
                <a:solidFill>
                  <a:srgbClr val="C00000"/>
                </a:solidFill>
                <a:effectLst/>
                <a:latin typeface="Arial Narrow" panose="020B0606020202030204" pitchFamily="34" charset="0"/>
                <a:ea typeface="Helvetica Neue"/>
                <a:cs typeface="Helvetica Neue"/>
              </a:rPr>
              <a:t>suprantamos gyvybės saugojimo etikos</a:t>
            </a:r>
            <a:r>
              <a:rPr lang="lt-LT" sz="1600" dirty="0">
                <a:ln>
                  <a:noFill/>
                </a:ln>
                <a:solidFill>
                  <a:srgbClr val="000000"/>
                </a:solidFill>
                <a:effectLst/>
                <a:latin typeface="Arial Narrow" panose="020B0606020202030204" pitchFamily="34" charset="0"/>
                <a:ea typeface="Helvetica Neue"/>
                <a:cs typeface="Helvetica Neue"/>
              </a:rPr>
              <a:t>.</a:t>
            </a:r>
            <a:endParaRPr lang="lt-LT" sz="1600" dirty="0"/>
          </a:p>
        </p:txBody>
      </p:sp>
    </p:spTree>
    <p:extLst>
      <p:ext uri="{BB962C8B-B14F-4D97-AF65-F5344CB8AC3E}">
        <p14:creationId xmlns:p14="http://schemas.microsoft.com/office/powerpoint/2010/main" val="4096711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EA52DAE-ABB7-89EE-7237-12C24E441106}"/>
              </a:ext>
            </a:extLst>
          </p:cNvPr>
          <p:cNvSpPr txBox="1">
            <a:spLocks/>
          </p:cNvSpPr>
          <p:nvPr/>
        </p:nvSpPr>
        <p:spPr>
          <a:xfrm>
            <a:off x="929786" y="213557"/>
            <a:ext cx="10160245" cy="44451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lt-LT" sz="2400" dirty="0">
                <a:solidFill>
                  <a:srgbClr val="002060"/>
                </a:solidFill>
                <a:latin typeface="Arial Narrow" panose="020B0606020202030204" pitchFamily="34" charset="0"/>
              </a:rPr>
              <a:t>GAMTAMOKSLINIS UGDYMAS: pasiekimų vertinimo pavyzdys</a:t>
            </a:r>
            <a:endParaRPr lang="en-US" sz="2400" dirty="0">
              <a:solidFill>
                <a:srgbClr val="002060"/>
              </a:solidFill>
              <a:latin typeface="Arial Narrow" panose="020B0606020202030204" pitchFamily="34" charset="0"/>
            </a:endParaRPr>
          </a:p>
        </p:txBody>
      </p:sp>
      <p:sp>
        <p:nvSpPr>
          <p:cNvPr id="2" name="Rectangle: Rounded Corners 1">
            <a:extLst>
              <a:ext uri="{FF2B5EF4-FFF2-40B4-BE49-F238E27FC236}">
                <a16:creationId xmlns:a16="http://schemas.microsoft.com/office/drawing/2014/main" id="{BF5BD434-725E-1CCE-ABF4-AF941EC17D5D}"/>
              </a:ext>
            </a:extLst>
          </p:cNvPr>
          <p:cNvSpPr/>
          <p:nvPr/>
        </p:nvSpPr>
        <p:spPr>
          <a:xfrm>
            <a:off x="497058" y="1301518"/>
            <a:ext cx="1931964"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000" b="1" dirty="0"/>
              <a:t>Gamtamokslinis ugdymas</a:t>
            </a:r>
          </a:p>
        </p:txBody>
      </p:sp>
      <p:sp>
        <p:nvSpPr>
          <p:cNvPr id="5" name="TextBox 4">
            <a:extLst>
              <a:ext uri="{FF2B5EF4-FFF2-40B4-BE49-F238E27FC236}">
                <a16:creationId xmlns:a16="http://schemas.microsoft.com/office/drawing/2014/main" id="{744E4DB4-B443-ABDD-E46F-4676D1177190}"/>
              </a:ext>
            </a:extLst>
          </p:cNvPr>
          <p:cNvSpPr txBox="1"/>
          <p:nvPr/>
        </p:nvSpPr>
        <p:spPr>
          <a:xfrm>
            <a:off x="753365" y="779738"/>
            <a:ext cx="1569404" cy="400110"/>
          </a:xfrm>
          <a:prstGeom prst="rect">
            <a:avLst/>
          </a:prstGeom>
          <a:solidFill>
            <a:srgbClr val="FFC000"/>
          </a:solidFill>
        </p:spPr>
        <p:txBody>
          <a:bodyPr wrap="none" rtlCol="0">
            <a:spAutoFit/>
          </a:bodyPr>
          <a:lstStyle/>
          <a:p>
            <a:pPr algn="r"/>
            <a:r>
              <a:rPr lang="lt-LT" sz="2000" b="1" dirty="0">
                <a:latin typeface="Calibri Light" panose="020F0302020204030204" pitchFamily="34" charset="0"/>
              </a:rPr>
              <a:t>Ugdymo sritis</a:t>
            </a:r>
            <a:endParaRPr lang="en-US" sz="2000" b="1" dirty="0">
              <a:latin typeface="Calibri Light" panose="020F0302020204030204" pitchFamily="34" charset="0"/>
            </a:endParaRPr>
          </a:p>
        </p:txBody>
      </p:sp>
      <p:sp>
        <p:nvSpPr>
          <p:cNvPr id="18" name="TextBox 17">
            <a:extLst>
              <a:ext uri="{FF2B5EF4-FFF2-40B4-BE49-F238E27FC236}">
                <a16:creationId xmlns:a16="http://schemas.microsoft.com/office/drawing/2014/main" id="{528158CB-62BF-C0F0-8559-0FA66EBA92A0}"/>
              </a:ext>
            </a:extLst>
          </p:cNvPr>
          <p:cNvSpPr txBox="1"/>
          <p:nvPr/>
        </p:nvSpPr>
        <p:spPr>
          <a:xfrm>
            <a:off x="2783487" y="775984"/>
            <a:ext cx="1737142" cy="400110"/>
          </a:xfrm>
          <a:prstGeom prst="rect">
            <a:avLst/>
          </a:prstGeom>
          <a:solidFill>
            <a:srgbClr val="FFC000"/>
          </a:solidFill>
        </p:spPr>
        <p:txBody>
          <a:bodyPr wrap="none" rtlCol="0">
            <a:spAutoFit/>
          </a:bodyPr>
          <a:lstStyle/>
          <a:p>
            <a:pPr algn="r"/>
            <a:r>
              <a:rPr lang="lt-LT" sz="2000" b="1" dirty="0">
                <a:latin typeface="Calibri Light" panose="020F0302020204030204" pitchFamily="34" charset="0"/>
              </a:rPr>
              <a:t>Pasiekimų sritis</a:t>
            </a:r>
            <a:endParaRPr lang="en-US" sz="2000" b="1" dirty="0">
              <a:latin typeface="Calibri Light" panose="020F0302020204030204" pitchFamily="34" charset="0"/>
            </a:endParaRPr>
          </a:p>
        </p:txBody>
      </p:sp>
      <p:sp>
        <p:nvSpPr>
          <p:cNvPr id="19" name="Rectangle: Rounded Corners 18">
            <a:extLst>
              <a:ext uri="{FF2B5EF4-FFF2-40B4-BE49-F238E27FC236}">
                <a16:creationId xmlns:a16="http://schemas.microsoft.com/office/drawing/2014/main" id="{1636E059-DEB0-73E7-C22F-2EDB14FF06BE}"/>
              </a:ext>
            </a:extLst>
          </p:cNvPr>
          <p:cNvSpPr/>
          <p:nvPr/>
        </p:nvSpPr>
        <p:spPr>
          <a:xfrm>
            <a:off x="2748209" y="1291757"/>
            <a:ext cx="1807699"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a:t>B. Gamtamokslinis </a:t>
            </a:r>
            <a:r>
              <a:rPr lang="lt-LT" sz="1600" b="1" u="sng" dirty="0">
                <a:solidFill>
                  <a:srgbClr val="C00000"/>
                </a:solidFill>
              </a:rPr>
              <a:t>komunikavimas</a:t>
            </a:r>
          </a:p>
        </p:txBody>
      </p:sp>
      <p:cxnSp>
        <p:nvCxnSpPr>
          <p:cNvPr id="21" name="Straight Arrow Connector 20">
            <a:extLst>
              <a:ext uri="{FF2B5EF4-FFF2-40B4-BE49-F238E27FC236}">
                <a16:creationId xmlns:a16="http://schemas.microsoft.com/office/drawing/2014/main" id="{84D8B957-09B8-C465-3EA4-0C01C9EBD290}"/>
              </a:ext>
            </a:extLst>
          </p:cNvPr>
          <p:cNvCxnSpPr>
            <a:cxnSpLocks/>
          </p:cNvCxnSpPr>
          <p:nvPr/>
        </p:nvCxnSpPr>
        <p:spPr>
          <a:xfrm flipV="1">
            <a:off x="2284988" y="1735271"/>
            <a:ext cx="48299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88ADF3D-FA59-8287-FAB5-952A61DF10D5}"/>
              </a:ext>
            </a:extLst>
          </p:cNvPr>
          <p:cNvSpPr txBox="1"/>
          <p:nvPr/>
        </p:nvSpPr>
        <p:spPr>
          <a:xfrm>
            <a:off x="4734147" y="786554"/>
            <a:ext cx="7457853" cy="400110"/>
          </a:xfrm>
          <a:prstGeom prst="rect">
            <a:avLst/>
          </a:prstGeom>
          <a:solidFill>
            <a:srgbClr val="FFC000"/>
          </a:solidFill>
        </p:spPr>
        <p:txBody>
          <a:bodyPr wrap="square" rtlCol="0">
            <a:spAutoFit/>
          </a:bodyPr>
          <a:lstStyle/>
          <a:p>
            <a:pPr algn="ctr"/>
            <a:r>
              <a:rPr lang="lt-LT" sz="2000" b="1" dirty="0">
                <a:latin typeface="Calibri Light" panose="020F0302020204030204" pitchFamily="34" charset="0"/>
              </a:rPr>
              <a:t>Pasiekimų srities pasiekimai </a:t>
            </a:r>
            <a:endParaRPr lang="en-US" sz="2000" b="1" dirty="0">
              <a:latin typeface="Calibri Light" panose="020F0302020204030204" pitchFamily="34" charset="0"/>
            </a:endParaRPr>
          </a:p>
        </p:txBody>
      </p:sp>
      <p:sp>
        <p:nvSpPr>
          <p:cNvPr id="23" name="Rectangle: Rounded Corners 22">
            <a:extLst>
              <a:ext uri="{FF2B5EF4-FFF2-40B4-BE49-F238E27FC236}">
                <a16:creationId xmlns:a16="http://schemas.microsoft.com/office/drawing/2014/main" id="{DCFBC596-9E9F-349F-BF38-03592934422E}"/>
              </a:ext>
            </a:extLst>
          </p:cNvPr>
          <p:cNvSpPr/>
          <p:nvPr/>
        </p:nvSpPr>
        <p:spPr>
          <a:xfrm>
            <a:off x="253218" y="6078262"/>
            <a:ext cx="2128911" cy="677952"/>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dirty="0">
                <a:latin typeface="Arial" panose="020B0604020202020204" pitchFamily="34" charset="0"/>
                <a:cs typeface="Arial" panose="020B0604020202020204" pitchFamily="34" charset="0"/>
              </a:rPr>
              <a:t>Pasirinkite ugdymo sritį</a:t>
            </a:r>
          </a:p>
        </p:txBody>
      </p:sp>
      <p:cxnSp>
        <p:nvCxnSpPr>
          <p:cNvPr id="25" name="Straight Arrow Connector 24">
            <a:extLst>
              <a:ext uri="{FF2B5EF4-FFF2-40B4-BE49-F238E27FC236}">
                <a16:creationId xmlns:a16="http://schemas.microsoft.com/office/drawing/2014/main" id="{CEA8C800-FFC2-49FC-2EDC-ED8C3B63D9C5}"/>
              </a:ext>
            </a:extLst>
          </p:cNvPr>
          <p:cNvCxnSpPr>
            <a:cxnSpLocks/>
            <a:stCxn id="23" idx="0"/>
          </p:cNvCxnSpPr>
          <p:nvPr/>
        </p:nvCxnSpPr>
        <p:spPr>
          <a:xfrm flipV="1">
            <a:off x="1317674" y="5594252"/>
            <a:ext cx="0" cy="48401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7" name="Rectangle: Rounded Corners 26">
            <a:extLst>
              <a:ext uri="{FF2B5EF4-FFF2-40B4-BE49-F238E27FC236}">
                <a16:creationId xmlns:a16="http://schemas.microsoft.com/office/drawing/2014/main" id="{7C61E8DA-C0DB-C480-1CE3-59B08304B8D2}"/>
              </a:ext>
            </a:extLst>
          </p:cNvPr>
          <p:cNvSpPr/>
          <p:nvPr/>
        </p:nvSpPr>
        <p:spPr>
          <a:xfrm>
            <a:off x="2816096" y="6078262"/>
            <a:ext cx="2335238" cy="677952"/>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latin typeface="Arial" panose="020B0604020202020204" pitchFamily="34" charset="0"/>
                <a:cs typeface="Arial" panose="020B0604020202020204" pitchFamily="34" charset="0"/>
              </a:rPr>
              <a:t>Išskirkite ugdymo srities pasiekimą</a:t>
            </a:r>
          </a:p>
        </p:txBody>
      </p:sp>
      <p:cxnSp>
        <p:nvCxnSpPr>
          <p:cNvPr id="29" name="Straight Arrow Connector 28">
            <a:extLst>
              <a:ext uri="{FF2B5EF4-FFF2-40B4-BE49-F238E27FC236}">
                <a16:creationId xmlns:a16="http://schemas.microsoft.com/office/drawing/2014/main" id="{5762B507-F33B-0FC6-9DA1-F5F4FB93428F}"/>
              </a:ext>
            </a:extLst>
          </p:cNvPr>
          <p:cNvCxnSpPr>
            <a:cxnSpLocks/>
            <a:stCxn id="27" idx="0"/>
          </p:cNvCxnSpPr>
          <p:nvPr/>
        </p:nvCxnSpPr>
        <p:spPr>
          <a:xfrm flipV="1">
            <a:off x="3983715" y="5561428"/>
            <a:ext cx="0" cy="5168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1" name="Rectangle: Rounded Corners 30">
            <a:extLst>
              <a:ext uri="{FF2B5EF4-FFF2-40B4-BE49-F238E27FC236}">
                <a16:creationId xmlns:a16="http://schemas.microsoft.com/office/drawing/2014/main" id="{94A89925-7696-4A6A-1BD5-5AD78F8F482D}"/>
              </a:ext>
            </a:extLst>
          </p:cNvPr>
          <p:cNvSpPr/>
          <p:nvPr/>
        </p:nvSpPr>
        <p:spPr>
          <a:xfrm>
            <a:off x="5585301" y="6078262"/>
            <a:ext cx="2508738" cy="677952"/>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dirty="0">
                <a:latin typeface="Arial" panose="020B0604020202020204" pitchFamily="34" charset="0"/>
                <a:cs typeface="Arial" panose="020B0604020202020204" pitchFamily="34" charset="0"/>
              </a:rPr>
              <a:t>Apibrėžkite pasiekimų srities pasiekimą </a:t>
            </a:r>
          </a:p>
        </p:txBody>
      </p:sp>
      <p:cxnSp>
        <p:nvCxnSpPr>
          <p:cNvPr id="33" name="Straight Arrow Connector 32">
            <a:extLst>
              <a:ext uri="{FF2B5EF4-FFF2-40B4-BE49-F238E27FC236}">
                <a16:creationId xmlns:a16="http://schemas.microsoft.com/office/drawing/2014/main" id="{A1143B33-C729-5933-7572-E3EDD51347DB}"/>
              </a:ext>
            </a:extLst>
          </p:cNvPr>
          <p:cNvCxnSpPr>
            <a:cxnSpLocks/>
            <a:stCxn id="31" idx="0"/>
          </p:cNvCxnSpPr>
          <p:nvPr/>
        </p:nvCxnSpPr>
        <p:spPr>
          <a:xfrm flipV="1">
            <a:off x="6839670" y="5514535"/>
            <a:ext cx="0" cy="56372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9" name="Rectangle: Rounded Corners 38">
            <a:extLst>
              <a:ext uri="{FF2B5EF4-FFF2-40B4-BE49-F238E27FC236}">
                <a16:creationId xmlns:a16="http://schemas.microsoft.com/office/drawing/2014/main" id="{D7A35263-2143-22CE-8B0B-3FC21B2FB300}"/>
              </a:ext>
            </a:extLst>
          </p:cNvPr>
          <p:cNvSpPr/>
          <p:nvPr/>
        </p:nvSpPr>
        <p:spPr>
          <a:xfrm>
            <a:off x="4750831" y="1285969"/>
            <a:ext cx="4177678"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dirty="0">
                <a:latin typeface="Arial Narrow" panose="020B0606020202030204" pitchFamily="34" charset="0"/>
              </a:rPr>
              <a:t>B</a:t>
            </a:r>
            <a:r>
              <a:rPr lang="ru-RU" sz="1600" dirty="0">
                <a:latin typeface="Arial Narrow" panose="020B0606020202030204" pitchFamily="34" charset="0"/>
              </a:rPr>
              <a:t>4</a:t>
            </a:r>
            <a:r>
              <a:rPr lang="lt-LT" sz="1600" dirty="0">
                <a:latin typeface="Arial Narrow" panose="020B0606020202030204" pitchFamily="34" charset="0"/>
              </a:rPr>
              <a:t>. Bendrose veiklose </a:t>
            </a:r>
            <a:r>
              <a:rPr lang="lt-LT" sz="1600" u="sng" dirty="0">
                <a:solidFill>
                  <a:srgbClr val="C00000"/>
                </a:solidFill>
                <a:latin typeface="Arial Narrow" panose="020B0606020202030204" pitchFamily="34" charset="0"/>
              </a:rPr>
              <a:t>veikdamas kartu su kitais </a:t>
            </a:r>
            <a:r>
              <a:rPr lang="lt-LT" sz="1600" dirty="0">
                <a:latin typeface="Arial Narrow" panose="020B0606020202030204" pitchFamily="34" charset="0"/>
              </a:rPr>
              <a:t>ir </a:t>
            </a:r>
            <a:r>
              <a:rPr lang="lt-LT" sz="1600" u="sng" dirty="0">
                <a:solidFill>
                  <a:srgbClr val="C00000"/>
                </a:solidFill>
                <a:latin typeface="Arial Narrow" panose="020B0606020202030204" pitchFamily="34" charset="0"/>
              </a:rPr>
              <a:t>reflektuodamas žinojimą </a:t>
            </a:r>
            <a:r>
              <a:rPr lang="lt-LT" sz="1600" dirty="0">
                <a:latin typeface="Arial Narrow" panose="020B0606020202030204" pitchFamily="34" charset="0"/>
              </a:rPr>
              <a:t>sieja </a:t>
            </a:r>
            <a:r>
              <a:rPr lang="lt-LT" sz="1600" u="sng" dirty="0">
                <a:solidFill>
                  <a:srgbClr val="C00000"/>
                </a:solidFill>
                <a:latin typeface="Arial Narrow" panose="020B0606020202030204" pitchFamily="34" charset="0"/>
              </a:rPr>
              <a:t>su savo paties, bendraamžių ir naujai įgytu patyrimu bei atradimais </a:t>
            </a:r>
          </a:p>
        </p:txBody>
      </p:sp>
      <p:pic>
        <p:nvPicPr>
          <p:cNvPr id="40" name="Paveikslėlis 9">
            <a:extLst>
              <a:ext uri="{FF2B5EF4-FFF2-40B4-BE49-F238E27FC236}">
                <a16:creationId xmlns:a16="http://schemas.microsoft.com/office/drawing/2014/main" id="{25FB7DEA-289C-9827-1B02-9368182DB1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3329" y="3167512"/>
            <a:ext cx="4221156" cy="2779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TextBox 41">
            <a:extLst>
              <a:ext uri="{FF2B5EF4-FFF2-40B4-BE49-F238E27FC236}">
                <a16:creationId xmlns:a16="http://schemas.microsoft.com/office/drawing/2014/main" id="{B42E982A-D7A5-2A70-2B9A-BD9199938A51}"/>
              </a:ext>
            </a:extLst>
          </p:cNvPr>
          <p:cNvSpPr txBox="1"/>
          <p:nvPr/>
        </p:nvSpPr>
        <p:spPr>
          <a:xfrm>
            <a:off x="172755" y="2270850"/>
            <a:ext cx="3535031" cy="861774"/>
          </a:xfrm>
          <a:prstGeom prst="rect">
            <a:avLst/>
          </a:prstGeom>
          <a:solidFill>
            <a:srgbClr val="FFFF00"/>
          </a:solidFill>
        </p:spPr>
        <p:txBody>
          <a:bodyPr wrap="square">
            <a:spAutoFit/>
          </a:bodyPr>
          <a:lstStyle/>
          <a:p>
            <a:pPr lvl="0">
              <a:buSzPts val="1000"/>
            </a:pPr>
            <a:r>
              <a:rPr lang="lt-LT" sz="1800" b="1" dirty="0">
                <a:ln>
                  <a:noFill/>
                </a:ln>
                <a:solidFill>
                  <a:srgbClr val="000000"/>
                </a:solidFill>
                <a:effectLst/>
                <a:latin typeface="Arial Narrow" panose="020B0606020202030204" pitchFamily="34" charset="0"/>
                <a:ea typeface="Helvetica Neue"/>
                <a:cs typeface="Helvetica Neue"/>
              </a:rPr>
              <a:t>Komunikavimo kompetencija: </a:t>
            </a:r>
          </a:p>
          <a:p>
            <a:pPr lvl="0">
              <a:buSzPts val="1000"/>
            </a:pPr>
            <a:r>
              <a:rPr lang="lt-LT" sz="1600" b="0" i="1" dirty="0">
                <a:ln>
                  <a:noFill/>
                </a:ln>
                <a:solidFill>
                  <a:srgbClr val="000000"/>
                </a:solidFill>
                <a:effectLst/>
                <a:latin typeface="Arial Narrow" panose="020B0606020202030204" pitchFamily="34" charset="0"/>
                <a:ea typeface="Helvetica Neue"/>
                <a:cs typeface="Helvetica Neue"/>
              </a:rPr>
              <a:t>Žodžiais, simboliais </a:t>
            </a:r>
            <a:r>
              <a:rPr lang="lt-LT" sz="1600" b="1" i="1" dirty="0">
                <a:ln>
                  <a:noFill/>
                </a:ln>
                <a:solidFill>
                  <a:srgbClr val="FF0000"/>
                </a:solidFill>
                <a:effectLst/>
                <a:latin typeface="Arial Narrow" panose="020B0606020202030204" pitchFamily="34" charset="0"/>
                <a:ea typeface="Helvetica Neue"/>
                <a:cs typeface="Helvetica Neue"/>
              </a:rPr>
              <a:t>perteikia informaciją </a:t>
            </a:r>
            <a:r>
              <a:rPr lang="lt-LT" sz="1600" b="0" i="1" dirty="0">
                <a:ln>
                  <a:noFill/>
                </a:ln>
                <a:solidFill>
                  <a:srgbClr val="000000"/>
                </a:solidFill>
                <a:effectLst/>
                <a:latin typeface="Arial Narrow" panose="020B0606020202030204" pitchFamily="34" charset="0"/>
                <a:ea typeface="Helvetica Neue"/>
                <a:cs typeface="Helvetica Neue"/>
              </a:rPr>
              <a:t>apie </a:t>
            </a:r>
            <a:r>
              <a:rPr lang="lt-LT" sz="1600" b="1" i="1" dirty="0">
                <a:ln>
                  <a:noFill/>
                </a:ln>
                <a:solidFill>
                  <a:srgbClr val="FF0000"/>
                </a:solidFill>
                <a:effectLst/>
                <a:latin typeface="Arial Narrow" panose="020B0606020202030204" pitchFamily="34" charset="0"/>
                <a:ea typeface="Helvetica Neue"/>
                <a:cs typeface="Helvetica Neue"/>
              </a:rPr>
              <a:t>gamtos objektus </a:t>
            </a:r>
            <a:r>
              <a:rPr lang="lt-LT" sz="1600" b="0" i="1" dirty="0">
                <a:ln>
                  <a:noFill/>
                </a:ln>
                <a:solidFill>
                  <a:srgbClr val="000000"/>
                </a:solidFill>
                <a:effectLst/>
                <a:latin typeface="Arial Narrow" panose="020B0606020202030204" pitchFamily="34" charset="0"/>
                <a:ea typeface="Helvetica Neue"/>
                <a:cs typeface="Helvetica Neue"/>
              </a:rPr>
              <a:t>bei </a:t>
            </a:r>
            <a:r>
              <a:rPr lang="lt-LT" sz="1600" b="1" i="1" dirty="0">
                <a:ln>
                  <a:noFill/>
                </a:ln>
                <a:solidFill>
                  <a:srgbClr val="FF0000"/>
                </a:solidFill>
                <a:effectLst/>
                <a:latin typeface="Arial Narrow" panose="020B0606020202030204" pitchFamily="34" charset="0"/>
                <a:ea typeface="Helvetica Neue"/>
                <a:cs typeface="Helvetica Neue"/>
              </a:rPr>
              <a:t>reiškinius</a:t>
            </a:r>
            <a:r>
              <a:rPr lang="lt-LT" sz="1600" b="0" i="1" dirty="0">
                <a:ln>
                  <a:noFill/>
                </a:ln>
                <a:solidFill>
                  <a:srgbClr val="000000"/>
                </a:solidFill>
                <a:effectLst/>
                <a:latin typeface="Arial Narrow" panose="020B0606020202030204" pitchFamily="34" charset="0"/>
                <a:ea typeface="Helvetica Neue"/>
                <a:cs typeface="Helvetica Neue"/>
              </a:rPr>
              <a:t>;</a:t>
            </a:r>
            <a:endParaRPr lang="lt-LT" sz="1600" b="1" i="1" dirty="0">
              <a:ln>
                <a:noFill/>
              </a:ln>
              <a:solidFill>
                <a:srgbClr val="000000"/>
              </a:solidFill>
              <a:effectLst/>
              <a:latin typeface="Helvetica Neue"/>
              <a:ea typeface="Helvetica Neue"/>
              <a:cs typeface="Helvetica Neue"/>
            </a:endParaRPr>
          </a:p>
        </p:txBody>
      </p:sp>
      <p:sp>
        <p:nvSpPr>
          <p:cNvPr id="59" name="TextBox 58">
            <a:extLst>
              <a:ext uri="{FF2B5EF4-FFF2-40B4-BE49-F238E27FC236}">
                <a16:creationId xmlns:a16="http://schemas.microsoft.com/office/drawing/2014/main" id="{60A5CCEF-8C33-5A93-5D13-C3D069AEED02}"/>
              </a:ext>
            </a:extLst>
          </p:cNvPr>
          <p:cNvSpPr txBox="1"/>
          <p:nvPr/>
        </p:nvSpPr>
        <p:spPr>
          <a:xfrm>
            <a:off x="3874476" y="2403114"/>
            <a:ext cx="3892163" cy="650627"/>
          </a:xfrm>
          <a:prstGeom prst="rect">
            <a:avLst/>
          </a:prstGeom>
          <a:solidFill>
            <a:schemeClr val="accent3">
              <a:lumMod val="40000"/>
              <a:lumOff val="60000"/>
            </a:schemeClr>
          </a:solidFill>
        </p:spPr>
        <p:txBody>
          <a:bodyPr wrap="square">
            <a:spAutoFit/>
          </a:bodyPr>
          <a:lstStyle/>
          <a:p>
            <a:r>
              <a:rPr lang="lt-LT" sz="1800" b="1" dirty="0">
                <a:effectLst/>
                <a:latin typeface="Arial Narrow" panose="020B0606020202030204" pitchFamily="34" charset="0"/>
                <a:ea typeface="Calibri" panose="020F0502020204030204" pitchFamily="34" charset="0"/>
                <a:cs typeface="Times New Roman" panose="02020603050405020304" pitchFamily="18" charset="0"/>
              </a:rPr>
              <a:t>Vaiko pažangos aprašomasis vertinimas</a:t>
            </a:r>
            <a:r>
              <a:rPr lang="lt-LT" sz="1800" dirty="0">
                <a:effectLst/>
                <a:latin typeface="Arial Narrow" panose="020B0606020202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lt-LT" sz="1800" i="1" dirty="0">
                <a:effectLst/>
                <a:latin typeface="Arial Narrow" panose="020B0606020202030204" pitchFamily="34" charset="0"/>
                <a:ea typeface="Calibri" panose="020F0502020204030204" pitchFamily="34" charset="0"/>
                <a:cs typeface="Times New Roman" panose="02020603050405020304" pitchFamily="18" charset="0"/>
              </a:rPr>
              <a:t>Pasakoja, kur yra buvęs (parke)</a:t>
            </a:r>
            <a:r>
              <a:rPr lang="lt-LT" i="1" dirty="0">
                <a:latin typeface="Calibri" panose="020F0502020204030204" pitchFamily="34" charset="0"/>
                <a:ea typeface="Calibri" panose="020F0502020204030204" pitchFamily="34" charset="0"/>
                <a:cs typeface="Times New Roman" panose="02020603050405020304" pitchFamily="18" charset="0"/>
              </a:rPr>
              <a:t>; </a:t>
            </a:r>
            <a:endParaRPr lang="lt-LT" sz="1800" i="1"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63" name="Straight Connector 62">
            <a:extLst>
              <a:ext uri="{FF2B5EF4-FFF2-40B4-BE49-F238E27FC236}">
                <a16:creationId xmlns:a16="http://schemas.microsoft.com/office/drawing/2014/main" id="{1C82ED1D-D18D-54D3-BB74-CC92FBE7380D}"/>
              </a:ext>
            </a:extLst>
          </p:cNvPr>
          <p:cNvCxnSpPr>
            <a:stCxn id="23" idx="3"/>
            <a:endCxn id="27" idx="1"/>
          </p:cNvCxnSpPr>
          <p:nvPr/>
        </p:nvCxnSpPr>
        <p:spPr>
          <a:xfrm>
            <a:off x="2382129" y="6417238"/>
            <a:ext cx="433967" cy="0"/>
          </a:xfrm>
          <a:prstGeom prst="line">
            <a:avLst/>
          </a:prstGeom>
        </p:spPr>
        <p:style>
          <a:lnRef idx="3">
            <a:schemeClr val="dk1"/>
          </a:lnRef>
          <a:fillRef idx="0">
            <a:schemeClr val="dk1"/>
          </a:fillRef>
          <a:effectRef idx="2">
            <a:schemeClr val="dk1"/>
          </a:effectRef>
          <a:fontRef idx="minor">
            <a:schemeClr val="tx1"/>
          </a:fontRef>
        </p:style>
      </p:cxnSp>
      <p:cxnSp>
        <p:nvCxnSpPr>
          <p:cNvPr id="66" name="Straight Connector 65">
            <a:extLst>
              <a:ext uri="{FF2B5EF4-FFF2-40B4-BE49-F238E27FC236}">
                <a16:creationId xmlns:a16="http://schemas.microsoft.com/office/drawing/2014/main" id="{B1322648-C65A-5695-E729-D5F76E73CC6F}"/>
              </a:ext>
            </a:extLst>
          </p:cNvPr>
          <p:cNvCxnSpPr>
            <a:stCxn id="27" idx="3"/>
            <a:endCxn id="31" idx="1"/>
          </p:cNvCxnSpPr>
          <p:nvPr/>
        </p:nvCxnSpPr>
        <p:spPr>
          <a:xfrm>
            <a:off x="5151334" y="6417238"/>
            <a:ext cx="433967" cy="0"/>
          </a:xfrm>
          <a:prstGeom prst="line">
            <a:avLst/>
          </a:prstGeom>
        </p:spPr>
        <p:style>
          <a:lnRef idx="3">
            <a:schemeClr val="dk1"/>
          </a:lnRef>
          <a:fillRef idx="0">
            <a:schemeClr val="dk1"/>
          </a:fillRef>
          <a:effectRef idx="2">
            <a:schemeClr val="dk1"/>
          </a:effectRef>
          <a:fontRef idx="minor">
            <a:schemeClr val="tx1"/>
          </a:fontRef>
        </p:style>
      </p:cxnSp>
      <p:sp>
        <p:nvSpPr>
          <p:cNvPr id="67" name="Rectangle: Rounded Corners 66">
            <a:extLst>
              <a:ext uri="{FF2B5EF4-FFF2-40B4-BE49-F238E27FC236}">
                <a16:creationId xmlns:a16="http://schemas.microsoft.com/office/drawing/2014/main" id="{97B62EFB-D8D2-C066-E645-B68CC5AE79B7}"/>
              </a:ext>
            </a:extLst>
          </p:cNvPr>
          <p:cNvSpPr/>
          <p:nvPr/>
        </p:nvSpPr>
        <p:spPr>
          <a:xfrm>
            <a:off x="253218" y="4452465"/>
            <a:ext cx="2368062" cy="643317"/>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dirty="0">
                <a:latin typeface="Arial" panose="020B0604020202020204" pitchFamily="34" charset="0"/>
                <a:cs typeface="Arial" panose="020B0604020202020204" pitchFamily="34" charset="0"/>
              </a:rPr>
              <a:t>Pasirinkite, per kokias  kompetencijas ugdysite</a:t>
            </a:r>
          </a:p>
        </p:txBody>
      </p:sp>
      <p:sp>
        <p:nvSpPr>
          <p:cNvPr id="69" name="TextBox 68">
            <a:extLst>
              <a:ext uri="{FF2B5EF4-FFF2-40B4-BE49-F238E27FC236}">
                <a16:creationId xmlns:a16="http://schemas.microsoft.com/office/drawing/2014/main" id="{4A8D03F0-7643-1353-36AD-98F0B7A7F749}"/>
              </a:ext>
            </a:extLst>
          </p:cNvPr>
          <p:cNvSpPr txBox="1"/>
          <p:nvPr/>
        </p:nvSpPr>
        <p:spPr>
          <a:xfrm>
            <a:off x="3874476" y="3215096"/>
            <a:ext cx="3892163" cy="923330"/>
          </a:xfrm>
          <a:prstGeom prst="rect">
            <a:avLst/>
          </a:prstGeom>
          <a:solidFill>
            <a:schemeClr val="accent3">
              <a:lumMod val="40000"/>
              <a:lumOff val="60000"/>
            </a:schemeClr>
          </a:solidFill>
        </p:spPr>
        <p:txBody>
          <a:bodyPr wrap="square">
            <a:spAutoFit/>
          </a:bodyPr>
          <a:lstStyle/>
          <a:p>
            <a:r>
              <a:rPr lang="lt-LT" sz="1800" i="1" dirty="0">
                <a:effectLst/>
                <a:latin typeface="Arial Narrow" panose="020B0606020202030204" pitchFamily="34" charset="0"/>
                <a:ea typeface="Calibri" panose="020F0502020204030204" pitchFamily="34" charset="0"/>
                <a:cs typeface="Times New Roman" panose="02020603050405020304" pitchFamily="18" charset="0"/>
              </a:rPr>
              <a:t>Domisi, klausinėja apie gamtą. </a:t>
            </a:r>
            <a:r>
              <a:rPr lang="lt-LT" i="1" dirty="0">
                <a:latin typeface="Arial Narrow" panose="020B0606020202030204" pitchFamily="34" charset="0"/>
                <a:ea typeface="Calibri" panose="020F0502020204030204" pitchFamily="34" charset="0"/>
                <a:cs typeface="Times New Roman" panose="02020603050405020304" pitchFamily="18" charset="0"/>
              </a:rPr>
              <a:t>Kurdamas žemėlapį, pasakoja, kad Lapė yra prie ežero.</a:t>
            </a:r>
            <a:endParaRPr lang="lt-LT" dirty="0"/>
          </a:p>
        </p:txBody>
      </p:sp>
      <p:sp>
        <p:nvSpPr>
          <p:cNvPr id="70" name="Oval 69">
            <a:extLst>
              <a:ext uri="{FF2B5EF4-FFF2-40B4-BE49-F238E27FC236}">
                <a16:creationId xmlns:a16="http://schemas.microsoft.com/office/drawing/2014/main" id="{A7FF7ADC-CD8D-A390-039F-CDF0F98E385E}"/>
              </a:ext>
            </a:extLst>
          </p:cNvPr>
          <p:cNvSpPr/>
          <p:nvPr/>
        </p:nvSpPr>
        <p:spPr>
          <a:xfrm>
            <a:off x="1001151" y="5338003"/>
            <a:ext cx="633044" cy="609181"/>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1</a:t>
            </a:r>
            <a:endParaRPr lang="lt-LT" b="1" dirty="0">
              <a:solidFill>
                <a:schemeClr val="tx1"/>
              </a:solidFill>
              <a:latin typeface="Arial Narrow" panose="020B0606020202030204" pitchFamily="34" charset="0"/>
            </a:endParaRPr>
          </a:p>
        </p:txBody>
      </p:sp>
      <p:sp>
        <p:nvSpPr>
          <p:cNvPr id="71" name="Oval 70">
            <a:extLst>
              <a:ext uri="{FF2B5EF4-FFF2-40B4-BE49-F238E27FC236}">
                <a16:creationId xmlns:a16="http://schemas.microsoft.com/office/drawing/2014/main" id="{91E0E790-C955-C059-BAD5-EFBC933B350A}"/>
              </a:ext>
            </a:extLst>
          </p:cNvPr>
          <p:cNvSpPr/>
          <p:nvPr/>
        </p:nvSpPr>
        <p:spPr>
          <a:xfrm>
            <a:off x="3662554" y="5256837"/>
            <a:ext cx="633044" cy="609181"/>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2</a:t>
            </a:r>
            <a:endParaRPr lang="lt-LT" b="1" dirty="0">
              <a:solidFill>
                <a:schemeClr val="tx1"/>
              </a:solidFill>
              <a:latin typeface="Arial Narrow" panose="020B0606020202030204" pitchFamily="34" charset="0"/>
            </a:endParaRPr>
          </a:p>
        </p:txBody>
      </p:sp>
      <p:sp>
        <p:nvSpPr>
          <p:cNvPr id="72" name="Oval 71">
            <a:extLst>
              <a:ext uri="{FF2B5EF4-FFF2-40B4-BE49-F238E27FC236}">
                <a16:creationId xmlns:a16="http://schemas.microsoft.com/office/drawing/2014/main" id="{CAB93F91-F147-AC12-AFDC-C01D87E10872}"/>
              </a:ext>
            </a:extLst>
          </p:cNvPr>
          <p:cNvSpPr/>
          <p:nvPr/>
        </p:nvSpPr>
        <p:spPr>
          <a:xfrm>
            <a:off x="6523148" y="5289661"/>
            <a:ext cx="633044" cy="609181"/>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3</a:t>
            </a:r>
            <a:endParaRPr lang="lt-LT" b="1" dirty="0">
              <a:solidFill>
                <a:schemeClr val="tx1"/>
              </a:solidFill>
              <a:latin typeface="Arial Narrow" panose="020B0606020202030204" pitchFamily="34" charset="0"/>
            </a:endParaRPr>
          </a:p>
        </p:txBody>
      </p:sp>
      <p:sp>
        <p:nvSpPr>
          <p:cNvPr id="73" name="Oval 72">
            <a:extLst>
              <a:ext uri="{FF2B5EF4-FFF2-40B4-BE49-F238E27FC236}">
                <a16:creationId xmlns:a16="http://schemas.microsoft.com/office/drawing/2014/main" id="{1CBABC85-A2AD-5170-D718-1521BB1D9E80}"/>
              </a:ext>
            </a:extLst>
          </p:cNvPr>
          <p:cNvSpPr/>
          <p:nvPr/>
        </p:nvSpPr>
        <p:spPr>
          <a:xfrm>
            <a:off x="2763347" y="4452465"/>
            <a:ext cx="633044" cy="609181"/>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4</a:t>
            </a:r>
            <a:endParaRPr lang="lt-LT" b="1" dirty="0">
              <a:solidFill>
                <a:schemeClr val="tx1"/>
              </a:solidFill>
              <a:latin typeface="Arial Narrow" panose="020B0606020202030204" pitchFamily="34" charset="0"/>
            </a:endParaRPr>
          </a:p>
        </p:txBody>
      </p:sp>
      <p:sp>
        <p:nvSpPr>
          <p:cNvPr id="74" name="TextBox 73">
            <a:extLst>
              <a:ext uri="{FF2B5EF4-FFF2-40B4-BE49-F238E27FC236}">
                <a16:creationId xmlns:a16="http://schemas.microsoft.com/office/drawing/2014/main" id="{BA88F310-CAFD-BA0B-35C4-807ECC13AE92}"/>
              </a:ext>
            </a:extLst>
          </p:cNvPr>
          <p:cNvSpPr txBox="1"/>
          <p:nvPr/>
        </p:nvSpPr>
        <p:spPr>
          <a:xfrm>
            <a:off x="172755" y="3167512"/>
            <a:ext cx="3535031" cy="1146148"/>
          </a:xfrm>
          <a:prstGeom prst="rect">
            <a:avLst/>
          </a:prstGeom>
          <a:solidFill>
            <a:srgbClr val="FFFF00"/>
          </a:solidFill>
        </p:spPr>
        <p:txBody>
          <a:bodyPr wrap="square">
            <a:spAutoFit/>
          </a:bodyPr>
          <a:lstStyle/>
          <a:p>
            <a:pPr lvl="0">
              <a:buSzPts val="1000"/>
            </a:pPr>
            <a:r>
              <a:rPr lang="en-US" sz="1800" b="1" dirty="0">
                <a:ln>
                  <a:noFill/>
                </a:ln>
                <a:solidFill>
                  <a:srgbClr val="000000"/>
                </a:solidFill>
                <a:effectLst/>
                <a:latin typeface="Arial Narrow" panose="020B0606020202030204" pitchFamily="34" charset="0"/>
                <a:ea typeface="Helvetica Neue"/>
                <a:cs typeface="Helvetica Neue"/>
              </a:rPr>
              <a:t>Pa</a:t>
            </a:r>
            <a:r>
              <a:rPr lang="lt-LT" sz="1800" b="1" dirty="0">
                <a:ln>
                  <a:noFill/>
                </a:ln>
                <a:solidFill>
                  <a:srgbClr val="000000"/>
                </a:solidFill>
                <a:effectLst/>
                <a:latin typeface="Arial Narrow" panose="020B0606020202030204" pitchFamily="34" charset="0"/>
                <a:ea typeface="Helvetica Neue"/>
                <a:cs typeface="Helvetica Neue"/>
              </a:rPr>
              <a:t>žinimo kompetencija: </a:t>
            </a:r>
          </a:p>
          <a:p>
            <a:pPr lvl="0">
              <a:lnSpc>
                <a:spcPct val="107000"/>
              </a:lnSpc>
              <a:spcAft>
                <a:spcPts val="800"/>
              </a:spcAft>
              <a:buSzPts val="1000"/>
            </a:pPr>
            <a:r>
              <a:rPr lang="lt-LT" sz="1600" b="1" i="1" dirty="0">
                <a:ln>
                  <a:noFill/>
                </a:ln>
                <a:solidFill>
                  <a:srgbClr val="C00000"/>
                </a:solidFill>
                <a:effectLst/>
                <a:latin typeface="Arial Narrow" panose="020B0606020202030204" pitchFamily="34" charset="0"/>
                <a:ea typeface="Helvetica Neue"/>
                <a:cs typeface="Helvetica Neue"/>
              </a:rPr>
              <a:t>Pastebi</a:t>
            </a:r>
            <a:r>
              <a:rPr lang="lt-LT" sz="1600" i="1" dirty="0">
                <a:ln>
                  <a:noFill/>
                </a:ln>
                <a:solidFill>
                  <a:srgbClr val="000000"/>
                </a:solidFill>
                <a:effectLst/>
                <a:latin typeface="Arial Narrow" panose="020B0606020202030204" pitchFamily="34" charset="0"/>
                <a:ea typeface="Helvetica Neue"/>
                <a:cs typeface="Helvetica Neue"/>
              </a:rPr>
              <a:t> gamtos objektų </a:t>
            </a:r>
            <a:r>
              <a:rPr lang="lt-LT" sz="1600" b="1" i="1" dirty="0">
                <a:ln>
                  <a:noFill/>
                </a:ln>
                <a:solidFill>
                  <a:srgbClr val="C00000"/>
                </a:solidFill>
                <a:effectLst/>
                <a:latin typeface="Arial Narrow" panose="020B0606020202030204" pitchFamily="34" charset="0"/>
                <a:ea typeface="Helvetica Neue"/>
                <a:cs typeface="Helvetica Neue"/>
              </a:rPr>
              <a:t>požymius</a:t>
            </a:r>
            <a:r>
              <a:rPr lang="lt-LT" sz="1600" i="1" dirty="0">
                <a:ln>
                  <a:noFill/>
                </a:ln>
                <a:solidFill>
                  <a:srgbClr val="000000"/>
                </a:solidFill>
                <a:effectLst/>
                <a:latin typeface="Arial Narrow" panose="020B0606020202030204" pitchFamily="34" charset="0"/>
                <a:ea typeface="Helvetica Neue"/>
                <a:cs typeface="Helvetica Neue"/>
              </a:rPr>
              <a:t>, remdamasis jais </a:t>
            </a:r>
            <a:r>
              <a:rPr lang="lt-LT" sz="1600" b="1" i="1" dirty="0">
                <a:ln>
                  <a:noFill/>
                </a:ln>
                <a:solidFill>
                  <a:srgbClr val="C00000"/>
                </a:solidFill>
                <a:effectLst/>
                <a:latin typeface="Arial Narrow" panose="020B0606020202030204" pitchFamily="34" charset="0"/>
                <a:ea typeface="Helvetica Neue"/>
                <a:cs typeface="Helvetica Neue"/>
              </a:rPr>
              <a:t>lygina</a:t>
            </a:r>
            <a:r>
              <a:rPr lang="lt-LT" sz="1600" i="1" dirty="0">
                <a:ln>
                  <a:noFill/>
                </a:ln>
                <a:solidFill>
                  <a:srgbClr val="000000"/>
                </a:solidFill>
                <a:effectLst/>
                <a:latin typeface="Arial Narrow" panose="020B0606020202030204" pitchFamily="34" charset="0"/>
                <a:ea typeface="Helvetica Neue"/>
                <a:cs typeface="Helvetica Neue"/>
              </a:rPr>
              <a:t>, </a:t>
            </a:r>
            <a:r>
              <a:rPr lang="lt-LT" sz="1600" b="1" i="1" dirty="0">
                <a:ln>
                  <a:noFill/>
                </a:ln>
                <a:solidFill>
                  <a:srgbClr val="C00000"/>
                </a:solidFill>
                <a:effectLst/>
                <a:latin typeface="Arial Narrow" panose="020B0606020202030204" pitchFamily="34" charset="0"/>
                <a:ea typeface="Helvetica Neue"/>
                <a:cs typeface="Helvetica Neue"/>
              </a:rPr>
              <a:t>grupuoja</a:t>
            </a:r>
            <a:r>
              <a:rPr lang="lt-LT" sz="1600" i="1" dirty="0">
                <a:ln>
                  <a:noFill/>
                </a:ln>
                <a:solidFill>
                  <a:srgbClr val="000000"/>
                </a:solidFill>
                <a:effectLst/>
                <a:latin typeface="Arial Narrow" panose="020B0606020202030204" pitchFamily="34" charset="0"/>
                <a:ea typeface="Helvetica Neue"/>
                <a:cs typeface="Helvetica Neue"/>
              </a:rPr>
              <a:t>, </a:t>
            </a:r>
            <a:r>
              <a:rPr lang="lt-LT" sz="1600" b="1" i="1" dirty="0">
                <a:ln>
                  <a:noFill/>
                </a:ln>
                <a:solidFill>
                  <a:srgbClr val="C00000"/>
                </a:solidFill>
                <a:effectLst/>
                <a:latin typeface="Arial Narrow" panose="020B0606020202030204" pitchFamily="34" charset="0"/>
                <a:ea typeface="Helvetica Neue"/>
                <a:cs typeface="Helvetica Neue"/>
              </a:rPr>
              <a:t>klasifikuoja</a:t>
            </a:r>
            <a:endParaRPr lang="lt-LT" sz="20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6" name="TextBox 75">
            <a:extLst>
              <a:ext uri="{FF2B5EF4-FFF2-40B4-BE49-F238E27FC236}">
                <a16:creationId xmlns:a16="http://schemas.microsoft.com/office/drawing/2014/main" id="{E471C722-1743-F8F8-3802-D7CE458973DD}"/>
              </a:ext>
            </a:extLst>
          </p:cNvPr>
          <p:cNvSpPr txBox="1"/>
          <p:nvPr/>
        </p:nvSpPr>
        <p:spPr>
          <a:xfrm>
            <a:off x="9037320" y="1301518"/>
            <a:ext cx="3023382" cy="1569660"/>
          </a:xfrm>
          <a:prstGeom prst="rect">
            <a:avLst/>
          </a:prstGeom>
          <a:solidFill>
            <a:schemeClr val="accent1"/>
          </a:solidFill>
        </p:spPr>
        <p:txBody>
          <a:bodyPr wrap="square">
            <a:spAutoFit/>
          </a:bodyPr>
          <a:lstStyle/>
          <a:p>
            <a:pPr>
              <a:spcAft>
                <a:spcPts val="800"/>
              </a:spcAft>
            </a:pPr>
            <a:r>
              <a:rPr lang="lt-LT" sz="1600" dirty="0">
                <a:solidFill>
                  <a:schemeClr val="lt1"/>
                </a:solidFill>
                <a:latin typeface="Arial Narrow" panose="020B0606020202030204" pitchFamily="34" charset="0"/>
              </a:rPr>
              <a:t>(A1) Žaisdamas, spontaniškai ir tikslingai </a:t>
            </a:r>
            <a:r>
              <a:rPr lang="lt-LT" sz="1600" b="1" u="sng" dirty="0">
                <a:solidFill>
                  <a:srgbClr val="C00000"/>
                </a:solidFill>
                <a:latin typeface="Arial Narrow" panose="020B0606020202030204" pitchFamily="34" charset="0"/>
              </a:rPr>
              <a:t>tyrinėdamas kelia klausimus </a:t>
            </a:r>
            <a:r>
              <a:rPr lang="lt-LT" sz="1600" dirty="0">
                <a:solidFill>
                  <a:schemeClr val="lt1"/>
                </a:solidFill>
                <a:latin typeface="Arial Narrow" panose="020B0606020202030204" pitchFamily="34" charset="0"/>
              </a:rPr>
              <a:t>apie artimiausios aplinkos gyvąją ir negyvąją gamtą, </a:t>
            </a:r>
            <a:r>
              <a:rPr lang="lt-LT" sz="1600" b="1" u="sng" dirty="0">
                <a:solidFill>
                  <a:srgbClr val="C00000"/>
                </a:solidFill>
                <a:latin typeface="Arial Narrow" panose="020B0606020202030204" pitchFamily="34" charset="0"/>
              </a:rPr>
              <a:t>aiškinasi kai kuriuos gamtoje vykstančius pokyčius</a:t>
            </a:r>
            <a:r>
              <a:rPr lang="lt-LT" sz="1600" dirty="0">
                <a:solidFill>
                  <a:schemeClr val="lt1"/>
                </a:solidFill>
                <a:latin typeface="Arial Narrow" panose="020B0606020202030204" pitchFamily="34" charset="0"/>
              </a:rPr>
              <a:t> ir dėsningumus. </a:t>
            </a:r>
          </a:p>
        </p:txBody>
      </p:sp>
    </p:spTree>
    <p:extLst>
      <p:ext uri="{BB962C8B-B14F-4D97-AF65-F5344CB8AC3E}">
        <p14:creationId xmlns:p14="http://schemas.microsoft.com/office/powerpoint/2010/main" val="3728252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04514CC-EF3A-D068-C2DB-1E5D0BEC21AA}"/>
              </a:ext>
            </a:extLst>
          </p:cNvPr>
          <p:cNvSpPr>
            <a:spLocks noGrp="1"/>
          </p:cNvSpPr>
          <p:nvPr>
            <p:ph type="sldNum" sz="quarter" idx="12"/>
          </p:nvPr>
        </p:nvSpPr>
        <p:spPr/>
        <p:txBody>
          <a:bodyPr/>
          <a:lstStyle/>
          <a:p>
            <a:fld id="{95CBEC59-7FF9-4688-98DF-89832A0C9025}" type="slidenum">
              <a:rPr lang="en-US" smtClean="0"/>
              <a:t>14</a:t>
            </a:fld>
            <a:endParaRPr lang="en-US" dirty="0"/>
          </a:p>
        </p:txBody>
      </p:sp>
      <p:sp>
        <p:nvSpPr>
          <p:cNvPr id="8" name="TextBox 7">
            <a:extLst>
              <a:ext uri="{FF2B5EF4-FFF2-40B4-BE49-F238E27FC236}">
                <a16:creationId xmlns:a16="http://schemas.microsoft.com/office/drawing/2014/main" id="{466F0064-5EF2-ACE8-E362-7A5D1071B0E9}"/>
              </a:ext>
            </a:extLst>
          </p:cNvPr>
          <p:cNvSpPr txBox="1"/>
          <p:nvPr/>
        </p:nvSpPr>
        <p:spPr>
          <a:xfrm>
            <a:off x="352279" y="1865869"/>
            <a:ext cx="3488788" cy="1200329"/>
          </a:xfrm>
          <a:prstGeom prst="rect">
            <a:avLst/>
          </a:prstGeom>
          <a:solidFill>
            <a:srgbClr val="FFC000"/>
          </a:solidFill>
        </p:spPr>
        <p:txBody>
          <a:bodyPr wrap="square">
            <a:spAutoFit/>
          </a:bodyPr>
          <a:lstStyle/>
          <a:p>
            <a:r>
              <a:rPr lang="lt-LT" dirty="0">
                <a:latin typeface="Arial Narrow" panose="020B0606020202030204" pitchFamily="34" charset="0"/>
              </a:rPr>
              <a:t>Bendrose veiklose veikdamas kartu su kitais </a:t>
            </a:r>
            <a:r>
              <a:rPr lang="lt-LT" b="1" u="sng" dirty="0">
                <a:solidFill>
                  <a:srgbClr val="C00000"/>
                </a:solidFill>
                <a:latin typeface="Arial Narrow" panose="020B0606020202030204" pitchFamily="34" charset="0"/>
              </a:rPr>
              <a:t>bando žodžiu ar piešiniais, simboliais perteikti informaciją apie veiklą</a:t>
            </a:r>
            <a:r>
              <a:rPr lang="lt-LT" dirty="0">
                <a:latin typeface="Arial Narrow" panose="020B0606020202030204" pitchFamily="34" charset="0"/>
              </a:rPr>
              <a:t> (B4.1.). </a:t>
            </a:r>
          </a:p>
        </p:txBody>
      </p:sp>
      <p:sp>
        <p:nvSpPr>
          <p:cNvPr id="9" name="Title 1">
            <a:extLst>
              <a:ext uri="{FF2B5EF4-FFF2-40B4-BE49-F238E27FC236}">
                <a16:creationId xmlns:a16="http://schemas.microsoft.com/office/drawing/2014/main" id="{BCEE1593-26CF-0BB8-7A94-BEF65ACF75B9}"/>
              </a:ext>
            </a:extLst>
          </p:cNvPr>
          <p:cNvSpPr txBox="1">
            <a:spLocks/>
          </p:cNvSpPr>
          <p:nvPr/>
        </p:nvSpPr>
        <p:spPr>
          <a:xfrm>
            <a:off x="929786" y="213557"/>
            <a:ext cx="10160245" cy="44451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algn="ctr"/>
            <a:r>
              <a:rPr lang="lt-LT" sz="2400" dirty="0">
                <a:solidFill>
                  <a:srgbClr val="002060"/>
                </a:solidFill>
                <a:latin typeface="Arial Narrow" panose="020B0606020202030204" pitchFamily="34" charset="0"/>
              </a:rPr>
              <a:t>PASIEKIMŲ LYGIŲ POŽYMIAI</a:t>
            </a:r>
            <a:endParaRPr lang="en-US" sz="2400" dirty="0">
              <a:solidFill>
                <a:srgbClr val="002060"/>
              </a:solidFill>
              <a:latin typeface="Arial Narrow" panose="020B0606020202030204" pitchFamily="34" charset="0"/>
            </a:endParaRPr>
          </a:p>
        </p:txBody>
      </p:sp>
      <p:sp>
        <p:nvSpPr>
          <p:cNvPr id="11" name="TextBox 10">
            <a:extLst>
              <a:ext uri="{FF2B5EF4-FFF2-40B4-BE49-F238E27FC236}">
                <a16:creationId xmlns:a16="http://schemas.microsoft.com/office/drawing/2014/main" id="{BBF042B4-D3B5-AC03-4ABB-1989C0D83C9A}"/>
              </a:ext>
            </a:extLst>
          </p:cNvPr>
          <p:cNvSpPr txBox="1"/>
          <p:nvPr/>
        </p:nvSpPr>
        <p:spPr>
          <a:xfrm>
            <a:off x="4075600" y="1865869"/>
            <a:ext cx="3718561" cy="1200329"/>
          </a:xfrm>
          <a:prstGeom prst="rect">
            <a:avLst/>
          </a:prstGeom>
          <a:solidFill>
            <a:srgbClr val="FFC000"/>
          </a:solidFill>
        </p:spPr>
        <p:txBody>
          <a:bodyPr wrap="square">
            <a:spAutoFit/>
          </a:bodyPr>
          <a:lstStyle/>
          <a:p>
            <a:r>
              <a:rPr lang="lt-LT" dirty="0">
                <a:latin typeface="Arial Narrow" panose="020B0606020202030204" pitchFamily="34" charset="0"/>
              </a:rPr>
              <a:t>Bendrose veiklose veikdamas kartu su kitais ir </a:t>
            </a:r>
            <a:r>
              <a:rPr lang="lt-LT" b="1" u="sng" dirty="0">
                <a:solidFill>
                  <a:srgbClr val="C00000"/>
                </a:solidFill>
                <a:latin typeface="Arial Narrow" panose="020B0606020202030204" pitchFamily="34" charset="0"/>
              </a:rPr>
              <a:t>reflektuodamas, žinojimą sieja su savo paties, bendraamžių ir naujai įgytu patyrimu bei atradimais </a:t>
            </a:r>
            <a:r>
              <a:rPr lang="lt-LT" dirty="0">
                <a:latin typeface="Arial Narrow" panose="020B0606020202030204" pitchFamily="34" charset="0"/>
              </a:rPr>
              <a:t>(B4.2.). </a:t>
            </a:r>
          </a:p>
        </p:txBody>
      </p:sp>
      <p:sp>
        <p:nvSpPr>
          <p:cNvPr id="13" name="TextBox 12">
            <a:extLst>
              <a:ext uri="{FF2B5EF4-FFF2-40B4-BE49-F238E27FC236}">
                <a16:creationId xmlns:a16="http://schemas.microsoft.com/office/drawing/2014/main" id="{D39A2DF1-2EED-635B-042B-FD1474762EEF}"/>
              </a:ext>
            </a:extLst>
          </p:cNvPr>
          <p:cNvSpPr txBox="1"/>
          <p:nvPr/>
        </p:nvSpPr>
        <p:spPr>
          <a:xfrm>
            <a:off x="8008621" y="1865869"/>
            <a:ext cx="3652910" cy="1200329"/>
          </a:xfrm>
          <a:prstGeom prst="rect">
            <a:avLst/>
          </a:prstGeom>
          <a:solidFill>
            <a:srgbClr val="FFC000"/>
          </a:solidFill>
        </p:spPr>
        <p:txBody>
          <a:bodyPr wrap="square">
            <a:spAutoFit/>
          </a:bodyPr>
          <a:lstStyle/>
          <a:p>
            <a:r>
              <a:rPr lang="lt-LT" b="1" u="sng" dirty="0">
                <a:solidFill>
                  <a:srgbClr val="C00000"/>
                </a:solidFill>
                <a:latin typeface="Arial Narrow" panose="020B0606020202030204" pitchFamily="34" charset="0"/>
              </a:rPr>
              <a:t>Papildomai domisi</a:t>
            </a:r>
            <a:r>
              <a:rPr lang="lt-LT" dirty="0">
                <a:latin typeface="Arial Narrow" panose="020B0606020202030204" pitchFamily="34" charset="0"/>
              </a:rPr>
              <a:t>, </a:t>
            </a:r>
            <a:r>
              <a:rPr lang="lt-LT" b="1" u="sng" dirty="0">
                <a:solidFill>
                  <a:srgbClr val="C00000"/>
                </a:solidFill>
                <a:latin typeface="Arial Narrow" panose="020B0606020202030204" pitchFamily="34" charset="0"/>
              </a:rPr>
              <a:t>sugalvoja naujų būdų, simbolių</a:t>
            </a:r>
            <a:r>
              <a:rPr lang="lt-LT" dirty="0">
                <a:latin typeface="Arial Narrow" panose="020B0606020202030204" pitchFamily="34" charset="0"/>
              </a:rPr>
              <a:t> (lentelė, diagrama, kodai), kaip perteikti gamtamokslinę informaciją (B4.3.).</a:t>
            </a:r>
          </a:p>
        </p:txBody>
      </p:sp>
      <p:sp>
        <p:nvSpPr>
          <p:cNvPr id="14" name="TextBox 13">
            <a:extLst>
              <a:ext uri="{FF2B5EF4-FFF2-40B4-BE49-F238E27FC236}">
                <a16:creationId xmlns:a16="http://schemas.microsoft.com/office/drawing/2014/main" id="{B8C2B7EF-376B-B4AC-849A-9706BAD588EC}"/>
              </a:ext>
            </a:extLst>
          </p:cNvPr>
          <p:cNvSpPr txBox="1"/>
          <p:nvPr/>
        </p:nvSpPr>
        <p:spPr>
          <a:xfrm>
            <a:off x="850594" y="1331544"/>
            <a:ext cx="2492157" cy="400110"/>
          </a:xfrm>
          <a:prstGeom prst="rect">
            <a:avLst/>
          </a:prstGeom>
          <a:solidFill>
            <a:srgbClr val="92D050"/>
          </a:solidFill>
        </p:spPr>
        <p:txBody>
          <a:bodyPr wrap="none" rtlCol="0">
            <a:spAutoFit/>
          </a:bodyPr>
          <a:lstStyle/>
          <a:p>
            <a:pPr algn="r"/>
            <a:r>
              <a:rPr lang="lt-LT" sz="2000" b="1" dirty="0">
                <a:latin typeface="Calibri Light" panose="020F0302020204030204" pitchFamily="34" charset="0"/>
              </a:rPr>
              <a:t>IKI PAGRINDINIO LYGIO</a:t>
            </a:r>
            <a:endParaRPr lang="en-US" sz="2000" b="1" dirty="0">
              <a:latin typeface="Calibri Light" panose="020F0302020204030204" pitchFamily="34" charset="0"/>
            </a:endParaRPr>
          </a:p>
        </p:txBody>
      </p:sp>
      <p:sp>
        <p:nvSpPr>
          <p:cNvPr id="15" name="TextBox 14">
            <a:extLst>
              <a:ext uri="{FF2B5EF4-FFF2-40B4-BE49-F238E27FC236}">
                <a16:creationId xmlns:a16="http://schemas.microsoft.com/office/drawing/2014/main" id="{5845994B-2F07-041B-632D-703090F9304E}"/>
              </a:ext>
            </a:extLst>
          </p:cNvPr>
          <p:cNvSpPr txBox="1"/>
          <p:nvPr/>
        </p:nvSpPr>
        <p:spPr>
          <a:xfrm>
            <a:off x="4934061" y="1331544"/>
            <a:ext cx="2246897" cy="400110"/>
          </a:xfrm>
          <a:prstGeom prst="rect">
            <a:avLst/>
          </a:prstGeom>
          <a:solidFill>
            <a:srgbClr val="92D050"/>
          </a:solidFill>
        </p:spPr>
        <p:txBody>
          <a:bodyPr wrap="none" rtlCol="0">
            <a:spAutoFit/>
          </a:bodyPr>
          <a:lstStyle/>
          <a:p>
            <a:pPr algn="r"/>
            <a:r>
              <a:rPr lang="lt-LT" sz="2000" b="1" dirty="0">
                <a:latin typeface="Calibri Light" panose="020F0302020204030204" pitchFamily="34" charset="0"/>
              </a:rPr>
              <a:t>PAGRINDINIO LYGIO</a:t>
            </a:r>
            <a:endParaRPr lang="en-US" sz="2000" b="1" dirty="0">
              <a:latin typeface="Calibri Light" panose="020F0302020204030204" pitchFamily="34" charset="0"/>
            </a:endParaRPr>
          </a:p>
        </p:txBody>
      </p:sp>
      <p:sp>
        <p:nvSpPr>
          <p:cNvPr id="16" name="TextBox 15">
            <a:extLst>
              <a:ext uri="{FF2B5EF4-FFF2-40B4-BE49-F238E27FC236}">
                <a16:creationId xmlns:a16="http://schemas.microsoft.com/office/drawing/2014/main" id="{2780ECF8-53AA-2DD9-B636-739D4719E62A}"/>
              </a:ext>
            </a:extLst>
          </p:cNvPr>
          <p:cNvSpPr txBox="1"/>
          <p:nvPr/>
        </p:nvSpPr>
        <p:spPr>
          <a:xfrm>
            <a:off x="8420040" y="1331544"/>
            <a:ext cx="2688749" cy="400110"/>
          </a:xfrm>
          <a:prstGeom prst="rect">
            <a:avLst/>
          </a:prstGeom>
          <a:solidFill>
            <a:srgbClr val="92D050"/>
          </a:solidFill>
        </p:spPr>
        <p:txBody>
          <a:bodyPr wrap="none" rtlCol="0">
            <a:spAutoFit/>
          </a:bodyPr>
          <a:lstStyle/>
          <a:p>
            <a:pPr algn="r"/>
            <a:r>
              <a:rPr lang="lt-LT" sz="2000" b="1" dirty="0">
                <a:latin typeface="Calibri Light" panose="020F0302020204030204" pitchFamily="34" charset="0"/>
              </a:rPr>
              <a:t>VIRŠ PAGRINDINIO LYGIO</a:t>
            </a:r>
            <a:endParaRPr lang="en-US" sz="2000" b="1" dirty="0">
              <a:latin typeface="Calibri Light" panose="020F0302020204030204" pitchFamily="34" charset="0"/>
            </a:endParaRPr>
          </a:p>
        </p:txBody>
      </p:sp>
      <p:sp>
        <p:nvSpPr>
          <p:cNvPr id="17" name="TextBox 16">
            <a:extLst>
              <a:ext uri="{FF2B5EF4-FFF2-40B4-BE49-F238E27FC236}">
                <a16:creationId xmlns:a16="http://schemas.microsoft.com/office/drawing/2014/main" id="{667A00F3-D3E6-E062-9960-A06896ACD6D8}"/>
              </a:ext>
            </a:extLst>
          </p:cNvPr>
          <p:cNvSpPr txBox="1"/>
          <p:nvPr/>
        </p:nvSpPr>
        <p:spPr>
          <a:xfrm>
            <a:off x="1475567" y="4525253"/>
            <a:ext cx="4319150" cy="923330"/>
          </a:xfrm>
          <a:prstGeom prst="rect">
            <a:avLst/>
          </a:prstGeom>
          <a:noFill/>
        </p:spPr>
        <p:txBody>
          <a:bodyPr wrap="square">
            <a:spAutoFit/>
          </a:bodyPr>
          <a:lstStyle/>
          <a:p>
            <a:pPr marL="0" indent="0">
              <a:buNone/>
            </a:pPr>
            <a:r>
              <a:rPr lang="lt-LT" sz="1800" b="1" dirty="0">
                <a:solidFill>
                  <a:srgbClr val="C00000"/>
                </a:solidFill>
                <a:latin typeface="Arial Narrow" panose="020B0606020202030204" pitchFamily="34" charset="0"/>
              </a:rPr>
              <a:t>PASIEKIMŲ LYGIAI </a:t>
            </a:r>
            <a:r>
              <a:rPr lang="lt-LT" sz="1800" b="1" dirty="0">
                <a:solidFill>
                  <a:srgbClr val="002060"/>
                </a:solidFill>
                <a:latin typeface="Arial Narrow" panose="020B0606020202030204" pitchFamily="34" charset="0"/>
              </a:rPr>
              <a:t>– vaiko ugdymosi pažangą nusakantys siekiniai / žingsniai. Tai pamatas sėkmingai kompetencijų plėtotei. </a:t>
            </a:r>
          </a:p>
        </p:txBody>
      </p:sp>
      <p:sp>
        <p:nvSpPr>
          <p:cNvPr id="18" name="TextBox 17">
            <a:extLst>
              <a:ext uri="{FF2B5EF4-FFF2-40B4-BE49-F238E27FC236}">
                <a16:creationId xmlns:a16="http://schemas.microsoft.com/office/drawing/2014/main" id="{BA619A2D-C584-10F9-E118-03A064CE3C58}"/>
              </a:ext>
            </a:extLst>
          </p:cNvPr>
          <p:cNvSpPr txBox="1"/>
          <p:nvPr/>
        </p:nvSpPr>
        <p:spPr>
          <a:xfrm>
            <a:off x="5794717" y="4525253"/>
            <a:ext cx="6110068" cy="1200329"/>
          </a:xfrm>
          <a:prstGeom prst="rect">
            <a:avLst/>
          </a:prstGeom>
          <a:noFill/>
        </p:spPr>
        <p:txBody>
          <a:bodyPr wrap="square">
            <a:spAutoFit/>
          </a:bodyPr>
          <a:lstStyle/>
          <a:p>
            <a:pPr marL="0" indent="0">
              <a:buNone/>
            </a:pPr>
            <a:r>
              <a:rPr lang="lt-LT" sz="1800" b="1" dirty="0">
                <a:solidFill>
                  <a:srgbClr val="C00000"/>
                </a:solidFill>
                <a:latin typeface="Arial Narrow" panose="020B0606020202030204" pitchFamily="34" charset="0"/>
              </a:rPr>
              <a:t>TAI NE STANDARTAS, O SIEKIAMYBĖ. </a:t>
            </a:r>
            <a:r>
              <a:rPr lang="lt-LT" sz="1800" b="1" dirty="0">
                <a:solidFill>
                  <a:srgbClr val="002060"/>
                </a:solidFill>
                <a:latin typeface="Arial Narrow" panose="020B0606020202030204" pitchFamily="34" charset="0"/>
              </a:rPr>
              <a:t>Jie padeda priešmokyklinio ugdymo pedagogams tikslingiau stebėti, atpažinti bei vertinti ką vaikas jau </a:t>
            </a:r>
            <a:r>
              <a:rPr lang="lt-LT" sz="1800" b="1" dirty="0">
                <a:solidFill>
                  <a:srgbClr val="C00000"/>
                </a:solidFill>
                <a:latin typeface="Arial Narrow" panose="020B0606020202030204" pitchFamily="34" charset="0"/>
              </a:rPr>
              <a:t>žino</a:t>
            </a:r>
            <a:r>
              <a:rPr lang="lt-LT" sz="1800" b="1" dirty="0">
                <a:solidFill>
                  <a:srgbClr val="002060"/>
                </a:solidFill>
                <a:latin typeface="Arial Narrow" panose="020B0606020202030204" pitchFamily="34" charset="0"/>
              </a:rPr>
              <a:t>, </a:t>
            </a:r>
            <a:r>
              <a:rPr lang="lt-LT" sz="1800" b="1" dirty="0">
                <a:solidFill>
                  <a:srgbClr val="C00000"/>
                </a:solidFill>
                <a:latin typeface="Arial Narrow" panose="020B0606020202030204" pitchFamily="34" charset="0"/>
              </a:rPr>
              <a:t>supranta</a:t>
            </a:r>
            <a:r>
              <a:rPr lang="lt-LT" sz="1800" b="1" dirty="0">
                <a:solidFill>
                  <a:srgbClr val="002060"/>
                </a:solidFill>
                <a:latin typeface="Arial Narrow" panose="020B0606020202030204" pitchFamily="34" charset="0"/>
              </a:rPr>
              <a:t>, </a:t>
            </a:r>
            <a:r>
              <a:rPr lang="lt-LT" sz="1800" b="1" dirty="0">
                <a:solidFill>
                  <a:srgbClr val="C00000"/>
                </a:solidFill>
                <a:latin typeface="Arial Narrow" panose="020B0606020202030204" pitchFamily="34" charset="0"/>
              </a:rPr>
              <a:t>geba</a:t>
            </a:r>
            <a:r>
              <a:rPr lang="lt-LT" sz="1800" b="1" dirty="0">
                <a:solidFill>
                  <a:srgbClr val="002060"/>
                </a:solidFill>
                <a:latin typeface="Arial Narrow" panose="020B0606020202030204" pitchFamily="34" charset="0"/>
              </a:rPr>
              <a:t>, </a:t>
            </a:r>
            <a:r>
              <a:rPr lang="lt-LT" sz="1800" b="1" dirty="0">
                <a:solidFill>
                  <a:srgbClr val="C00000"/>
                </a:solidFill>
                <a:latin typeface="Arial Narrow" panose="020B0606020202030204" pitchFamily="34" charset="0"/>
              </a:rPr>
              <a:t>išsiaiškinti vaiko patirtį </a:t>
            </a:r>
            <a:r>
              <a:rPr lang="lt-LT" sz="1800" b="1" dirty="0">
                <a:solidFill>
                  <a:srgbClr val="002060"/>
                </a:solidFill>
                <a:latin typeface="Arial Narrow" panose="020B0606020202030204" pitchFamily="34" charset="0"/>
              </a:rPr>
              <a:t>ir </a:t>
            </a:r>
            <a:r>
              <a:rPr lang="lt-LT" sz="1800" b="1" dirty="0">
                <a:solidFill>
                  <a:srgbClr val="C00000"/>
                </a:solidFill>
                <a:latin typeface="Arial Narrow" panose="020B0606020202030204" pitchFamily="34" charset="0"/>
              </a:rPr>
              <a:t>tolesnio ugdymosi poreikį</a:t>
            </a:r>
            <a:r>
              <a:rPr lang="lt-LT" sz="1800" b="1" dirty="0">
                <a:solidFill>
                  <a:srgbClr val="002060"/>
                </a:solidFill>
                <a:latin typeface="Arial Narrow" panose="020B0606020202030204" pitchFamily="34" charset="0"/>
              </a:rPr>
              <a:t>. </a:t>
            </a:r>
            <a:endParaRPr lang="lt-LT" sz="1800" b="1" dirty="0">
              <a:solidFill>
                <a:srgbClr val="C00000"/>
              </a:solidFill>
              <a:latin typeface="Arial Narrow" panose="020B0606020202030204" pitchFamily="34" charset="0"/>
            </a:endParaRPr>
          </a:p>
        </p:txBody>
      </p:sp>
    </p:spTree>
    <p:extLst>
      <p:ext uri="{BB962C8B-B14F-4D97-AF65-F5344CB8AC3E}">
        <p14:creationId xmlns:p14="http://schemas.microsoft.com/office/powerpoint/2010/main" val="1992706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94511" y="136526"/>
            <a:ext cx="8582526" cy="759828"/>
          </a:xfrm>
          <a:solidFill>
            <a:schemeClr val="accent2"/>
          </a:solidFill>
        </p:spPr>
        <p:txBody>
          <a:bodyPr>
            <a:normAutofit fontScale="90000"/>
          </a:bodyPr>
          <a:lstStyle/>
          <a:p>
            <a:r>
              <a:rPr lang="lt-LT" dirty="0"/>
              <a:t>Eksperimentas „Skambančios taurės“</a:t>
            </a:r>
          </a:p>
        </p:txBody>
      </p:sp>
      <p:sp>
        <p:nvSpPr>
          <p:cNvPr id="3" name="Turinio vietos rezervavimo ženklas 2"/>
          <p:cNvSpPr>
            <a:spLocks noGrp="1"/>
          </p:cNvSpPr>
          <p:nvPr>
            <p:ph idx="1"/>
          </p:nvPr>
        </p:nvSpPr>
        <p:spPr>
          <a:xfrm>
            <a:off x="276726" y="1088858"/>
            <a:ext cx="5799221" cy="5088105"/>
          </a:xfrm>
        </p:spPr>
        <p:txBody>
          <a:bodyPr>
            <a:normAutofit fontScale="85000" lnSpcReduction="20000"/>
          </a:bodyPr>
          <a:lstStyle/>
          <a:p>
            <a:pPr marL="0" indent="0">
              <a:buNone/>
            </a:pPr>
            <a:r>
              <a:rPr lang="lt-LT" b="1" dirty="0">
                <a:latin typeface="Arial Narrow" panose="020B0606020202030204" pitchFamily="34" charset="0"/>
              </a:rPr>
              <a:t>Kontekstas. </a:t>
            </a:r>
            <a:r>
              <a:rPr lang="lt-LT" dirty="0">
                <a:latin typeface="Arial Narrow" panose="020B0606020202030204" pitchFamily="34" charset="0"/>
              </a:rPr>
              <a:t>Ankstesnėje ugdomojoje veikloje buvo aptariami </a:t>
            </a:r>
            <a:r>
              <a:rPr lang="lt-LT" dirty="0" err="1">
                <a:latin typeface="Arial Narrow" panose="020B0606020202030204" pitchFamily="34" charset="0"/>
              </a:rPr>
              <a:t>M.K.Čiurlionio</a:t>
            </a:r>
            <a:r>
              <a:rPr lang="lt-LT" dirty="0">
                <a:latin typeface="Arial Narrow" panose="020B0606020202030204" pitchFamily="34" charset="0"/>
              </a:rPr>
              <a:t> muzikiniai kūriniai.</a:t>
            </a:r>
          </a:p>
          <a:p>
            <a:r>
              <a:rPr lang="lt-LT" dirty="0">
                <a:latin typeface="Arial Narrow" panose="020B0606020202030204" pitchFamily="34" charset="0"/>
              </a:rPr>
              <a:t>Vaikai kėlė hipotezę, atliko eksperimentą, įsitikino, kad taurės skamba, fiksavo rezultatus.</a:t>
            </a:r>
          </a:p>
          <a:p>
            <a:pPr marL="0" indent="0">
              <a:buNone/>
            </a:pPr>
            <a:endParaRPr lang="lt-LT" dirty="0">
              <a:latin typeface="Arial Narrow" panose="020B0606020202030204" pitchFamily="34" charset="0"/>
            </a:endParaRPr>
          </a:p>
          <a:p>
            <a:pPr marL="0" indent="0">
              <a:buNone/>
            </a:pPr>
            <a:r>
              <a:rPr lang="lt-LT" dirty="0">
                <a:latin typeface="Arial Narrow" panose="020B0606020202030204" pitchFamily="34" charset="0"/>
              </a:rPr>
              <a:t>Vaikams pabaigus piešti, jų buvo paprašyta papasakoti, kokį rezultatą nupiešė.</a:t>
            </a:r>
          </a:p>
          <a:p>
            <a:r>
              <a:rPr lang="lt-LT" dirty="0" err="1">
                <a:latin typeface="Arial Narrow" panose="020B0606020202030204" pitchFamily="34" charset="0"/>
              </a:rPr>
              <a:t>MK</a:t>
            </a:r>
            <a:r>
              <a:rPr lang="lt-LT" dirty="0">
                <a:latin typeface="Arial Narrow" panose="020B0606020202030204" pitchFamily="34" charset="0"/>
              </a:rPr>
              <a:t>: </a:t>
            </a:r>
            <a:r>
              <a:rPr lang="lt-LT" i="1" dirty="0">
                <a:latin typeface="Arial Narrow" panose="020B0606020202030204" pitchFamily="34" charset="0"/>
              </a:rPr>
              <a:t>aš čia piešiau taures, kuriomis grojome, čia yra ąsotis, o natos, kur nupiešiau garsą</a:t>
            </a:r>
            <a:r>
              <a:rPr lang="lt-LT" dirty="0">
                <a:latin typeface="Arial Narrow" panose="020B0606020202030204" pitchFamily="34" charset="0"/>
              </a:rPr>
              <a:t>. </a:t>
            </a:r>
          </a:p>
          <a:p>
            <a:r>
              <a:rPr lang="lt-LT" dirty="0" err="1">
                <a:latin typeface="Arial Narrow" panose="020B0606020202030204" pitchFamily="34" charset="0"/>
              </a:rPr>
              <a:t>BM</a:t>
            </a:r>
            <a:r>
              <a:rPr lang="lt-LT" dirty="0">
                <a:latin typeface="Arial Narrow" panose="020B0606020202030204" pitchFamily="34" charset="0"/>
              </a:rPr>
              <a:t>: </a:t>
            </a:r>
            <a:r>
              <a:rPr lang="lt-LT" i="1" dirty="0">
                <a:latin typeface="Arial Narrow" panose="020B0606020202030204" pitchFamily="34" charset="0"/>
              </a:rPr>
              <a:t>nupiešiau taurę su kuria grojau, o va čia, kur šalia natos, tai parodžiau, kad skamba. </a:t>
            </a:r>
          </a:p>
          <a:p>
            <a:r>
              <a:rPr lang="lt-LT" dirty="0" err="1">
                <a:latin typeface="Arial Narrow" panose="020B0606020202030204" pitchFamily="34" charset="0"/>
              </a:rPr>
              <a:t>BV</a:t>
            </a:r>
            <a:r>
              <a:rPr lang="lt-LT" dirty="0">
                <a:latin typeface="Arial Narrow" panose="020B0606020202030204" pitchFamily="34" charset="0"/>
              </a:rPr>
              <a:t>: </a:t>
            </a:r>
            <a:r>
              <a:rPr lang="lt-LT" i="1" dirty="0">
                <a:latin typeface="Arial Narrow" panose="020B0606020202030204" pitchFamily="34" charset="0"/>
              </a:rPr>
              <a:t>nupiešiau taures, va čia viduj vanduo, o čia</a:t>
            </a:r>
            <a:r>
              <a:rPr lang="lt-LT" dirty="0">
                <a:latin typeface="Arial Narrow" panose="020B0606020202030204" pitchFamily="34" charset="0"/>
              </a:rPr>
              <a:t> (dešinės pusės viršutiniame kampe) </a:t>
            </a:r>
            <a:r>
              <a:rPr lang="lt-LT" i="1" dirty="0">
                <a:latin typeface="Arial Narrow" panose="020B0606020202030204" pitchFamily="34" charset="0"/>
              </a:rPr>
              <a:t>pirštas, kur braukiau, kad skambėtų. </a:t>
            </a:r>
          </a:p>
          <a:p>
            <a:r>
              <a:rPr lang="lt-LT" dirty="0" err="1">
                <a:latin typeface="Arial Narrow" panose="020B0606020202030204" pitchFamily="34" charset="0"/>
              </a:rPr>
              <a:t>BH</a:t>
            </a:r>
            <a:r>
              <a:rPr lang="lt-LT" dirty="0">
                <a:latin typeface="Arial Narrow" panose="020B0606020202030204" pitchFamily="34" charset="0"/>
              </a:rPr>
              <a:t>: </a:t>
            </a:r>
            <a:r>
              <a:rPr lang="lt-LT" i="1" dirty="0">
                <a:latin typeface="Arial Narrow" panose="020B0606020202030204" pitchFamily="34" charset="0"/>
              </a:rPr>
              <a:t>dvi taurės, kur apačioj juoda ir šalia ąsotis, kur pylėm vandenį į taures.</a:t>
            </a:r>
            <a:endParaRPr lang="lt-LT" dirty="0">
              <a:latin typeface="Arial Narrow" panose="020B0606020202030204" pitchFamily="34" charset="0"/>
            </a:endParaRPr>
          </a:p>
          <a:p>
            <a:endParaRPr lang="lt-LT" dirty="0"/>
          </a:p>
        </p:txBody>
      </p:sp>
      <p:grpSp>
        <p:nvGrpSpPr>
          <p:cNvPr id="9" name="Grupė 8"/>
          <p:cNvGrpSpPr/>
          <p:nvPr/>
        </p:nvGrpSpPr>
        <p:grpSpPr>
          <a:xfrm>
            <a:off x="6322595" y="2373581"/>
            <a:ext cx="5583255" cy="3803382"/>
            <a:chOff x="0" y="0"/>
            <a:chExt cx="5158740" cy="3528060"/>
          </a:xfrm>
        </p:grpSpPr>
        <p:pic>
          <p:nvPicPr>
            <p:cNvPr id="10" name="Paveikslėlis 9" descr="Paveikslėlis, kuriame yra asmuo, vidinis, vaikas, berniukas&#10;&#10;Automatiškai sugeneruotas aprašymas"/>
            <p:cNvPicPr>
              <a:picLocks noChangeAspect="1"/>
            </p:cNvPicPr>
            <p:nvPr/>
          </p:nvPicPr>
          <p:blipFill rotWithShape="1">
            <a:blip r:embed="rId3">
              <a:extLst>
                <a:ext uri="{28A0092B-C50C-407E-A947-70E740481C1C}">
                  <a14:useLocalDpi xmlns:a14="http://schemas.microsoft.com/office/drawing/2010/main" val="0"/>
                </a:ext>
              </a:extLst>
            </a:blip>
            <a:srcRect l="11423"/>
            <a:stretch/>
          </p:blipFill>
          <p:spPr bwMode="auto">
            <a:xfrm>
              <a:off x="0" y="0"/>
              <a:ext cx="5158740" cy="3528060"/>
            </a:xfrm>
            <a:prstGeom prst="rect">
              <a:avLst/>
            </a:prstGeom>
            <a:ln/>
            <a:extLst>
              <a:ext uri="{53640926-AAD7-44D8-BBD7-CCE9431645EC}">
                <a14:shadowObscured xmlns:a14="http://schemas.microsoft.com/office/drawing/2010/main"/>
              </a:ext>
            </a:extLst>
          </p:spPr>
          <p:style>
            <a:lnRef idx="2">
              <a:schemeClr val="accent1"/>
            </a:lnRef>
            <a:fillRef idx="1">
              <a:schemeClr val="lt1"/>
            </a:fillRef>
            <a:effectRef idx="0">
              <a:schemeClr val="accent1"/>
            </a:effectRef>
            <a:fontRef idx="minor">
              <a:schemeClr val="dk1"/>
            </a:fontRef>
          </p:style>
        </p:pic>
        <p:sp>
          <p:nvSpPr>
            <p:cNvPr id="11" name="Ovalas 10"/>
            <p:cNvSpPr/>
            <p:nvPr/>
          </p:nvSpPr>
          <p:spPr>
            <a:xfrm>
              <a:off x="426720" y="731520"/>
              <a:ext cx="46482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lt-LT"/>
            </a:p>
          </p:txBody>
        </p:sp>
        <p:sp>
          <p:nvSpPr>
            <p:cNvPr id="12" name="Ovalas 11"/>
            <p:cNvSpPr/>
            <p:nvPr/>
          </p:nvSpPr>
          <p:spPr>
            <a:xfrm>
              <a:off x="1973580" y="510540"/>
              <a:ext cx="46482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lt-LT"/>
            </a:p>
          </p:txBody>
        </p:sp>
        <p:sp>
          <p:nvSpPr>
            <p:cNvPr id="13" name="Ovalas 12"/>
            <p:cNvSpPr/>
            <p:nvPr/>
          </p:nvSpPr>
          <p:spPr>
            <a:xfrm>
              <a:off x="914400" y="548640"/>
              <a:ext cx="304800" cy="472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lt-LT"/>
            </a:p>
          </p:txBody>
        </p:sp>
        <p:sp>
          <p:nvSpPr>
            <p:cNvPr id="14" name="Ovalas 13"/>
            <p:cNvSpPr/>
            <p:nvPr/>
          </p:nvSpPr>
          <p:spPr>
            <a:xfrm>
              <a:off x="1668780" y="632460"/>
              <a:ext cx="213360" cy="190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lt-LT"/>
            </a:p>
          </p:txBody>
        </p:sp>
      </p:grpSp>
    </p:spTree>
    <p:extLst>
      <p:ext uri="{BB962C8B-B14F-4D97-AF65-F5344CB8AC3E}">
        <p14:creationId xmlns:p14="http://schemas.microsoft.com/office/powerpoint/2010/main" val="2467077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p:cNvPicPr/>
          <p:nvPr/>
        </p:nvPicPr>
        <p:blipFill rotWithShape="1">
          <a:blip r:embed="rId3">
            <a:extLst>
              <a:ext uri="{28A0092B-C50C-407E-A947-70E740481C1C}">
                <a14:useLocalDpi xmlns:a14="http://schemas.microsoft.com/office/drawing/2010/main" val="0"/>
              </a:ext>
            </a:extLst>
          </a:blip>
          <a:srcRect l="18590" t="20133" r="40705" b="9972"/>
          <a:stretch/>
        </p:blipFill>
        <p:spPr bwMode="auto">
          <a:xfrm>
            <a:off x="186489" y="471975"/>
            <a:ext cx="5821680" cy="5622925"/>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1163053" y="6169832"/>
            <a:ext cx="4487779" cy="369332"/>
          </a:xfrm>
          <a:prstGeom prst="rect">
            <a:avLst/>
          </a:prstGeom>
          <a:solidFill>
            <a:schemeClr val="accent6">
              <a:lumMod val="20000"/>
              <a:lumOff val="80000"/>
            </a:schemeClr>
          </a:solidFill>
        </p:spPr>
        <p:txBody>
          <a:bodyPr wrap="square" rtlCol="0">
            <a:spAutoFit/>
          </a:bodyPr>
          <a:lstStyle/>
          <a:p>
            <a:r>
              <a:rPr lang="lt-LT" dirty="0">
                <a:latin typeface="Arial Narrow" panose="020B0606020202030204" pitchFamily="34" charset="0"/>
              </a:rPr>
              <a:t>Vaikų pavaizduoti eksperimento rezultatai</a:t>
            </a:r>
          </a:p>
        </p:txBody>
      </p:sp>
      <p:pic>
        <p:nvPicPr>
          <p:cNvPr id="6" name="Paveikslėlis 5"/>
          <p:cNvPicPr>
            <a:picLocks noChangeAspect="1"/>
          </p:cNvPicPr>
          <p:nvPr/>
        </p:nvPicPr>
        <p:blipFill rotWithShape="1">
          <a:blip r:embed="rId4"/>
          <a:srcRect l="14556" t="50351" r="51645" b="23684"/>
          <a:stretch/>
        </p:blipFill>
        <p:spPr>
          <a:xfrm>
            <a:off x="6008168" y="2171699"/>
            <a:ext cx="6222987" cy="2689059"/>
          </a:xfrm>
          <a:prstGeom prst="rect">
            <a:avLst/>
          </a:prstGeom>
        </p:spPr>
      </p:pic>
    </p:spTree>
    <p:extLst>
      <p:ext uri="{BB962C8B-B14F-4D97-AF65-F5344CB8AC3E}">
        <p14:creationId xmlns:p14="http://schemas.microsoft.com/office/powerpoint/2010/main" val="3203341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D16734-05B7-B142-8204-C5F94210D58C}"/>
              </a:ext>
            </a:extLst>
          </p:cNvPr>
          <p:cNvSpPr>
            <a:spLocks noGrp="1"/>
          </p:cNvSpPr>
          <p:nvPr>
            <p:ph type="sldNum" sz="quarter" idx="12"/>
          </p:nvPr>
        </p:nvSpPr>
        <p:spPr/>
        <p:txBody>
          <a:bodyPr/>
          <a:lstStyle/>
          <a:p>
            <a:fld id="{FACB02E1-4DFD-4284-8264-390F056E040D}" type="slidenum">
              <a:rPr lang="lt-LT" smtClean="0"/>
              <a:t>17</a:t>
            </a:fld>
            <a:endParaRPr lang="lt-LT"/>
          </a:p>
        </p:txBody>
      </p:sp>
      <p:graphicFrame>
        <p:nvGraphicFramePr>
          <p:cNvPr id="5" name="Table 4">
            <a:extLst>
              <a:ext uri="{FF2B5EF4-FFF2-40B4-BE49-F238E27FC236}">
                <a16:creationId xmlns:a16="http://schemas.microsoft.com/office/drawing/2014/main" id="{4E92EB57-CC19-909C-7C15-76DC67AF3DAF}"/>
              </a:ext>
            </a:extLst>
          </p:cNvPr>
          <p:cNvGraphicFramePr>
            <a:graphicFrameLocks noGrp="1"/>
          </p:cNvGraphicFramePr>
          <p:nvPr>
            <p:extLst>
              <p:ext uri="{D42A27DB-BD31-4B8C-83A1-F6EECF244321}">
                <p14:modId xmlns:p14="http://schemas.microsoft.com/office/powerpoint/2010/main" val="1312972936"/>
              </p:ext>
            </p:extLst>
          </p:nvPr>
        </p:nvGraphicFramePr>
        <p:xfrm>
          <a:off x="412652" y="305337"/>
          <a:ext cx="11366695" cy="3272687"/>
        </p:xfrm>
        <a:graphic>
          <a:graphicData uri="http://schemas.openxmlformats.org/drawingml/2006/table">
            <a:tbl>
              <a:tblPr bandRow="1">
                <a:tableStyleId>{5C22544A-7EE6-4342-B048-85BDC9FD1C3A}</a:tableStyleId>
              </a:tblPr>
              <a:tblGrid>
                <a:gridCol w="1523999">
                  <a:extLst>
                    <a:ext uri="{9D8B030D-6E8A-4147-A177-3AD203B41FA5}">
                      <a16:colId xmlns:a16="http://schemas.microsoft.com/office/drawing/2014/main" val="272544866"/>
                    </a:ext>
                  </a:extLst>
                </a:gridCol>
                <a:gridCol w="2377440">
                  <a:extLst>
                    <a:ext uri="{9D8B030D-6E8A-4147-A177-3AD203B41FA5}">
                      <a16:colId xmlns:a16="http://schemas.microsoft.com/office/drawing/2014/main" val="1187339294"/>
                    </a:ext>
                  </a:extLst>
                </a:gridCol>
                <a:gridCol w="3180636">
                  <a:extLst>
                    <a:ext uri="{9D8B030D-6E8A-4147-A177-3AD203B41FA5}">
                      <a16:colId xmlns:a16="http://schemas.microsoft.com/office/drawing/2014/main" val="3014312215"/>
                    </a:ext>
                  </a:extLst>
                </a:gridCol>
                <a:gridCol w="1052527">
                  <a:extLst>
                    <a:ext uri="{9D8B030D-6E8A-4147-A177-3AD203B41FA5}">
                      <a16:colId xmlns:a16="http://schemas.microsoft.com/office/drawing/2014/main" val="2340594910"/>
                    </a:ext>
                  </a:extLst>
                </a:gridCol>
                <a:gridCol w="1052527">
                  <a:extLst>
                    <a:ext uri="{9D8B030D-6E8A-4147-A177-3AD203B41FA5}">
                      <a16:colId xmlns:a16="http://schemas.microsoft.com/office/drawing/2014/main" val="2401526957"/>
                    </a:ext>
                  </a:extLst>
                </a:gridCol>
                <a:gridCol w="726522">
                  <a:extLst>
                    <a:ext uri="{9D8B030D-6E8A-4147-A177-3AD203B41FA5}">
                      <a16:colId xmlns:a16="http://schemas.microsoft.com/office/drawing/2014/main" val="4089790193"/>
                    </a:ext>
                  </a:extLst>
                </a:gridCol>
                <a:gridCol w="726522">
                  <a:extLst>
                    <a:ext uri="{9D8B030D-6E8A-4147-A177-3AD203B41FA5}">
                      <a16:colId xmlns:a16="http://schemas.microsoft.com/office/drawing/2014/main" val="2338232511"/>
                    </a:ext>
                  </a:extLst>
                </a:gridCol>
                <a:gridCol w="726522">
                  <a:extLst>
                    <a:ext uri="{9D8B030D-6E8A-4147-A177-3AD203B41FA5}">
                      <a16:colId xmlns:a16="http://schemas.microsoft.com/office/drawing/2014/main" val="1048230382"/>
                    </a:ext>
                  </a:extLst>
                </a:gridCol>
              </a:tblGrid>
              <a:tr h="169851">
                <a:tc gridSpan="8">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GAMTAMOKSLINIS UGDYMAS</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3373" marR="23373" marT="0" marB="0"/>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extLst>
                  <a:ext uri="{0D108BD9-81ED-4DB2-BD59-A6C34878D82A}">
                    <a16:rowId xmlns:a16="http://schemas.microsoft.com/office/drawing/2014/main" val="39085531"/>
                  </a:ext>
                </a:extLst>
              </a:tr>
              <a:tr h="631101">
                <a:tc rowSpan="2">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Kompetencijos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3373" marR="23373" marT="0" marB="0" anchor="ctr"/>
                </a:tc>
                <a:tc rowSpan="2">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Kompetencijų raiška</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3373" marR="23373" marT="0" marB="0" anchor="ctr"/>
                </a:tc>
                <a:tc gridSpan="3">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Vaiko pažangos aprašomasis vertinimas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3373" marR="23373" marT="0" marB="0" anchor="ctr"/>
                </a:tc>
                <a:tc hMerge="1">
                  <a:txBody>
                    <a:bodyPr/>
                    <a:lstStyle/>
                    <a:p>
                      <a:endParaRPr lang="lt-LT"/>
                    </a:p>
                  </a:txBody>
                  <a:tcPr/>
                </a:tc>
                <a:tc hMerge="1">
                  <a:txBody>
                    <a:bodyPr/>
                    <a:lstStyle/>
                    <a:p>
                      <a:endParaRPr lang="lt-LT"/>
                    </a:p>
                  </a:txBody>
                  <a:tcPr/>
                </a:tc>
                <a:tc gridSpan="3">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Pažanga programoje</a:t>
                      </a:r>
                    </a:p>
                    <a:p>
                      <a:pPr algn="ctr">
                        <a:lnSpc>
                          <a:spcPct val="107000"/>
                        </a:lnSpc>
                        <a:spcAft>
                          <a:spcPts val="800"/>
                        </a:spcAft>
                      </a:pPr>
                      <a:r>
                        <a:rPr lang="lt-LT" sz="1200" dirty="0">
                          <a:effectLst/>
                          <a:latin typeface="Arial" panose="020B0604020202020204" pitchFamily="34" charset="0"/>
                          <a:cs typeface="Arial" panose="020B0604020202020204" pitchFamily="34" charset="0"/>
                        </a:rPr>
                        <a:t>(pasiekimų kodai, kur buvo padaryta pažanga)</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3373" marR="23373" marT="0" marB="0" anchor="ctr"/>
                </a:tc>
                <a:tc hMerge="1">
                  <a:txBody>
                    <a:bodyPr/>
                    <a:lstStyle/>
                    <a:p>
                      <a:endParaRPr lang="lt-LT"/>
                    </a:p>
                  </a:txBody>
                  <a:tcPr/>
                </a:tc>
                <a:tc hMerge="1">
                  <a:txBody>
                    <a:bodyPr/>
                    <a:lstStyle/>
                    <a:p>
                      <a:endParaRPr lang="lt-LT"/>
                    </a:p>
                  </a:txBody>
                  <a:tcPr/>
                </a:tc>
                <a:extLst>
                  <a:ext uri="{0D108BD9-81ED-4DB2-BD59-A6C34878D82A}">
                    <a16:rowId xmlns:a16="http://schemas.microsoft.com/office/drawing/2014/main" val="2069587452"/>
                  </a:ext>
                </a:extLst>
              </a:tr>
              <a:tr h="631101">
                <a:tc vMerge="1">
                  <a:txBody>
                    <a:bodyPr/>
                    <a:lstStyle/>
                    <a:p>
                      <a:endParaRPr lang="lt-LT"/>
                    </a:p>
                  </a:txBody>
                  <a:tcPr/>
                </a:tc>
                <a:tc vMerge="1">
                  <a:txBody>
                    <a:bodyPr/>
                    <a:lstStyle/>
                    <a:p>
                      <a:endParaRPr lang="lt-LT"/>
                    </a:p>
                  </a:txBody>
                  <a:tcPr/>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I -as</a:t>
                      </a:r>
                    </a:p>
                    <a:p>
                      <a:pPr algn="ctr">
                        <a:lnSpc>
                          <a:spcPct val="107000"/>
                        </a:lnSpc>
                        <a:spcAft>
                          <a:spcPts val="800"/>
                        </a:spcAft>
                      </a:pPr>
                      <a:r>
                        <a:rPr lang="lt-LT" sz="1200">
                          <a:effectLst/>
                          <a:latin typeface="Arial" panose="020B0604020202020204" pitchFamily="34" charset="0"/>
                          <a:cs typeface="Arial" panose="020B0604020202020204" pitchFamily="34" charset="0"/>
                        </a:rPr>
                        <a:t>rugsėjis-spalis</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3373" marR="23373" marT="0" marB="0" anchor="ctr"/>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II - as</a:t>
                      </a:r>
                    </a:p>
                    <a:p>
                      <a:pPr algn="ctr">
                        <a:lnSpc>
                          <a:spcPct val="107000"/>
                        </a:lnSpc>
                        <a:spcAft>
                          <a:spcPts val="800"/>
                        </a:spcAft>
                      </a:pPr>
                      <a:r>
                        <a:rPr lang="lt-LT" sz="1200">
                          <a:effectLst/>
                          <a:latin typeface="Arial" panose="020B0604020202020204" pitchFamily="34" charset="0"/>
                          <a:cs typeface="Arial" panose="020B0604020202020204" pitchFamily="34" charset="0"/>
                        </a:rPr>
                        <a:t>sausis-vasaris</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3373" marR="23373" marT="0" marB="0" anchor="ctr"/>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III – as</a:t>
                      </a:r>
                    </a:p>
                    <a:p>
                      <a:pPr algn="ctr">
                        <a:lnSpc>
                          <a:spcPct val="107000"/>
                        </a:lnSpc>
                        <a:spcAft>
                          <a:spcPts val="800"/>
                        </a:spcAft>
                      </a:pPr>
                      <a:r>
                        <a:rPr lang="lt-LT" sz="1200">
                          <a:effectLst/>
                          <a:latin typeface="Arial" panose="020B0604020202020204" pitchFamily="34" charset="0"/>
                          <a:cs typeface="Arial" panose="020B0604020202020204" pitchFamily="34" charset="0"/>
                        </a:rPr>
                        <a:t>balandis-gegužė</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3373" marR="23373" marT="0" marB="0" anchor="ctr"/>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I -as</a:t>
                      </a:r>
                    </a:p>
                    <a:p>
                      <a:pPr algn="ctr">
                        <a:lnSpc>
                          <a:spcPct val="107000"/>
                        </a:lnSpc>
                        <a:spcAft>
                          <a:spcPts val="800"/>
                        </a:spcAft>
                      </a:pPr>
                      <a:r>
                        <a:rPr lang="lt-LT" sz="1200">
                          <a:effectLst/>
                          <a:latin typeface="Arial" panose="020B0604020202020204" pitchFamily="34" charset="0"/>
                          <a:cs typeface="Arial" panose="020B0604020202020204" pitchFamily="34" charset="0"/>
                        </a:rPr>
                        <a:t>rugsėjis-spalis</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3373" marR="23373" marT="0" marB="0" anchor="ctr"/>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II - as</a:t>
                      </a:r>
                    </a:p>
                    <a:p>
                      <a:pPr algn="ctr">
                        <a:lnSpc>
                          <a:spcPct val="107000"/>
                        </a:lnSpc>
                        <a:spcAft>
                          <a:spcPts val="800"/>
                        </a:spcAft>
                      </a:pPr>
                      <a:r>
                        <a:rPr lang="lt-LT" sz="1200">
                          <a:effectLst/>
                          <a:latin typeface="Arial" panose="020B0604020202020204" pitchFamily="34" charset="0"/>
                          <a:cs typeface="Arial" panose="020B0604020202020204" pitchFamily="34" charset="0"/>
                        </a:rPr>
                        <a:t>sausis-vasaris</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3373" marR="23373" marT="0" marB="0" anchor="ctr"/>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III – </a:t>
                      </a:r>
                      <a:r>
                        <a:rPr lang="lt-LT" sz="1200" dirty="0" err="1">
                          <a:effectLst/>
                          <a:latin typeface="Arial" panose="020B0604020202020204" pitchFamily="34" charset="0"/>
                          <a:cs typeface="Arial" panose="020B0604020202020204" pitchFamily="34" charset="0"/>
                        </a:rPr>
                        <a:t>as</a:t>
                      </a:r>
                      <a:endParaRPr lang="lt-LT"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balandis-gegužė</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3373" marR="23373" marT="0" marB="0" anchor="ctr"/>
                </a:tc>
                <a:extLst>
                  <a:ext uri="{0D108BD9-81ED-4DB2-BD59-A6C34878D82A}">
                    <a16:rowId xmlns:a16="http://schemas.microsoft.com/office/drawing/2014/main" val="4004253174"/>
                  </a:ext>
                </a:extLst>
              </a:tr>
              <a:tr h="1742018">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KOMUNIKAVIMO</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3373" marR="23373"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Žodžiais, simboliais perteikia informaciją apie gamtos objektus bei reiškinius;</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Vartoja paprasčiausias gamtamokslines sąvokas;</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Kelia, formuluoja klausimus apie gyvąją ir negyvąją gamtą.</a:t>
                      </a:r>
                      <a:endParaRPr lang="lt-LT" sz="1200" dirty="0">
                        <a:effectLst/>
                        <a:latin typeface="Arial" panose="020B0604020202020204" pitchFamily="34" charset="0"/>
                        <a:ea typeface="Noto Sans Symbols"/>
                        <a:cs typeface="Arial" panose="020B0604020202020204" pitchFamily="34" charset="0"/>
                      </a:endParaRPr>
                    </a:p>
                  </a:txBody>
                  <a:tcPr marL="23373" marR="23373"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Turi labai daug </a:t>
                      </a:r>
                      <a:r>
                        <a:rPr lang="lt-LT" sz="1200" i="1" dirty="0">
                          <a:solidFill>
                            <a:srgbClr val="C00000"/>
                          </a:solidFill>
                          <a:effectLst/>
                          <a:latin typeface="Arial" panose="020B0604020202020204" pitchFamily="34" charset="0"/>
                          <a:cs typeface="Arial" panose="020B0604020202020204" pitchFamily="34" charset="0"/>
                        </a:rPr>
                        <a:t>žinių apie gyvąją ir negyvąją gamtą</a:t>
                      </a:r>
                      <a:r>
                        <a:rPr lang="lt-LT" sz="1200" dirty="0">
                          <a:effectLst/>
                          <a:latin typeface="Arial" panose="020B0604020202020204" pitchFamily="34" charset="0"/>
                          <a:cs typeface="Arial" panose="020B0604020202020204" pitchFamily="34" charset="0"/>
                        </a:rPr>
                        <a:t>. </a:t>
                      </a:r>
                      <a:r>
                        <a:rPr lang="lt-LT" sz="1200" b="0" i="1" dirty="0">
                          <a:solidFill>
                            <a:srgbClr val="C00000"/>
                          </a:solidFill>
                          <a:effectLst/>
                          <a:latin typeface="Arial" panose="020B0604020202020204" pitchFamily="34" charset="0"/>
                          <a:cs typeface="Arial" panose="020B0604020202020204" pitchFamily="34" charset="0"/>
                        </a:rPr>
                        <a:t>Vartoja žodžius</a:t>
                      </a:r>
                      <a:r>
                        <a:rPr lang="lt-LT" sz="1200" dirty="0">
                          <a:effectLst/>
                          <a:latin typeface="Arial" panose="020B0604020202020204" pitchFamily="34" charset="0"/>
                          <a:cs typeface="Arial" panose="020B0604020202020204" pitchFamily="34" charset="0"/>
                        </a:rPr>
                        <a:t>, kurie </a:t>
                      </a:r>
                      <a:r>
                        <a:rPr lang="lt-LT" sz="1200" i="1" dirty="0">
                          <a:solidFill>
                            <a:srgbClr val="C00000"/>
                          </a:solidFill>
                          <a:effectLst/>
                          <a:latin typeface="Arial" panose="020B0604020202020204" pitchFamily="34" charset="0"/>
                          <a:cs typeface="Arial" panose="020B0604020202020204" pitchFamily="34" charset="0"/>
                        </a:rPr>
                        <a:t>apibūdina įvairius gamtos reiškinius</a:t>
                      </a:r>
                      <a:r>
                        <a:rPr lang="lt-LT" sz="1200" dirty="0">
                          <a:effectLst/>
                          <a:latin typeface="Arial" panose="020B0604020202020204" pitchFamily="34" charset="0"/>
                          <a:cs typeface="Arial" panose="020B0604020202020204" pitchFamily="34" charset="0"/>
                        </a:rPr>
                        <a:t>. Visada </a:t>
                      </a:r>
                      <a:r>
                        <a:rPr lang="lt-LT" sz="1200" i="1" dirty="0">
                          <a:solidFill>
                            <a:srgbClr val="C00000"/>
                          </a:solidFill>
                          <a:effectLst/>
                          <a:latin typeface="Arial" panose="020B0604020202020204" pitchFamily="34" charset="0"/>
                          <a:cs typeface="Arial" panose="020B0604020202020204" pitchFamily="34" charset="0"/>
                        </a:rPr>
                        <a:t>dalyvauja pokalbiuose</a:t>
                      </a:r>
                      <a:r>
                        <a:rPr lang="lt-LT" sz="1200" dirty="0">
                          <a:effectLst/>
                          <a:latin typeface="Arial" panose="020B0604020202020204" pitchFamily="34" charset="0"/>
                          <a:cs typeface="Arial" panose="020B0604020202020204" pitchFamily="34" charset="0"/>
                        </a:rPr>
                        <a:t>. </a:t>
                      </a:r>
                      <a:r>
                        <a:rPr lang="lt-LT" sz="1200" i="1" dirty="0">
                          <a:solidFill>
                            <a:srgbClr val="C00000"/>
                          </a:solidFill>
                          <a:effectLst/>
                          <a:latin typeface="Arial" panose="020B0604020202020204" pitchFamily="34" charset="0"/>
                          <a:cs typeface="Arial" panose="020B0604020202020204" pitchFamily="34" charset="0"/>
                        </a:rPr>
                        <a:t>Nežinodama, drąsiai klausia, diskutuoja, dalinasi savo išgyvenimais</a:t>
                      </a:r>
                      <a:r>
                        <a:rPr lang="lt-LT" sz="1200" dirty="0">
                          <a:effectLst/>
                          <a:latin typeface="Arial" panose="020B0604020202020204" pitchFamily="34" charset="0"/>
                          <a:cs typeface="Arial" panose="020B0604020202020204" pitchFamily="34" charset="0"/>
                        </a:rPr>
                        <a:t>.</a:t>
                      </a:r>
                    </a:p>
                    <a:p>
                      <a:pP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3373" marR="23373"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3373" marR="23373"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3373" marR="23373" marT="0" marB="0"/>
                </a:tc>
                <a:tc>
                  <a:txBody>
                    <a:bodyPr/>
                    <a:lstStyle/>
                    <a:p>
                      <a:pPr algn="ctr">
                        <a:lnSpc>
                          <a:spcPct val="107000"/>
                        </a:lnSpc>
                        <a:spcAft>
                          <a:spcPts val="800"/>
                        </a:spcAft>
                      </a:pPr>
                      <a:endParaRPr lang="lt-LT"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B 2.2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3373" marR="23373"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3373" marR="23373"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3373" marR="23373" marT="0" marB="0"/>
                </a:tc>
                <a:extLst>
                  <a:ext uri="{0D108BD9-81ED-4DB2-BD59-A6C34878D82A}">
                    <a16:rowId xmlns:a16="http://schemas.microsoft.com/office/drawing/2014/main" val="1999247512"/>
                  </a:ext>
                </a:extLst>
              </a:tr>
            </a:tbl>
          </a:graphicData>
        </a:graphic>
      </p:graphicFrame>
      <p:graphicFrame>
        <p:nvGraphicFramePr>
          <p:cNvPr id="7" name="Table 6">
            <a:extLst>
              <a:ext uri="{FF2B5EF4-FFF2-40B4-BE49-F238E27FC236}">
                <a16:creationId xmlns:a16="http://schemas.microsoft.com/office/drawing/2014/main" id="{5849C8A6-34D9-7250-28C6-10DBF137E4F6}"/>
              </a:ext>
            </a:extLst>
          </p:cNvPr>
          <p:cNvGraphicFramePr>
            <a:graphicFrameLocks noGrp="1"/>
          </p:cNvGraphicFramePr>
          <p:nvPr>
            <p:extLst>
              <p:ext uri="{D42A27DB-BD31-4B8C-83A1-F6EECF244321}">
                <p14:modId xmlns:p14="http://schemas.microsoft.com/office/powerpoint/2010/main" val="4090246841"/>
              </p:ext>
            </p:extLst>
          </p:nvPr>
        </p:nvGraphicFramePr>
        <p:xfrm>
          <a:off x="412652" y="3578024"/>
          <a:ext cx="11366694" cy="964375"/>
        </p:xfrm>
        <a:graphic>
          <a:graphicData uri="http://schemas.openxmlformats.org/drawingml/2006/table">
            <a:tbl>
              <a:tblPr bandRow="1">
                <a:tableStyleId>{5C22544A-7EE6-4342-B048-85BDC9FD1C3A}</a:tableStyleId>
              </a:tblPr>
              <a:tblGrid>
                <a:gridCol w="1528690">
                  <a:extLst>
                    <a:ext uri="{9D8B030D-6E8A-4147-A177-3AD203B41FA5}">
                      <a16:colId xmlns:a16="http://schemas.microsoft.com/office/drawing/2014/main" val="1160651361"/>
                    </a:ext>
                  </a:extLst>
                </a:gridCol>
                <a:gridCol w="2382129">
                  <a:extLst>
                    <a:ext uri="{9D8B030D-6E8A-4147-A177-3AD203B41FA5}">
                      <a16:colId xmlns:a16="http://schemas.microsoft.com/office/drawing/2014/main" val="3733108647"/>
                    </a:ext>
                  </a:extLst>
                </a:gridCol>
                <a:gridCol w="3169920">
                  <a:extLst>
                    <a:ext uri="{9D8B030D-6E8A-4147-A177-3AD203B41FA5}">
                      <a16:colId xmlns:a16="http://schemas.microsoft.com/office/drawing/2014/main" val="4040070855"/>
                    </a:ext>
                  </a:extLst>
                </a:gridCol>
                <a:gridCol w="1059766">
                  <a:extLst>
                    <a:ext uri="{9D8B030D-6E8A-4147-A177-3AD203B41FA5}">
                      <a16:colId xmlns:a16="http://schemas.microsoft.com/office/drawing/2014/main" val="1662828863"/>
                    </a:ext>
                  </a:extLst>
                </a:gridCol>
                <a:gridCol w="1050388">
                  <a:extLst>
                    <a:ext uri="{9D8B030D-6E8A-4147-A177-3AD203B41FA5}">
                      <a16:colId xmlns:a16="http://schemas.microsoft.com/office/drawing/2014/main" val="2292033870"/>
                    </a:ext>
                  </a:extLst>
                </a:gridCol>
                <a:gridCol w="726830">
                  <a:extLst>
                    <a:ext uri="{9D8B030D-6E8A-4147-A177-3AD203B41FA5}">
                      <a16:colId xmlns:a16="http://schemas.microsoft.com/office/drawing/2014/main" val="1634728502"/>
                    </a:ext>
                  </a:extLst>
                </a:gridCol>
                <a:gridCol w="731520">
                  <a:extLst>
                    <a:ext uri="{9D8B030D-6E8A-4147-A177-3AD203B41FA5}">
                      <a16:colId xmlns:a16="http://schemas.microsoft.com/office/drawing/2014/main" val="3928405164"/>
                    </a:ext>
                  </a:extLst>
                </a:gridCol>
                <a:gridCol w="717451">
                  <a:extLst>
                    <a:ext uri="{9D8B030D-6E8A-4147-A177-3AD203B41FA5}">
                      <a16:colId xmlns:a16="http://schemas.microsoft.com/office/drawing/2014/main" val="1025412959"/>
                    </a:ext>
                  </a:extLst>
                </a:gridCol>
              </a:tblGrid>
              <a:tr h="0">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KULTŪRINĖ</a:t>
                      </a:r>
                      <a:endParaRPr lang="lt-LT"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Suvokia gamtos objektų svarbą etninėje kultūroje.</a:t>
                      </a:r>
                      <a:endParaRPr lang="lt-LT" sz="1600" dirty="0">
                        <a:effectLst/>
                        <a:latin typeface="Arial" panose="020B0604020202020204" pitchFamily="34" charset="0"/>
                        <a:ea typeface="Noto Sans Symbols"/>
                        <a:cs typeface="Arial" panose="020B0604020202020204" pitchFamily="34" charset="0"/>
                      </a:endParaRPr>
                    </a:p>
                  </a:txBody>
                  <a:tcPr marL="68580" marR="68580" marT="0" marB="0"/>
                </a:tc>
                <a:tc>
                  <a:txBody>
                    <a:bodyPr/>
                    <a:lstStyle/>
                    <a:p>
                      <a:pPr algn="just">
                        <a:lnSpc>
                          <a:spcPct val="107000"/>
                        </a:lnSpc>
                        <a:spcAft>
                          <a:spcPts val="800"/>
                        </a:spcAft>
                      </a:pPr>
                      <a:r>
                        <a:rPr lang="lt-LT" sz="1200" dirty="0">
                          <a:effectLst/>
                          <a:latin typeface="Arial" panose="020B0604020202020204" pitchFamily="34" charset="0"/>
                          <a:cs typeface="Arial" panose="020B0604020202020204" pitchFamily="34" charset="0"/>
                        </a:rPr>
                        <a:t>Vartydama iliustracijas </a:t>
                      </a:r>
                      <a:r>
                        <a:rPr lang="lt-LT" sz="1200" i="1" dirty="0">
                          <a:solidFill>
                            <a:srgbClr val="C00000"/>
                          </a:solidFill>
                          <a:effectLst/>
                          <a:latin typeface="Arial" panose="020B0604020202020204" pitchFamily="34" charset="0"/>
                          <a:cs typeface="Arial" panose="020B0604020202020204" pitchFamily="34" charset="0"/>
                        </a:rPr>
                        <a:t>domisi senoviniais daiktais</a:t>
                      </a:r>
                      <a:r>
                        <a:rPr lang="lt-LT" sz="1200" dirty="0">
                          <a:effectLst/>
                          <a:latin typeface="Arial" panose="020B0604020202020204" pitchFamily="34" charset="0"/>
                          <a:cs typeface="Arial" panose="020B0604020202020204" pitchFamily="34" charset="0"/>
                        </a:rPr>
                        <a:t>, kuriuos naudojo senovėje. </a:t>
                      </a:r>
                      <a:r>
                        <a:rPr lang="lt-LT" sz="1200" i="1" dirty="0">
                          <a:solidFill>
                            <a:srgbClr val="C00000"/>
                          </a:solidFill>
                          <a:effectLst/>
                          <a:latin typeface="Arial" panose="020B0604020202020204" pitchFamily="34" charset="0"/>
                          <a:cs typeface="Arial" panose="020B0604020202020204" pitchFamily="34" charset="0"/>
                        </a:rPr>
                        <a:t>Klausinėje kaip šie daiktai vadinasi</a:t>
                      </a:r>
                      <a:r>
                        <a:rPr lang="lt-LT" sz="1200" dirty="0">
                          <a:effectLst/>
                          <a:latin typeface="Arial" panose="020B0604020202020204" pitchFamily="34" charset="0"/>
                          <a:cs typeface="Arial" panose="020B0604020202020204" pitchFamily="34" charset="0"/>
                        </a:rPr>
                        <a:t>, </a:t>
                      </a:r>
                      <a:r>
                        <a:rPr lang="lt-LT" sz="1200" i="1" dirty="0">
                          <a:solidFill>
                            <a:srgbClr val="C00000"/>
                          </a:solidFill>
                          <a:effectLst/>
                          <a:latin typeface="Arial" panose="020B0604020202020204" pitchFamily="34" charset="0"/>
                          <a:cs typeface="Arial" panose="020B0604020202020204" pitchFamily="34" charset="0"/>
                        </a:rPr>
                        <a:t>pastebi, kuo galima pakeisti vieną ar kitą daiktą šiuolaikinėje visuomenėje.</a:t>
                      </a:r>
                      <a:endParaRPr lang="lt-LT" sz="1600" i="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endParaRPr lang="lt-LT"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C 4.1</a:t>
                      </a:r>
                      <a:endParaRPr lang="lt-LT"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8690529"/>
                  </a:ext>
                </a:extLst>
              </a:tr>
            </a:tbl>
          </a:graphicData>
        </a:graphic>
      </p:graphicFrame>
      <p:graphicFrame>
        <p:nvGraphicFramePr>
          <p:cNvPr id="8" name="Table 7">
            <a:extLst>
              <a:ext uri="{FF2B5EF4-FFF2-40B4-BE49-F238E27FC236}">
                <a16:creationId xmlns:a16="http://schemas.microsoft.com/office/drawing/2014/main" id="{59C602E1-1603-C726-83D6-6372AC5B776C}"/>
              </a:ext>
            </a:extLst>
          </p:cNvPr>
          <p:cNvGraphicFramePr>
            <a:graphicFrameLocks noGrp="1"/>
          </p:cNvGraphicFramePr>
          <p:nvPr>
            <p:extLst>
              <p:ext uri="{D42A27DB-BD31-4B8C-83A1-F6EECF244321}">
                <p14:modId xmlns:p14="http://schemas.microsoft.com/office/powerpoint/2010/main" val="1441742579"/>
              </p:ext>
            </p:extLst>
          </p:nvPr>
        </p:nvGraphicFramePr>
        <p:xfrm>
          <a:off x="412651" y="4542399"/>
          <a:ext cx="11366695" cy="1724165"/>
        </p:xfrm>
        <a:graphic>
          <a:graphicData uri="http://schemas.openxmlformats.org/drawingml/2006/table">
            <a:tbl>
              <a:tblPr bandRow="1">
                <a:tableStyleId>{5C22544A-7EE6-4342-B048-85BDC9FD1C3A}</a:tableStyleId>
              </a:tblPr>
              <a:tblGrid>
                <a:gridCol w="1538069">
                  <a:extLst>
                    <a:ext uri="{9D8B030D-6E8A-4147-A177-3AD203B41FA5}">
                      <a16:colId xmlns:a16="http://schemas.microsoft.com/office/drawing/2014/main" val="3533176426"/>
                    </a:ext>
                  </a:extLst>
                </a:gridCol>
                <a:gridCol w="2377440">
                  <a:extLst>
                    <a:ext uri="{9D8B030D-6E8A-4147-A177-3AD203B41FA5}">
                      <a16:colId xmlns:a16="http://schemas.microsoft.com/office/drawing/2014/main" val="3173166217"/>
                    </a:ext>
                  </a:extLst>
                </a:gridCol>
                <a:gridCol w="3169920">
                  <a:extLst>
                    <a:ext uri="{9D8B030D-6E8A-4147-A177-3AD203B41FA5}">
                      <a16:colId xmlns:a16="http://schemas.microsoft.com/office/drawing/2014/main" val="3429581757"/>
                    </a:ext>
                  </a:extLst>
                </a:gridCol>
                <a:gridCol w="1064455">
                  <a:extLst>
                    <a:ext uri="{9D8B030D-6E8A-4147-A177-3AD203B41FA5}">
                      <a16:colId xmlns:a16="http://schemas.microsoft.com/office/drawing/2014/main" val="328035427"/>
                    </a:ext>
                  </a:extLst>
                </a:gridCol>
                <a:gridCol w="1050388">
                  <a:extLst>
                    <a:ext uri="{9D8B030D-6E8A-4147-A177-3AD203B41FA5}">
                      <a16:colId xmlns:a16="http://schemas.microsoft.com/office/drawing/2014/main" val="1406090965"/>
                    </a:ext>
                  </a:extLst>
                </a:gridCol>
                <a:gridCol w="712763">
                  <a:extLst>
                    <a:ext uri="{9D8B030D-6E8A-4147-A177-3AD203B41FA5}">
                      <a16:colId xmlns:a16="http://schemas.microsoft.com/office/drawing/2014/main" val="1054489755"/>
                    </a:ext>
                  </a:extLst>
                </a:gridCol>
                <a:gridCol w="745588">
                  <a:extLst>
                    <a:ext uri="{9D8B030D-6E8A-4147-A177-3AD203B41FA5}">
                      <a16:colId xmlns:a16="http://schemas.microsoft.com/office/drawing/2014/main" val="2677635445"/>
                    </a:ext>
                  </a:extLst>
                </a:gridCol>
                <a:gridCol w="708072">
                  <a:extLst>
                    <a:ext uri="{9D8B030D-6E8A-4147-A177-3AD203B41FA5}">
                      <a16:colId xmlns:a16="http://schemas.microsoft.com/office/drawing/2014/main" val="3612009941"/>
                    </a:ext>
                  </a:extLst>
                </a:gridCol>
              </a:tblGrid>
              <a:tr h="1724165">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KŪRYBIŠKUMO</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51994" marR="51994"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Kurdamas tariasi su kitais, dalinasi sumanymais; </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Apmąsto savo kūrybinį darbą, svarsto, kas pavyko, o ką reikėtų tobulinti;  </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Kūrybos rezultatus pristato pasirinktu arba pasiūlytu būdu.</a:t>
                      </a:r>
                      <a:endParaRPr lang="lt-LT" sz="1200" dirty="0">
                        <a:effectLst/>
                        <a:latin typeface="Arial" panose="020B0604020202020204" pitchFamily="34" charset="0"/>
                        <a:ea typeface="Noto Sans Symbols"/>
                        <a:cs typeface="Arial" panose="020B0604020202020204" pitchFamily="34" charset="0"/>
                      </a:endParaRPr>
                    </a:p>
                  </a:txBody>
                  <a:tcPr marL="51994" marR="51994"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Atlikdama kokią nors užduotį, </a:t>
                      </a:r>
                      <a:r>
                        <a:rPr lang="lt-LT" sz="1200" i="1" dirty="0">
                          <a:solidFill>
                            <a:srgbClr val="C00000"/>
                          </a:solidFill>
                          <a:effectLst/>
                          <a:latin typeface="Arial" panose="020B0604020202020204" pitchFamily="34" charset="0"/>
                          <a:cs typeface="Arial" panose="020B0604020202020204" pitchFamily="34" charset="0"/>
                        </a:rPr>
                        <a:t>tariasi su draugėmis, kilus nesklandumams</a:t>
                      </a:r>
                      <a:r>
                        <a:rPr lang="lt-LT" sz="1200" dirty="0">
                          <a:effectLst/>
                          <a:latin typeface="Arial" panose="020B0604020202020204" pitchFamily="34" charset="0"/>
                          <a:cs typeface="Arial" panose="020B0604020202020204" pitchFamily="34" charset="0"/>
                        </a:rPr>
                        <a:t>, prašo pagalbos. </a:t>
                      </a:r>
                      <a:r>
                        <a:rPr lang="lt-LT" sz="1200" i="1" dirty="0">
                          <a:solidFill>
                            <a:srgbClr val="C00000"/>
                          </a:solidFill>
                          <a:effectLst/>
                          <a:latin typeface="Arial" panose="020B0604020202020204" pitchFamily="34" charset="0"/>
                          <a:cs typeface="Arial" panose="020B0604020202020204" pitchFamily="34" charset="0"/>
                        </a:rPr>
                        <a:t>Pavaizduoja</a:t>
                      </a:r>
                      <a:r>
                        <a:rPr lang="lt-LT" sz="1200" dirty="0">
                          <a:effectLst/>
                          <a:latin typeface="Arial" panose="020B0604020202020204" pitchFamily="34" charset="0"/>
                          <a:cs typeface="Arial" panose="020B0604020202020204" pitchFamily="34" charset="0"/>
                        </a:rPr>
                        <a:t> savo piešiniuose </a:t>
                      </a:r>
                      <a:r>
                        <a:rPr lang="lt-LT" sz="1200" i="1" dirty="0">
                          <a:solidFill>
                            <a:srgbClr val="C00000"/>
                          </a:solidFill>
                          <a:effectLst/>
                          <a:latin typeface="Arial" panose="020B0604020202020204" pitchFamily="34" charset="0"/>
                          <a:cs typeface="Arial" panose="020B0604020202020204" pitchFamily="34" charset="0"/>
                        </a:rPr>
                        <a:t>vieną ar kitą gamtos reiškinį</a:t>
                      </a:r>
                      <a:r>
                        <a:rPr lang="lt-LT" sz="1200" dirty="0">
                          <a:effectLst/>
                          <a:latin typeface="Arial" panose="020B0604020202020204" pitchFamily="34" charset="0"/>
                          <a:cs typeface="Arial" panose="020B0604020202020204" pitchFamily="34" charset="0"/>
                        </a:rPr>
                        <a:t>, jį įvardiną.</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51994" marR="51994"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51994" marR="51994"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51994" marR="51994" marT="0" marB="0"/>
                </a:tc>
                <a:tc>
                  <a:txBody>
                    <a:bodyPr/>
                    <a:lstStyle/>
                    <a:p>
                      <a:pPr algn="ctr">
                        <a:lnSpc>
                          <a:spcPct val="107000"/>
                        </a:lnSpc>
                        <a:spcAft>
                          <a:spcPts val="800"/>
                        </a:spcAft>
                      </a:pPr>
                      <a:endParaRPr lang="lt-LT"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B 3.2</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51994" marR="51994"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51994" marR="51994"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51994" marR="51994" marT="0" marB="0"/>
                </a:tc>
                <a:extLst>
                  <a:ext uri="{0D108BD9-81ED-4DB2-BD59-A6C34878D82A}">
                    <a16:rowId xmlns:a16="http://schemas.microsoft.com/office/drawing/2014/main" val="1337350945"/>
                  </a:ext>
                </a:extLst>
              </a:tr>
            </a:tbl>
          </a:graphicData>
        </a:graphic>
      </p:graphicFrame>
      <p:sp>
        <p:nvSpPr>
          <p:cNvPr id="9" name="Oval 8">
            <a:extLst>
              <a:ext uri="{FF2B5EF4-FFF2-40B4-BE49-F238E27FC236}">
                <a16:creationId xmlns:a16="http://schemas.microsoft.com/office/drawing/2014/main" id="{E349075E-06EA-1B7A-AEE8-8B0DAA7D3D49}"/>
              </a:ext>
            </a:extLst>
          </p:cNvPr>
          <p:cNvSpPr/>
          <p:nvPr/>
        </p:nvSpPr>
        <p:spPr>
          <a:xfrm>
            <a:off x="3852204" y="2237889"/>
            <a:ext cx="182880" cy="1781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Oval 9">
            <a:extLst>
              <a:ext uri="{FF2B5EF4-FFF2-40B4-BE49-F238E27FC236}">
                <a16:creationId xmlns:a16="http://schemas.microsoft.com/office/drawing/2014/main" id="{382CB354-D8DF-8A70-E012-4BEDCE5F5C45}"/>
              </a:ext>
            </a:extLst>
          </p:cNvPr>
          <p:cNvSpPr/>
          <p:nvPr/>
        </p:nvSpPr>
        <p:spPr>
          <a:xfrm>
            <a:off x="3852204" y="2641607"/>
            <a:ext cx="182880" cy="1781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1" name="Oval 10">
            <a:extLst>
              <a:ext uri="{FF2B5EF4-FFF2-40B4-BE49-F238E27FC236}">
                <a16:creationId xmlns:a16="http://schemas.microsoft.com/office/drawing/2014/main" id="{E58CF119-3F13-4542-5C5A-46A0C4929A9E}"/>
              </a:ext>
            </a:extLst>
          </p:cNvPr>
          <p:cNvSpPr/>
          <p:nvPr/>
        </p:nvSpPr>
        <p:spPr>
          <a:xfrm>
            <a:off x="3852204" y="3270852"/>
            <a:ext cx="182880" cy="1781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cxnSp>
        <p:nvCxnSpPr>
          <p:cNvPr id="13" name="Straight Arrow Connector 12">
            <a:extLst>
              <a:ext uri="{FF2B5EF4-FFF2-40B4-BE49-F238E27FC236}">
                <a16:creationId xmlns:a16="http://schemas.microsoft.com/office/drawing/2014/main" id="{811D8E5D-52A1-C9D4-BCDF-7B89547602DE}"/>
              </a:ext>
            </a:extLst>
          </p:cNvPr>
          <p:cNvCxnSpPr>
            <a:cxnSpLocks/>
          </p:cNvCxnSpPr>
          <p:nvPr/>
        </p:nvCxnSpPr>
        <p:spPr>
          <a:xfrm>
            <a:off x="4035084" y="2315020"/>
            <a:ext cx="288387" cy="0"/>
          </a:xfrm>
          <a:prstGeom prst="straightConnector1">
            <a:avLst/>
          </a:prstGeom>
          <a:ln>
            <a:solidFill>
              <a:schemeClr val="accent6">
                <a:lumMod val="60000"/>
                <a:lumOff val="40000"/>
              </a:schemeClr>
            </a:solidFill>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868F305A-A06D-0553-F40E-3497562D62AD}"/>
              </a:ext>
            </a:extLst>
          </p:cNvPr>
          <p:cNvCxnSpPr>
            <a:cxnSpLocks/>
            <a:stCxn id="10" idx="6"/>
          </p:cNvCxnSpPr>
          <p:nvPr/>
        </p:nvCxnSpPr>
        <p:spPr>
          <a:xfrm flipV="1">
            <a:off x="4035084" y="2050827"/>
            <a:ext cx="2262553" cy="679876"/>
          </a:xfrm>
          <a:prstGeom prst="straightConnector1">
            <a:avLst/>
          </a:prstGeom>
          <a:ln>
            <a:solidFill>
              <a:schemeClr val="accent6">
                <a:lumMod val="60000"/>
                <a:lumOff val="40000"/>
              </a:schemeClr>
            </a:solidFill>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078F6C78-9920-CD71-B042-7F2239C3A83A}"/>
              </a:ext>
            </a:extLst>
          </p:cNvPr>
          <p:cNvCxnSpPr>
            <a:stCxn id="11" idx="6"/>
          </p:cNvCxnSpPr>
          <p:nvPr/>
        </p:nvCxnSpPr>
        <p:spPr>
          <a:xfrm flipV="1">
            <a:off x="4035084" y="2819798"/>
            <a:ext cx="1174651" cy="540150"/>
          </a:xfrm>
          <a:prstGeom prst="straightConnector1">
            <a:avLst/>
          </a:prstGeom>
          <a:ln>
            <a:solidFill>
              <a:schemeClr val="accent6">
                <a:lumMod val="60000"/>
                <a:lumOff val="40000"/>
              </a:schemeClr>
            </a:solidFill>
            <a:tailEnd type="triangle"/>
          </a:ln>
        </p:spPr>
        <p:style>
          <a:lnRef idx="3">
            <a:schemeClr val="dk1"/>
          </a:lnRef>
          <a:fillRef idx="0">
            <a:schemeClr val="dk1"/>
          </a:fillRef>
          <a:effectRef idx="2">
            <a:schemeClr val="dk1"/>
          </a:effectRef>
          <a:fontRef idx="minor">
            <a:schemeClr val="tx1"/>
          </a:fontRef>
        </p:style>
      </p:cxnSp>
      <p:sp>
        <p:nvSpPr>
          <p:cNvPr id="24" name="Oval 23">
            <a:extLst>
              <a:ext uri="{FF2B5EF4-FFF2-40B4-BE49-F238E27FC236}">
                <a16:creationId xmlns:a16="http://schemas.microsoft.com/office/drawing/2014/main" id="{DD53B3DD-D59F-0315-5CCF-12E4C7543529}"/>
              </a:ext>
            </a:extLst>
          </p:cNvPr>
          <p:cNvSpPr/>
          <p:nvPr/>
        </p:nvSpPr>
        <p:spPr>
          <a:xfrm>
            <a:off x="3852204" y="4146132"/>
            <a:ext cx="182880" cy="1781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cxnSp>
        <p:nvCxnSpPr>
          <p:cNvPr id="26" name="Straight Arrow Connector 25">
            <a:extLst>
              <a:ext uri="{FF2B5EF4-FFF2-40B4-BE49-F238E27FC236}">
                <a16:creationId xmlns:a16="http://schemas.microsoft.com/office/drawing/2014/main" id="{5D728F81-A3ED-8824-6513-5CEAA8B68852}"/>
              </a:ext>
            </a:extLst>
          </p:cNvPr>
          <p:cNvCxnSpPr>
            <a:cxnSpLocks/>
            <a:stCxn id="24" idx="7"/>
          </p:cNvCxnSpPr>
          <p:nvPr/>
        </p:nvCxnSpPr>
        <p:spPr>
          <a:xfrm flipV="1">
            <a:off x="4008302" y="3714455"/>
            <a:ext cx="2289335" cy="457772"/>
          </a:xfrm>
          <a:prstGeom prst="straightConnector1">
            <a:avLst/>
          </a:prstGeom>
          <a:ln>
            <a:solidFill>
              <a:schemeClr val="accent6">
                <a:lumMod val="60000"/>
                <a:lumOff val="40000"/>
              </a:schemeClr>
            </a:solidFill>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2BF92D13-F137-7867-750F-0F8209A81818}"/>
              </a:ext>
            </a:extLst>
          </p:cNvPr>
          <p:cNvCxnSpPr>
            <a:cxnSpLocks/>
            <a:stCxn id="24" idx="6"/>
          </p:cNvCxnSpPr>
          <p:nvPr/>
        </p:nvCxnSpPr>
        <p:spPr>
          <a:xfrm>
            <a:off x="4035084" y="4235228"/>
            <a:ext cx="1742048" cy="187323"/>
          </a:xfrm>
          <a:prstGeom prst="straightConnector1">
            <a:avLst/>
          </a:prstGeom>
          <a:ln>
            <a:solidFill>
              <a:schemeClr val="accent6">
                <a:lumMod val="60000"/>
                <a:lumOff val="40000"/>
              </a:schemeClr>
            </a:solidFill>
            <a:tailEnd type="triangle"/>
          </a:ln>
        </p:spPr>
        <p:style>
          <a:lnRef idx="2">
            <a:schemeClr val="dk1"/>
          </a:lnRef>
          <a:fillRef idx="0">
            <a:schemeClr val="dk1"/>
          </a:fillRef>
          <a:effectRef idx="1">
            <a:schemeClr val="dk1"/>
          </a:effectRef>
          <a:fontRef idx="minor">
            <a:schemeClr val="tx1"/>
          </a:fontRef>
        </p:style>
      </p:cxnSp>
      <p:sp>
        <p:nvSpPr>
          <p:cNvPr id="31" name="Oval 30">
            <a:extLst>
              <a:ext uri="{FF2B5EF4-FFF2-40B4-BE49-F238E27FC236}">
                <a16:creationId xmlns:a16="http://schemas.microsoft.com/office/drawing/2014/main" id="{0E528B41-09DD-264A-186B-DEE1A796FEE1}"/>
              </a:ext>
            </a:extLst>
          </p:cNvPr>
          <p:cNvSpPr/>
          <p:nvPr/>
        </p:nvSpPr>
        <p:spPr>
          <a:xfrm>
            <a:off x="3852204" y="4688622"/>
            <a:ext cx="182880" cy="1781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cxnSp>
        <p:nvCxnSpPr>
          <p:cNvPr id="33" name="Straight Arrow Connector 32">
            <a:extLst>
              <a:ext uri="{FF2B5EF4-FFF2-40B4-BE49-F238E27FC236}">
                <a16:creationId xmlns:a16="http://schemas.microsoft.com/office/drawing/2014/main" id="{2326A3B0-066F-6A87-B684-FCDB006855F7}"/>
              </a:ext>
            </a:extLst>
          </p:cNvPr>
          <p:cNvCxnSpPr>
            <a:cxnSpLocks/>
            <a:stCxn id="31" idx="6"/>
          </p:cNvCxnSpPr>
          <p:nvPr/>
        </p:nvCxnSpPr>
        <p:spPr>
          <a:xfrm>
            <a:off x="4035084" y="4777718"/>
            <a:ext cx="2323513" cy="15005"/>
          </a:xfrm>
          <a:prstGeom prst="straightConnector1">
            <a:avLst/>
          </a:prstGeom>
          <a:ln>
            <a:solidFill>
              <a:schemeClr val="accent6">
                <a:lumMod val="60000"/>
                <a:lumOff val="40000"/>
              </a:schemeClr>
            </a:solidFill>
            <a:tailEnd type="triangle"/>
          </a:ln>
        </p:spPr>
        <p:style>
          <a:lnRef idx="2">
            <a:schemeClr val="dk1"/>
          </a:lnRef>
          <a:fillRef idx="0">
            <a:schemeClr val="dk1"/>
          </a:fillRef>
          <a:effectRef idx="1">
            <a:schemeClr val="dk1"/>
          </a:effectRef>
          <a:fontRef idx="minor">
            <a:schemeClr val="tx1"/>
          </a:fontRef>
        </p:style>
      </p:cxnSp>
      <p:sp>
        <p:nvSpPr>
          <p:cNvPr id="35" name="Oval 34">
            <a:extLst>
              <a:ext uri="{FF2B5EF4-FFF2-40B4-BE49-F238E27FC236}">
                <a16:creationId xmlns:a16="http://schemas.microsoft.com/office/drawing/2014/main" id="{F5512428-8882-7EF1-4D61-D14534B20BB5}"/>
              </a:ext>
            </a:extLst>
          </p:cNvPr>
          <p:cNvSpPr/>
          <p:nvPr/>
        </p:nvSpPr>
        <p:spPr>
          <a:xfrm>
            <a:off x="3853558" y="5615247"/>
            <a:ext cx="182880" cy="1781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cxnSp>
        <p:nvCxnSpPr>
          <p:cNvPr id="37" name="Straight Arrow Connector 36">
            <a:extLst>
              <a:ext uri="{FF2B5EF4-FFF2-40B4-BE49-F238E27FC236}">
                <a16:creationId xmlns:a16="http://schemas.microsoft.com/office/drawing/2014/main" id="{4588FC5C-C455-91DE-9976-2FC76B41AB1B}"/>
              </a:ext>
            </a:extLst>
          </p:cNvPr>
          <p:cNvCxnSpPr>
            <a:stCxn id="35" idx="7"/>
          </p:cNvCxnSpPr>
          <p:nvPr/>
        </p:nvCxnSpPr>
        <p:spPr>
          <a:xfrm flipV="1">
            <a:off x="4009656" y="5323514"/>
            <a:ext cx="1533015" cy="317828"/>
          </a:xfrm>
          <a:prstGeom prst="straightConnector1">
            <a:avLst/>
          </a:prstGeom>
          <a:ln>
            <a:solidFill>
              <a:schemeClr val="accent6">
                <a:lumMod val="60000"/>
                <a:lumOff val="40000"/>
              </a:schemeClr>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15755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572EB3-80C7-8FCD-00B9-E7D59AC2E285}"/>
              </a:ext>
            </a:extLst>
          </p:cNvPr>
          <p:cNvSpPr>
            <a:spLocks noGrp="1"/>
          </p:cNvSpPr>
          <p:nvPr>
            <p:ph type="sldNum" sz="quarter" idx="12"/>
          </p:nvPr>
        </p:nvSpPr>
        <p:spPr/>
        <p:txBody>
          <a:bodyPr/>
          <a:lstStyle/>
          <a:p>
            <a:fld id="{FACB02E1-4DFD-4284-8264-390F056E040D}" type="slidenum">
              <a:rPr lang="lt-LT" smtClean="0"/>
              <a:t>18</a:t>
            </a:fld>
            <a:endParaRPr lang="lt-LT"/>
          </a:p>
        </p:txBody>
      </p:sp>
      <p:graphicFrame>
        <p:nvGraphicFramePr>
          <p:cNvPr id="5" name="Table 4">
            <a:extLst>
              <a:ext uri="{FF2B5EF4-FFF2-40B4-BE49-F238E27FC236}">
                <a16:creationId xmlns:a16="http://schemas.microsoft.com/office/drawing/2014/main" id="{782F6BF5-A0B5-27E8-368D-A53460DD8B5D}"/>
              </a:ext>
            </a:extLst>
          </p:cNvPr>
          <p:cNvGraphicFramePr>
            <a:graphicFrameLocks noGrp="1"/>
          </p:cNvGraphicFramePr>
          <p:nvPr>
            <p:extLst>
              <p:ext uri="{D42A27DB-BD31-4B8C-83A1-F6EECF244321}">
                <p14:modId xmlns:p14="http://schemas.microsoft.com/office/powerpoint/2010/main" val="2922798562"/>
              </p:ext>
            </p:extLst>
          </p:nvPr>
        </p:nvGraphicFramePr>
        <p:xfrm>
          <a:off x="396239" y="305337"/>
          <a:ext cx="11399521" cy="1688122"/>
        </p:xfrm>
        <a:graphic>
          <a:graphicData uri="http://schemas.openxmlformats.org/drawingml/2006/table">
            <a:tbl>
              <a:tblPr bandRow="1">
                <a:tableStyleId>{5C22544A-7EE6-4342-B048-85BDC9FD1C3A}</a:tableStyleId>
              </a:tblPr>
              <a:tblGrid>
                <a:gridCol w="1576555">
                  <a:extLst>
                    <a:ext uri="{9D8B030D-6E8A-4147-A177-3AD203B41FA5}">
                      <a16:colId xmlns:a16="http://schemas.microsoft.com/office/drawing/2014/main" val="3494120923"/>
                    </a:ext>
                  </a:extLst>
                </a:gridCol>
                <a:gridCol w="2389933">
                  <a:extLst>
                    <a:ext uri="{9D8B030D-6E8A-4147-A177-3AD203B41FA5}">
                      <a16:colId xmlns:a16="http://schemas.microsoft.com/office/drawing/2014/main" val="2774176097"/>
                    </a:ext>
                  </a:extLst>
                </a:gridCol>
                <a:gridCol w="3156454">
                  <a:extLst>
                    <a:ext uri="{9D8B030D-6E8A-4147-A177-3AD203B41FA5}">
                      <a16:colId xmlns:a16="http://schemas.microsoft.com/office/drawing/2014/main" val="595061286"/>
                    </a:ext>
                  </a:extLst>
                </a:gridCol>
                <a:gridCol w="1069145">
                  <a:extLst>
                    <a:ext uri="{9D8B030D-6E8A-4147-A177-3AD203B41FA5}">
                      <a16:colId xmlns:a16="http://schemas.microsoft.com/office/drawing/2014/main" val="3761823373"/>
                    </a:ext>
                  </a:extLst>
                </a:gridCol>
                <a:gridCol w="1045698">
                  <a:extLst>
                    <a:ext uri="{9D8B030D-6E8A-4147-A177-3AD203B41FA5}">
                      <a16:colId xmlns:a16="http://schemas.microsoft.com/office/drawing/2014/main" val="225516373"/>
                    </a:ext>
                  </a:extLst>
                </a:gridCol>
                <a:gridCol w="722142">
                  <a:extLst>
                    <a:ext uri="{9D8B030D-6E8A-4147-A177-3AD203B41FA5}">
                      <a16:colId xmlns:a16="http://schemas.microsoft.com/office/drawing/2014/main" val="1780309703"/>
                    </a:ext>
                  </a:extLst>
                </a:gridCol>
                <a:gridCol w="731520">
                  <a:extLst>
                    <a:ext uri="{9D8B030D-6E8A-4147-A177-3AD203B41FA5}">
                      <a16:colId xmlns:a16="http://schemas.microsoft.com/office/drawing/2014/main" val="1261909025"/>
                    </a:ext>
                  </a:extLst>
                </a:gridCol>
                <a:gridCol w="708074">
                  <a:extLst>
                    <a:ext uri="{9D8B030D-6E8A-4147-A177-3AD203B41FA5}">
                      <a16:colId xmlns:a16="http://schemas.microsoft.com/office/drawing/2014/main" val="4185177073"/>
                    </a:ext>
                  </a:extLst>
                </a:gridCol>
              </a:tblGrid>
              <a:tr h="1688122">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PAŽINIMO</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47910" marR="47910"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Visais pojūčiais tyrinėja artimiausią aplinką;</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Pastebi gamtos objektų požymius, remdamasis jais lygina, grupuoja, klasifikuoja; </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Atlieka ir paaiškina paprasčiausią savo sumanytą ar aptartą tyrimą.</a:t>
                      </a:r>
                      <a:endParaRPr lang="lt-LT" sz="1200" dirty="0">
                        <a:effectLst/>
                        <a:latin typeface="Arial" panose="020B0604020202020204" pitchFamily="34" charset="0"/>
                        <a:ea typeface="Noto Sans Symbols"/>
                        <a:cs typeface="Arial" panose="020B0604020202020204" pitchFamily="34" charset="0"/>
                      </a:endParaRPr>
                    </a:p>
                  </a:txBody>
                  <a:tcPr marL="47910" marR="47910" marT="0" marB="0"/>
                </a:tc>
                <a:tc>
                  <a:txBody>
                    <a:bodyPr/>
                    <a:lstStyle/>
                    <a:p>
                      <a:pP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nSpc>
                          <a:spcPct val="107000"/>
                        </a:lnSpc>
                        <a:spcAft>
                          <a:spcPts val="800"/>
                        </a:spcAft>
                      </a:pPr>
                      <a:r>
                        <a:rPr lang="lt-LT" sz="1200" dirty="0">
                          <a:effectLst/>
                          <a:latin typeface="Arial" panose="020B0604020202020204" pitchFamily="34" charset="0"/>
                          <a:cs typeface="Arial" panose="020B0604020202020204" pitchFamily="34" charset="0"/>
                        </a:rPr>
                        <a:t>Drąsiai ir noriai </a:t>
                      </a:r>
                      <a:r>
                        <a:rPr lang="lt-LT" sz="1200" i="1" dirty="0">
                          <a:solidFill>
                            <a:srgbClr val="C00000"/>
                          </a:solidFill>
                          <a:effectLst/>
                          <a:latin typeface="Arial" panose="020B0604020202020204" pitchFamily="34" charset="0"/>
                          <a:cs typeface="Arial" panose="020B0604020202020204" pitchFamily="34" charset="0"/>
                        </a:rPr>
                        <a:t>dalyvauja įvairiuose tyrimuose</a:t>
                      </a:r>
                      <a:r>
                        <a:rPr lang="lt-LT" sz="1200" dirty="0">
                          <a:effectLst/>
                          <a:latin typeface="Arial" panose="020B0604020202020204" pitchFamily="34" charset="0"/>
                          <a:cs typeface="Arial" panose="020B0604020202020204" pitchFamily="34" charset="0"/>
                        </a:rPr>
                        <a:t>, lauke pati </a:t>
                      </a:r>
                      <a:r>
                        <a:rPr lang="lt-LT" sz="1200" i="1" dirty="0">
                          <a:solidFill>
                            <a:srgbClr val="C00000"/>
                          </a:solidFill>
                          <a:effectLst/>
                          <a:latin typeface="Arial" panose="020B0604020202020204" pitchFamily="34" charset="0"/>
                          <a:cs typeface="Arial" panose="020B0604020202020204" pitchFamily="34" charset="0"/>
                        </a:rPr>
                        <a:t>rodo iniciatyvą </a:t>
                      </a:r>
                      <a:r>
                        <a:rPr lang="lt-LT" sz="1200" dirty="0">
                          <a:effectLst/>
                          <a:latin typeface="Arial" panose="020B0604020202020204" pitchFamily="34" charset="0"/>
                          <a:cs typeface="Arial" panose="020B0604020202020204" pitchFamily="34" charset="0"/>
                        </a:rPr>
                        <a:t>ir visais </a:t>
                      </a:r>
                      <a:r>
                        <a:rPr lang="lt-LT" sz="1200" i="1" dirty="0">
                          <a:solidFill>
                            <a:srgbClr val="C00000"/>
                          </a:solidFill>
                          <a:effectLst/>
                          <a:latin typeface="Arial" panose="020B0604020202020204" pitchFamily="34" charset="0"/>
                          <a:cs typeface="Arial" panose="020B0604020202020204" pitchFamily="34" charset="0"/>
                        </a:rPr>
                        <a:t>pojūčiais tyrinėją </a:t>
                      </a:r>
                      <a:r>
                        <a:rPr lang="lt-LT" sz="1200" dirty="0">
                          <a:effectLst/>
                          <a:latin typeface="Arial" panose="020B0604020202020204" pitchFamily="34" charset="0"/>
                          <a:cs typeface="Arial" panose="020B0604020202020204" pitchFamily="34" charset="0"/>
                        </a:rPr>
                        <a:t>jai įdomius </a:t>
                      </a:r>
                      <a:r>
                        <a:rPr lang="lt-LT" sz="1200" i="1" dirty="0">
                          <a:solidFill>
                            <a:srgbClr val="C00000"/>
                          </a:solidFill>
                          <a:effectLst/>
                          <a:latin typeface="Arial" panose="020B0604020202020204" pitchFamily="34" charset="0"/>
                          <a:cs typeface="Arial" panose="020B0604020202020204" pitchFamily="34" charset="0"/>
                        </a:rPr>
                        <a:t>gamtos reiškinius</a:t>
                      </a: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47910" marR="47910"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47910" marR="47910"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47910" marR="47910"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A2.2</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47910" marR="47910"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47910" marR="47910"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47910" marR="47910" marT="0" marB="0"/>
                </a:tc>
                <a:extLst>
                  <a:ext uri="{0D108BD9-81ED-4DB2-BD59-A6C34878D82A}">
                    <a16:rowId xmlns:a16="http://schemas.microsoft.com/office/drawing/2014/main" val="3259434746"/>
                  </a:ext>
                </a:extLst>
              </a:tr>
            </a:tbl>
          </a:graphicData>
        </a:graphic>
      </p:graphicFrame>
      <p:graphicFrame>
        <p:nvGraphicFramePr>
          <p:cNvPr id="7" name="Table 6">
            <a:extLst>
              <a:ext uri="{FF2B5EF4-FFF2-40B4-BE49-F238E27FC236}">
                <a16:creationId xmlns:a16="http://schemas.microsoft.com/office/drawing/2014/main" id="{A4261EE4-BA56-96B5-1C83-396A07178969}"/>
              </a:ext>
            </a:extLst>
          </p:cNvPr>
          <p:cNvGraphicFramePr>
            <a:graphicFrameLocks noGrp="1"/>
          </p:cNvGraphicFramePr>
          <p:nvPr>
            <p:extLst>
              <p:ext uri="{D42A27DB-BD31-4B8C-83A1-F6EECF244321}">
                <p14:modId xmlns:p14="http://schemas.microsoft.com/office/powerpoint/2010/main" val="2358619837"/>
              </p:ext>
            </p:extLst>
          </p:nvPr>
        </p:nvGraphicFramePr>
        <p:xfrm>
          <a:off x="396238" y="2037514"/>
          <a:ext cx="11399521" cy="4558875"/>
        </p:xfrm>
        <a:graphic>
          <a:graphicData uri="http://schemas.openxmlformats.org/drawingml/2006/table">
            <a:tbl>
              <a:tblPr bandRow="1">
                <a:tableStyleId>{5C22544A-7EE6-4342-B048-85BDC9FD1C3A}</a:tableStyleId>
              </a:tblPr>
              <a:tblGrid>
                <a:gridCol w="1577928">
                  <a:extLst>
                    <a:ext uri="{9D8B030D-6E8A-4147-A177-3AD203B41FA5}">
                      <a16:colId xmlns:a16="http://schemas.microsoft.com/office/drawing/2014/main" val="4222635383"/>
                    </a:ext>
                  </a:extLst>
                </a:gridCol>
                <a:gridCol w="2396197">
                  <a:extLst>
                    <a:ext uri="{9D8B030D-6E8A-4147-A177-3AD203B41FA5}">
                      <a16:colId xmlns:a16="http://schemas.microsoft.com/office/drawing/2014/main" val="1520311612"/>
                    </a:ext>
                  </a:extLst>
                </a:gridCol>
                <a:gridCol w="3146474">
                  <a:extLst>
                    <a:ext uri="{9D8B030D-6E8A-4147-A177-3AD203B41FA5}">
                      <a16:colId xmlns:a16="http://schemas.microsoft.com/office/drawing/2014/main" val="1332108130"/>
                    </a:ext>
                  </a:extLst>
                </a:gridCol>
                <a:gridCol w="1083212">
                  <a:extLst>
                    <a:ext uri="{9D8B030D-6E8A-4147-A177-3AD203B41FA5}">
                      <a16:colId xmlns:a16="http://schemas.microsoft.com/office/drawing/2014/main" val="2876092359"/>
                    </a:ext>
                  </a:extLst>
                </a:gridCol>
                <a:gridCol w="1036320">
                  <a:extLst>
                    <a:ext uri="{9D8B030D-6E8A-4147-A177-3AD203B41FA5}">
                      <a16:colId xmlns:a16="http://schemas.microsoft.com/office/drawing/2014/main" val="3840491666"/>
                    </a:ext>
                  </a:extLst>
                </a:gridCol>
                <a:gridCol w="722142">
                  <a:extLst>
                    <a:ext uri="{9D8B030D-6E8A-4147-A177-3AD203B41FA5}">
                      <a16:colId xmlns:a16="http://schemas.microsoft.com/office/drawing/2014/main" val="1734211474"/>
                    </a:ext>
                  </a:extLst>
                </a:gridCol>
                <a:gridCol w="731520">
                  <a:extLst>
                    <a:ext uri="{9D8B030D-6E8A-4147-A177-3AD203B41FA5}">
                      <a16:colId xmlns:a16="http://schemas.microsoft.com/office/drawing/2014/main" val="31451063"/>
                    </a:ext>
                  </a:extLst>
                </a:gridCol>
                <a:gridCol w="705728">
                  <a:extLst>
                    <a:ext uri="{9D8B030D-6E8A-4147-A177-3AD203B41FA5}">
                      <a16:colId xmlns:a16="http://schemas.microsoft.com/office/drawing/2014/main" val="2039199970"/>
                    </a:ext>
                  </a:extLst>
                </a:gridCol>
              </a:tblGrid>
              <a:tr h="1506260">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PILIETIŠKUMO</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6585" marR="16585"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Pastebi žmonių veiklos poveikį gamtai; </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Aiškinasi, kas yra gamtos ištekliai, ugdosi, stengiasi juos tausoti;</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Dalyvauja bendruomenės veikloje, skirtoje saugoti gamtą.</a:t>
                      </a:r>
                      <a:endParaRPr lang="lt-LT" sz="1200" dirty="0">
                        <a:effectLst/>
                        <a:latin typeface="Arial" panose="020B0604020202020204" pitchFamily="34" charset="0"/>
                        <a:ea typeface="Noto Sans Symbols"/>
                        <a:cs typeface="Arial" panose="020B0604020202020204" pitchFamily="34" charset="0"/>
                      </a:endParaRPr>
                    </a:p>
                  </a:txBody>
                  <a:tcPr marL="16585" marR="16585" marT="0" marB="0"/>
                </a:tc>
                <a:tc>
                  <a:txBody>
                    <a:bodyPr/>
                    <a:lstStyle/>
                    <a:p>
                      <a:pPr>
                        <a:lnSpc>
                          <a:spcPct val="107000"/>
                        </a:lnSpc>
                        <a:spcAft>
                          <a:spcPts val="800"/>
                        </a:spcAft>
                      </a:pPr>
                      <a:r>
                        <a:rPr lang="lt-LT" sz="1200" b="0" i="1" dirty="0">
                          <a:solidFill>
                            <a:srgbClr val="C00000"/>
                          </a:solidFill>
                          <a:effectLst/>
                          <a:latin typeface="Arial" panose="020B0604020202020204" pitchFamily="34" charset="0"/>
                          <a:cs typeface="Arial" panose="020B0604020202020204" pitchFamily="34" charset="0"/>
                        </a:rPr>
                        <a:t>Įvardina</a:t>
                      </a:r>
                      <a:r>
                        <a:rPr lang="lt-LT" sz="1200" dirty="0">
                          <a:effectLst/>
                          <a:latin typeface="Arial" panose="020B0604020202020204" pitchFamily="34" charset="0"/>
                          <a:cs typeface="Arial" panose="020B0604020202020204" pitchFamily="34" charset="0"/>
                        </a:rPr>
                        <a:t> tinkamus ir netinkamus </a:t>
                      </a:r>
                      <a:r>
                        <a:rPr lang="lt-LT" sz="1200" i="1" dirty="0">
                          <a:solidFill>
                            <a:srgbClr val="C00000"/>
                          </a:solidFill>
                          <a:effectLst/>
                          <a:latin typeface="Arial" panose="020B0604020202020204" pitchFamily="34" charset="0"/>
                          <a:cs typeface="Arial" panose="020B0604020202020204" pitchFamily="34" charset="0"/>
                        </a:rPr>
                        <a:t>žmogaus veiksnius </a:t>
                      </a:r>
                      <a:r>
                        <a:rPr lang="lt-LT" sz="1200" dirty="0">
                          <a:effectLst/>
                          <a:latin typeface="Arial" panose="020B0604020202020204" pitchFamily="34" charset="0"/>
                          <a:cs typeface="Arial" panose="020B0604020202020204" pitchFamily="34" charset="0"/>
                        </a:rPr>
                        <a:t>gamtos atžvilgiu. Įvardina veiksnius, kurie </a:t>
                      </a:r>
                      <a:r>
                        <a:rPr lang="lt-LT" sz="1200" i="1" dirty="0">
                          <a:solidFill>
                            <a:srgbClr val="C00000"/>
                          </a:solidFill>
                          <a:effectLst/>
                          <a:latin typeface="Arial" panose="020B0604020202020204" pitchFamily="34" charset="0"/>
                          <a:cs typeface="Arial" panose="020B0604020202020204" pitchFamily="34" charset="0"/>
                        </a:rPr>
                        <a:t>kenkia gamtai</a:t>
                      </a:r>
                      <a:r>
                        <a:rPr lang="lt-LT" sz="1200" dirty="0">
                          <a:effectLst/>
                          <a:latin typeface="Arial" panose="020B0604020202020204" pitchFamily="34" charset="0"/>
                          <a:cs typeface="Arial" panose="020B0604020202020204" pitchFamily="34" charset="0"/>
                        </a:rPr>
                        <a:t>. Pradeda </a:t>
                      </a:r>
                      <a:r>
                        <a:rPr lang="lt-LT" sz="1200" i="1" dirty="0">
                          <a:solidFill>
                            <a:srgbClr val="C00000"/>
                          </a:solidFill>
                          <a:effectLst/>
                          <a:latin typeface="Arial" panose="020B0604020202020204" pitchFamily="34" charset="0"/>
                          <a:cs typeface="Arial" panose="020B0604020202020204" pitchFamily="34" charset="0"/>
                        </a:rPr>
                        <a:t>samprotauti</a:t>
                      </a:r>
                      <a:r>
                        <a:rPr lang="lt-LT" sz="1200" dirty="0">
                          <a:effectLst/>
                          <a:latin typeface="Arial" panose="020B0604020202020204" pitchFamily="34" charset="0"/>
                          <a:cs typeface="Arial" panose="020B0604020202020204" pitchFamily="34" charset="0"/>
                        </a:rPr>
                        <a:t>, </a:t>
                      </a:r>
                      <a:r>
                        <a:rPr lang="lt-LT" sz="1200" i="1" dirty="0">
                          <a:solidFill>
                            <a:srgbClr val="C00000"/>
                          </a:solidFill>
                          <a:effectLst/>
                          <a:latin typeface="Arial" panose="020B0604020202020204" pitchFamily="34" charset="0"/>
                          <a:cs typeface="Arial" panose="020B0604020202020204" pitchFamily="34" charset="0"/>
                        </a:rPr>
                        <a:t>ką galima pakeisti</a:t>
                      </a:r>
                      <a:r>
                        <a:rPr lang="lt-LT" sz="1200" dirty="0">
                          <a:effectLst/>
                          <a:latin typeface="Arial" panose="020B0604020202020204" pitchFamily="34" charset="0"/>
                          <a:cs typeface="Arial" panose="020B0604020202020204" pitchFamily="34" charset="0"/>
                        </a:rPr>
                        <a:t>, norint </a:t>
                      </a:r>
                      <a:r>
                        <a:rPr lang="lt-LT" sz="1200" i="1" dirty="0">
                          <a:solidFill>
                            <a:srgbClr val="C00000"/>
                          </a:solidFill>
                          <a:effectLst/>
                          <a:latin typeface="Arial" panose="020B0604020202020204" pitchFamily="34" charset="0"/>
                          <a:cs typeface="Arial" panose="020B0604020202020204" pitchFamily="34" charset="0"/>
                        </a:rPr>
                        <a:t>išsaugoti jūrą</a:t>
                      </a:r>
                      <a:r>
                        <a:rPr lang="lt-LT" sz="1200" dirty="0">
                          <a:effectLst/>
                          <a:latin typeface="Arial" panose="020B0604020202020204" pitchFamily="34" charset="0"/>
                          <a:cs typeface="Arial" panose="020B0604020202020204" pitchFamily="34" charset="0"/>
                        </a:rPr>
                        <a:t>, </a:t>
                      </a:r>
                      <a:r>
                        <a:rPr lang="lt-LT" sz="1200" i="1" dirty="0">
                          <a:solidFill>
                            <a:srgbClr val="C00000"/>
                          </a:solidFill>
                          <a:effectLst/>
                          <a:latin typeface="Arial" panose="020B0604020202020204" pitchFamily="34" charset="0"/>
                          <a:cs typeface="Arial" panose="020B0604020202020204" pitchFamily="34" charset="0"/>
                        </a:rPr>
                        <a:t>gyvūnus.</a:t>
                      </a:r>
                      <a:endParaRPr lang="lt-LT" sz="1200" i="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16585" marR="16585"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6585" marR="16585"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6585" marR="16585"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C2.2</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6585" marR="16585"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6585" marR="16585"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6585" marR="16585" marT="0" marB="0"/>
                </a:tc>
                <a:extLst>
                  <a:ext uri="{0D108BD9-81ED-4DB2-BD59-A6C34878D82A}">
                    <a16:rowId xmlns:a16="http://schemas.microsoft.com/office/drawing/2014/main" val="115716422"/>
                  </a:ext>
                </a:extLst>
              </a:tr>
              <a:tr h="1102212">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SKAITMENINĖ</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6585" marR="16585"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Naudodamiesi prieinamomis skaitmeninėmis priemonėmis ieško informacijos, stebi ir tyrinėja, piešia, kuria, žaidžia ugdomuosius žaidimus, fiksuoja savo atradimus.</a:t>
                      </a:r>
                      <a:endParaRPr lang="lt-LT" sz="1200" dirty="0">
                        <a:effectLst/>
                        <a:latin typeface="Arial" panose="020B0604020202020204" pitchFamily="34" charset="0"/>
                        <a:ea typeface="Noto Sans Symbols"/>
                        <a:cs typeface="Arial" panose="020B0604020202020204" pitchFamily="34" charset="0"/>
                      </a:endParaRPr>
                    </a:p>
                  </a:txBody>
                  <a:tcPr marL="16585" marR="16585" marT="0" marB="0"/>
                </a:tc>
                <a:tc>
                  <a:txBody>
                    <a:bodyPr/>
                    <a:lstStyle/>
                    <a:p>
                      <a:pPr>
                        <a:lnSpc>
                          <a:spcPct val="107000"/>
                        </a:lnSpc>
                        <a:spcAft>
                          <a:spcPts val="800"/>
                        </a:spcAft>
                      </a:pPr>
                      <a:r>
                        <a:rPr lang="lt-LT" sz="1200" i="1" dirty="0">
                          <a:solidFill>
                            <a:srgbClr val="C00000"/>
                          </a:solidFill>
                          <a:effectLst/>
                          <a:latin typeface="Arial" panose="020B0604020202020204" pitchFamily="34" charset="0"/>
                          <a:cs typeface="Arial" panose="020B0604020202020204" pitchFamily="34" charset="0"/>
                        </a:rPr>
                        <a:t>Su suaugusiojo pagalba </a:t>
                      </a:r>
                      <a:r>
                        <a:rPr lang="lt-LT" sz="1200" dirty="0">
                          <a:effectLst/>
                          <a:latin typeface="Arial" panose="020B0604020202020204" pitchFamily="34" charset="0"/>
                          <a:cs typeface="Arial" panose="020B0604020202020204" pitchFamily="34" charset="0"/>
                        </a:rPr>
                        <a:t>skaitmeninėse priemonėse </a:t>
                      </a:r>
                      <a:r>
                        <a:rPr lang="lt-LT" sz="1200" i="1" dirty="0">
                          <a:solidFill>
                            <a:srgbClr val="C00000"/>
                          </a:solidFill>
                          <a:effectLst/>
                          <a:latin typeface="Arial" panose="020B0604020202020204" pitchFamily="34" charset="0"/>
                          <a:cs typeface="Arial" panose="020B0604020202020204" pitchFamily="34" charset="0"/>
                        </a:rPr>
                        <a:t>pradeda surasti reikiamos informacijos</a:t>
                      </a:r>
                      <a:r>
                        <a:rPr lang="lt-LT" sz="1200" dirty="0">
                          <a:effectLst/>
                          <a:latin typeface="Arial" panose="020B0604020202020204" pitchFamily="34" charset="0"/>
                          <a:cs typeface="Arial" panose="020B0604020202020204" pitchFamily="34" charset="0"/>
                        </a:rPr>
                        <a:t> (naudojant lapelius kuriuose užrašyti žodžiai su ieškoma informacija)</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6585" marR="16585"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6585" marR="16585"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6585" marR="16585"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B2.2</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6585" marR="16585"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6585" marR="16585"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6585" marR="16585" marT="0" marB="0"/>
                </a:tc>
                <a:extLst>
                  <a:ext uri="{0D108BD9-81ED-4DB2-BD59-A6C34878D82A}">
                    <a16:rowId xmlns:a16="http://schemas.microsoft.com/office/drawing/2014/main" val="3906861705"/>
                  </a:ext>
                </a:extLst>
              </a:tr>
              <a:tr h="1742866">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SOCIALINĖ, EMOCINĖ IR SVEIKOS GYVENSENOS</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6585" marR="16585"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Paaiškina, ko reikia žmogui, kad jis gyventų, gerai jaustųsi, būtų sveikas;</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Artimiausioje aplinkoje, gamtoje elgiasi atsakingai ir saugiai;  </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Atsakingai ir saugiai naudojasi priemonėmis, laikosi jam suprantamos gyvybės saugojimo etikos.</a:t>
                      </a:r>
                      <a:endParaRPr lang="lt-LT" sz="1200" dirty="0">
                        <a:effectLst/>
                        <a:latin typeface="Arial" panose="020B0604020202020204" pitchFamily="34" charset="0"/>
                        <a:ea typeface="Noto Sans Symbols"/>
                        <a:cs typeface="Arial" panose="020B0604020202020204" pitchFamily="34" charset="0"/>
                      </a:endParaRPr>
                    </a:p>
                  </a:txBody>
                  <a:tcPr marL="16585" marR="16585"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Papasakoja, ko reikia, kad ji </a:t>
                      </a:r>
                      <a:r>
                        <a:rPr lang="lt-LT" sz="1200" i="1" dirty="0">
                          <a:solidFill>
                            <a:srgbClr val="C00000"/>
                          </a:solidFill>
                          <a:effectLst/>
                          <a:latin typeface="Arial" panose="020B0604020202020204" pitchFamily="34" charset="0"/>
                          <a:cs typeface="Arial" panose="020B0604020202020204" pitchFamily="34" charset="0"/>
                        </a:rPr>
                        <a:t>gerai jaustųsi</a:t>
                      </a:r>
                      <a:r>
                        <a:rPr lang="lt-LT" sz="1200" dirty="0">
                          <a:effectLst/>
                          <a:latin typeface="Arial" panose="020B0604020202020204" pitchFamily="34" charset="0"/>
                          <a:cs typeface="Arial" panose="020B0604020202020204" pitchFamily="34" charset="0"/>
                        </a:rPr>
                        <a:t>. Supranta, kaip </a:t>
                      </a:r>
                      <a:r>
                        <a:rPr lang="lt-LT" sz="1200" i="1" dirty="0">
                          <a:solidFill>
                            <a:srgbClr val="C00000"/>
                          </a:solidFill>
                          <a:effectLst/>
                          <a:latin typeface="Arial" panose="020B0604020202020204" pitchFamily="34" charset="0"/>
                          <a:cs typeface="Arial" panose="020B0604020202020204" pitchFamily="34" charset="0"/>
                        </a:rPr>
                        <a:t>saugiai elgtis gamtoje</a:t>
                      </a:r>
                      <a:r>
                        <a:rPr lang="lt-LT" sz="1200" dirty="0">
                          <a:effectLst/>
                          <a:latin typeface="Arial" panose="020B0604020202020204" pitchFamily="34" charset="0"/>
                          <a:cs typeface="Arial" panose="020B0604020202020204" pitchFamily="34" charset="0"/>
                        </a:rPr>
                        <a:t>, bet vis dar reikia priminti vienoje ar kitoje </a:t>
                      </a:r>
                      <a:r>
                        <a:rPr lang="lt-LT" sz="1200" i="1" dirty="0">
                          <a:solidFill>
                            <a:srgbClr val="C00000"/>
                          </a:solidFill>
                          <a:effectLst/>
                          <a:latin typeface="Arial" panose="020B0604020202020204" pitchFamily="34" charset="0"/>
                          <a:cs typeface="Arial" panose="020B0604020202020204" pitchFamily="34" charset="0"/>
                        </a:rPr>
                        <a:t>žaidybinėje </a:t>
                      </a:r>
                      <a:r>
                        <a:rPr lang="lt-LT" sz="1200" dirty="0">
                          <a:effectLst/>
                          <a:latin typeface="Arial" panose="020B0604020202020204" pitchFamily="34" charset="0"/>
                          <a:cs typeface="Arial" panose="020B0604020202020204" pitchFamily="34" charset="0"/>
                        </a:rPr>
                        <a:t>situacijoje </a:t>
                      </a:r>
                      <a:r>
                        <a:rPr lang="lt-LT" sz="1200" i="1" dirty="0">
                          <a:solidFill>
                            <a:srgbClr val="C00000"/>
                          </a:solidFill>
                          <a:effectLst/>
                          <a:latin typeface="Arial" panose="020B0604020202020204" pitchFamily="34" charset="0"/>
                          <a:cs typeface="Arial" panose="020B0604020202020204" pitchFamily="34" charset="0"/>
                        </a:rPr>
                        <a:t>laikytis saugumo</a:t>
                      </a:r>
                      <a:r>
                        <a:rPr lang="lt-LT" sz="1200" dirty="0">
                          <a:effectLst/>
                          <a:latin typeface="Arial" panose="020B0604020202020204" pitchFamily="34" charset="0"/>
                          <a:cs typeface="Arial" panose="020B0604020202020204" pitchFamily="34" charset="0"/>
                        </a:rPr>
                        <a:t>.</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6585" marR="16585"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6585" marR="16585"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6585" marR="16585"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C1.2</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6585" marR="16585"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6585" marR="16585"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6585" marR="16585" marT="0" marB="0"/>
                </a:tc>
                <a:extLst>
                  <a:ext uri="{0D108BD9-81ED-4DB2-BD59-A6C34878D82A}">
                    <a16:rowId xmlns:a16="http://schemas.microsoft.com/office/drawing/2014/main" val="1773318214"/>
                  </a:ext>
                </a:extLst>
              </a:tr>
            </a:tbl>
          </a:graphicData>
        </a:graphic>
      </p:graphicFrame>
      <p:sp>
        <p:nvSpPr>
          <p:cNvPr id="8" name="Oval 7">
            <a:extLst>
              <a:ext uri="{FF2B5EF4-FFF2-40B4-BE49-F238E27FC236}">
                <a16:creationId xmlns:a16="http://schemas.microsoft.com/office/drawing/2014/main" id="{F9AF7C5A-065E-A3AC-E107-1EE8CF717DC1}"/>
              </a:ext>
            </a:extLst>
          </p:cNvPr>
          <p:cNvSpPr/>
          <p:nvPr/>
        </p:nvSpPr>
        <p:spPr>
          <a:xfrm>
            <a:off x="3960056" y="837142"/>
            <a:ext cx="182880" cy="1781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cxnSp>
        <p:nvCxnSpPr>
          <p:cNvPr id="10" name="Straight Arrow Connector 9">
            <a:extLst>
              <a:ext uri="{FF2B5EF4-FFF2-40B4-BE49-F238E27FC236}">
                <a16:creationId xmlns:a16="http://schemas.microsoft.com/office/drawing/2014/main" id="{2C40EF18-AC14-3347-3153-A67E3D65412C}"/>
              </a:ext>
            </a:extLst>
          </p:cNvPr>
          <p:cNvCxnSpPr>
            <a:cxnSpLocks/>
            <a:stCxn id="8" idx="6"/>
          </p:cNvCxnSpPr>
          <p:nvPr/>
        </p:nvCxnSpPr>
        <p:spPr>
          <a:xfrm flipV="1">
            <a:off x="4142936" y="797169"/>
            <a:ext cx="1643575" cy="129069"/>
          </a:xfrm>
          <a:prstGeom prst="straightConnector1">
            <a:avLst/>
          </a:prstGeom>
          <a:ln>
            <a:solidFill>
              <a:schemeClr val="accent6">
                <a:lumMod val="60000"/>
                <a:lumOff val="40000"/>
              </a:schemeClr>
            </a:solidFill>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510DFD5F-86AE-3C67-486F-FBBA18F420FF}"/>
              </a:ext>
            </a:extLst>
          </p:cNvPr>
          <p:cNvCxnSpPr/>
          <p:nvPr/>
        </p:nvCxnSpPr>
        <p:spPr>
          <a:xfrm>
            <a:off x="4142936" y="926237"/>
            <a:ext cx="987082" cy="89096"/>
          </a:xfrm>
          <a:prstGeom prst="straightConnector1">
            <a:avLst/>
          </a:prstGeom>
          <a:ln>
            <a:solidFill>
              <a:schemeClr val="accent6">
                <a:lumMod val="60000"/>
                <a:lumOff val="40000"/>
              </a:schemeClr>
            </a:solidFill>
            <a:tailEnd type="triangle"/>
          </a:ln>
        </p:spPr>
        <p:style>
          <a:lnRef idx="2">
            <a:schemeClr val="dk1"/>
          </a:lnRef>
          <a:fillRef idx="0">
            <a:schemeClr val="dk1"/>
          </a:fillRef>
          <a:effectRef idx="1">
            <a:schemeClr val="dk1"/>
          </a:effectRef>
          <a:fontRef idx="minor">
            <a:schemeClr val="tx1"/>
          </a:fontRef>
        </p:style>
      </p:cxnSp>
      <p:sp>
        <p:nvSpPr>
          <p:cNvPr id="14" name="Oval 13">
            <a:extLst>
              <a:ext uri="{FF2B5EF4-FFF2-40B4-BE49-F238E27FC236}">
                <a16:creationId xmlns:a16="http://schemas.microsoft.com/office/drawing/2014/main" id="{10E4C0E5-930C-94AC-F904-39EA62153143}"/>
              </a:ext>
            </a:extLst>
          </p:cNvPr>
          <p:cNvSpPr/>
          <p:nvPr/>
        </p:nvSpPr>
        <p:spPr>
          <a:xfrm>
            <a:off x="3962401" y="2289091"/>
            <a:ext cx="182880" cy="1781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5" name="Oval 14">
            <a:extLst>
              <a:ext uri="{FF2B5EF4-FFF2-40B4-BE49-F238E27FC236}">
                <a16:creationId xmlns:a16="http://schemas.microsoft.com/office/drawing/2014/main" id="{EC25FD64-8A63-0255-F9BE-3A1C6544FBD6}"/>
              </a:ext>
            </a:extLst>
          </p:cNvPr>
          <p:cNvSpPr/>
          <p:nvPr/>
        </p:nvSpPr>
        <p:spPr>
          <a:xfrm>
            <a:off x="3971780" y="2862889"/>
            <a:ext cx="182880" cy="1781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cxnSp>
        <p:nvCxnSpPr>
          <p:cNvPr id="17" name="Straight Arrow Connector 16">
            <a:extLst>
              <a:ext uri="{FF2B5EF4-FFF2-40B4-BE49-F238E27FC236}">
                <a16:creationId xmlns:a16="http://schemas.microsoft.com/office/drawing/2014/main" id="{0BAFC136-9FBB-9DE2-8450-C3285304806A}"/>
              </a:ext>
            </a:extLst>
          </p:cNvPr>
          <p:cNvCxnSpPr>
            <a:cxnSpLocks/>
            <a:stCxn id="15" idx="6"/>
          </p:cNvCxnSpPr>
          <p:nvPr/>
        </p:nvCxnSpPr>
        <p:spPr>
          <a:xfrm flipV="1">
            <a:off x="4154660" y="2832295"/>
            <a:ext cx="2293032" cy="119690"/>
          </a:xfrm>
          <a:prstGeom prst="straightConnector1">
            <a:avLst/>
          </a:prstGeom>
          <a:ln>
            <a:solidFill>
              <a:schemeClr val="accent6">
                <a:lumMod val="60000"/>
                <a:lumOff val="40000"/>
              </a:schemeClr>
            </a:solidFill>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F13A0BF2-41DD-10BC-7112-84327B79B257}"/>
              </a:ext>
            </a:extLst>
          </p:cNvPr>
          <p:cNvCxnSpPr>
            <a:cxnSpLocks/>
            <a:stCxn id="14" idx="6"/>
          </p:cNvCxnSpPr>
          <p:nvPr/>
        </p:nvCxnSpPr>
        <p:spPr>
          <a:xfrm>
            <a:off x="4145281" y="2378187"/>
            <a:ext cx="1298916" cy="89095"/>
          </a:xfrm>
          <a:prstGeom prst="straightConnector1">
            <a:avLst/>
          </a:prstGeom>
          <a:ln>
            <a:solidFill>
              <a:schemeClr val="accent6">
                <a:lumMod val="60000"/>
                <a:lumOff val="40000"/>
              </a:schemeClr>
            </a:solidFill>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E0264826-CCA6-E00D-0868-4802B6D0335F}"/>
              </a:ext>
            </a:extLst>
          </p:cNvPr>
          <p:cNvCxnSpPr>
            <a:stCxn id="14" idx="6"/>
          </p:cNvCxnSpPr>
          <p:nvPr/>
        </p:nvCxnSpPr>
        <p:spPr>
          <a:xfrm flipV="1">
            <a:off x="4145281" y="2199996"/>
            <a:ext cx="1950717" cy="178191"/>
          </a:xfrm>
          <a:prstGeom prst="straightConnector1">
            <a:avLst/>
          </a:prstGeom>
          <a:ln>
            <a:solidFill>
              <a:schemeClr val="accent6">
                <a:lumMod val="60000"/>
                <a:lumOff val="40000"/>
              </a:schemeClr>
            </a:solidFill>
            <a:tailEnd type="triangle"/>
          </a:ln>
        </p:spPr>
        <p:style>
          <a:lnRef idx="2">
            <a:schemeClr val="dk1"/>
          </a:lnRef>
          <a:fillRef idx="0">
            <a:schemeClr val="dk1"/>
          </a:fillRef>
          <a:effectRef idx="1">
            <a:schemeClr val="dk1"/>
          </a:effectRef>
          <a:fontRef idx="minor">
            <a:schemeClr val="tx1"/>
          </a:fontRef>
        </p:style>
      </p:cxnSp>
      <p:sp>
        <p:nvSpPr>
          <p:cNvPr id="24" name="Oval 23">
            <a:extLst>
              <a:ext uri="{FF2B5EF4-FFF2-40B4-BE49-F238E27FC236}">
                <a16:creationId xmlns:a16="http://schemas.microsoft.com/office/drawing/2014/main" id="{25BD4FC5-AB4D-8EF6-295A-8A85194DB22F}"/>
              </a:ext>
            </a:extLst>
          </p:cNvPr>
          <p:cNvSpPr/>
          <p:nvPr/>
        </p:nvSpPr>
        <p:spPr>
          <a:xfrm>
            <a:off x="3974125" y="3977650"/>
            <a:ext cx="182880" cy="1781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cxnSp>
        <p:nvCxnSpPr>
          <p:cNvPr id="26" name="Straight Arrow Connector 25">
            <a:extLst>
              <a:ext uri="{FF2B5EF4-FFF2-40B4-BE49-F238E27FC236}">
                <a16:creationId xmlns:a16="http://schemas.microsoft.com/office/drawing/2014/main" id="{D9B14DA3-F236-2958-A418-BCA355DC494F}"/>
              </a:ext>
            </a:extLst>
          </p:cNvPr>
          <p:cNvCxnSpPr>
            <a:stCxn id="24" idx="6"/>
          </p:cNvCxnSpPr>
          <p:nvPr/>
        </p:nvCxnSpPr>
        <p:spPr>
          <a:xfrm flipV="1">
            <a:off x="4157005" y="3906016"/>
            <a:ext cx="1582613" cy="160730"/>
          </a:xfrm>
          <a:prstGeom prst="straightConnector1">
            <a:avLst/>
          </a:prstGeom>
          <a:ln>
            <a:solidFill>
              <a:schemeClr val="accent6">
                <a:lumMod val="60000"/>
                <a:lumOff val="40000"/>
              </a:schemeClr>
            </a:solidFill>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E3FF2424-CC8B-7268-1212-0E87FA4326CF}"/>
              </a:ext>
            </a:extLst>
          </p:cNvPr>
          <p:cNvCxnSpPr>
            <a:cxnSpLocks/>
            <a:stCxn id="24" idx="6"/>
          </p:cNvCxnSpPr>
          <p:nvPr/>
        </p:nvCxnSpPr>
        <p:spPr>
          <a:xfrm flipV="1">
            <a:off x="4157005" y="3690748"/>
            <a:ext cx="963634" cy="375998"/>
          </a:xfrm>
          <a:prstGeom prst="straightConnector1">
            <a:avLst/>
          </a:prstGeom>
          <a:ln>
            <a:solidFill>
              <a:schemeClr val="accent6">
                <a:lumMod val="60000"/>
                <a:lumOff val="40000"/>
              </a:schemeClr>
            </a:solidFill>
            <a:tailEnd type="triangle"/>
          </a:ln>
        </p:spPr>
        <p:style>
          <a:lnRef idx="2">
            <a:schemeClr val="dk1"/>
          </a:lnRef>
          <a:fillRef idx="0">
            <a:schemeClr val="dk1"/>
          </a:fillRef>
          <a:effectRef idx="1">
            <a:schemeClr val="dk1"/>
          </a:effectRef>
          <a:fontRef idx="minor">
            <a:schemeClr val="tx1"/>
          </a:fontRef>
        </p:style>
      </p:cxnSp>
      <p:sp>
        <p:nvSpPr>
          <p:cNvPr id="30" name="Oval 29">
            <a:extLst>
              <a:ext uri="{FF2B5EF4-FFF2-40B4-BE49-F238E27FC236}">
                <a16:creationId xmlns:a16="http://schemas.microsoft.com/office/drawing/2014/main" id="{15838E10-AF5E-A3A5-2472-EE116CC8091E}"/>
              </a:ext>
            </a:extLst>
          </p:cNvPr>
          <p:cNvSpPr/>
          <p:nvPr/>
        </p:nvSpPr>
        <p:spPr>
          <a:xfrm>
            <a:off x="3983504" y="5657671"/>
            <a:ext cx="182880" cy="17819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cxnSp>
        <p:nvCxnSpPr>
          <p:cNvPr id="32" name="Straight Arrow Connector 31">
            <a:extLst>
              <a:ext uri="{FF2B5EF4-FFF2-40B4-BE49-F238E27FC236}">
                <a16:creationId xmlns:a16="http://schemas.microsoft.com/office/drawing/2014/main" id="{9A5C9F0E-DA58-251C-7785-9FB127CEE781}"/>
              </a:ext>
            </a:extLst>
          </p:cNvPr>
          <p:cNvCxnSpPr>
            <a:cxnSpLocks/>
            <a:stCxn id="30" idx="6"/>
          </p:cNvCxnSpPr>
          <p:nvPr/>
        </p:nvCxnSpPr>
        <p:spPr>
          <a:xfrm flipV="1">
            <a:off x="4166384" y="5420751"/>
            <a:ext cx="1620127" cy="326016"/>
          </a:xfrm>
          <a:prstGeom prst="straightConnector1">
            <a:avLst/>
          </a:prstGeom>
          <a:ln>
            <a:solidFill>
              <a:schemeClr val="accent6">
                <a:lumMod val="60000"/>
                <a:lumOff val="40000"/>
              </a:schemeClr>
            </a:solidFill>
            <a:tailEnd type="triangle"/>
          </a:ln>
        </p:spPr>
        <p:style>
          <a:lnRef idx="2">
            <a:schemeClr val="dk1"/>
          </a:lnRef>
          <a:fillRef idx="0">
            <a:schemeClr val="dk1"/>
          </a:fillRef>
          <a:effectRef idx="1">
            <a:schemeClr val="dk1"/>
          </a:effectRef>
          <a:fontRef idx="minor">
            <a:schemeClr val="tx1"/>
          </a:fontRef>
        </p:style>
      </p:cxnSp>
      <p:cxnSp>
        <p:nvCxnSpPr>
          <p:cNvPr id="36" name="Straight Arrow Connector 35">
            <a:extLst>
              <a:ext uri="{FF2B5EF4-FFF2-40B4-BE49-F238E27FC236}">
                <a16:creationId xmlns:a16="http://schemas.microsoft.com/office/drawing/2014/main" id="{EE8EA7B6-0B4C-6208-1707-FEA5E1BF6565}"/>
              </a:ext>
            </a:extLst>
          </p:cNvPr>
          <p:cNvCxnSpPr>
            <a:stCxn id="30" idx="6"/>
          </p:cNvCxnSpPr>
          <p:nvPr/>
        </p:nvCxnSpPr>
        <p:spPr>
          <a:xfrm flipV="1">
            <a:off x="4166384" y="5020777"/>
            <a:ext cx="1756114" cy="725990"/>
          </a:xfrm>
          <a:prstGeom prst="straightConnector1">
            <a:avLst/>
          </a:prstGeom>
          <a:ln>
            <a:solidFill>
              <a:schemeClr val="accent6">
                <a:lumMod val="60000"/>
                <a:lumOff val="40000"/>
              </a:schemeClr>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4493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8E3F4906-E5D1-4397-A1FB-C3C067E3E6F3}"/>
              </a:ext>
            </a:extLst>
          </p:cNvPr>
          <p:cNvSpPr txBox="1">
            <a:spLocks/>
          </p:cNvSpPr>
          <p:nvPr/>
        </p:nvSpPr>
        <p:spPr>
          <a:xfrm>
            <a:off x="531561" y="177682"/>
            <a:ext cx="7513770" cy="423728"/>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ctr"/>
            <a:r>
              <a:rPr lang="en-US" sz="2400" dirty="0"/>
              <a:t>K</a:t>
            </a:r>
            <a:r>
              <a:rPr lang="lt-LT" sz="2400" dirty="0"/>
              <a:t>albinis ugdymas: pasiekimų sričių ir kompetencijų dermė </a:t>
            </a:r>
            <a:endParaRPr lang="en-US" sz="2400" dirty="0"/>
          </a:p>
        </p:txBody>
      </p:sp>
      <p:sp>
        <p:nvSpPr>
          <p:cNvPr id="3" name="Rectangle: Rounded Corners 2">
            <a:extLst>
              <a:ext uri="{FF2B5EF4-FFF2-40B4-BE49-F238E27FC236}">
                <a16:creationId xmlns:a16="http://schemas.microsoft.com/office/drawing/2014/main" id="{7393FECA-7D0E-46D3-A1C6-9C417B78020B}"/>
              </a:ext>
            </a:extLst>
          </p:cNvPr>
          <p:cNvSpPr/>
          <p:nvPr/>
        </p:nvSpPr>
        <p:spPr>
          <a:xfrm>
            <a:off x="454855" y="2975456"/>
            <a:ext cx="2082018"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000" b="1" dirty="0"/>
              <a:t>Kalbinis ugdymas</a:t>
            </a:r>
          </a:p>
        </p:txBody>
      </p:sp>
      <p:sp>
        <p:nvSpPr>
          <p:cNvPr id="4" name="Rectangle: Rounded Corners 3">
            <a:extLst>
              <a:ext uri="{FF2B5EF4-FFF2-40B4-BE49-F238E27FC236}">
                <a16:creationId xmlns:a16="http://schemas.microsoft.com/office/drawing/2014/main" id="{AFDF263F-230F-4940-B393-E26ECAB354B6}"/>
              </a:ext>
            </a:extLst>
          </p:cNvPr>
          <p:cNvSpPr/>
          <p:nvPr/>
        </p:nvSpPr>
        <p:spPr>
          <a:xfrm>
            <a:off x="2951870" y="1261543"/>
            <a:ext cx="1807699"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a:t>A. Klausymas, kalbos suvokimas ir kalbėjimas </a:t>
            </a:r>
          </a:p>
        </p:txBody>
      </p:sp>
      <p:sp>
        <p:nvSpPr>
          <p:cNvPr id="6" name="Rectangle: Rounded Corners 5">
            <a:extLst>
              <a:ext uri="{FF2B5EF4-FFF2-40B4-BE49-F238E27FC236}">
                <a16:creationId xmlns:a16="http://schemas.microsoft.com/office/drawing/2014/main" id="{CC73A023-C9A9-408F-9362-C9A20AAEB8D4}"/>
              </a:ext>
            </a:extLst>
          </p:cNvPr>
          <p:cNvSpPr/>
          <p:nvPr/>
        </p:nvSpPr>
        <p:spPr>
          <a:xfrm>
            <a:off x="2951870" y="4689367"/>
            <a:ext cx="1807700"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a:t>B. </a:t>
            </a:r>
            <a:r>
              <a:rPr lang="en-US" sz="1600" b="1" dirty="0"/>
              <a:t>S</a:t>
            </a:r>
            <a:r>
              <a:rPr lang="lt-LT" sz="1600" b="1" dirty="0"/>
              <a:t>kaitymo ir rašymo pradmenys</a:t>
            </a:r>
          </a:p>
        </p:txBody>
      </p:sp>
      <p:cxnSp>
        <p:nvCxnSpPr>
          <p:cNvPr id="8" name="Straight Arrow Connector 7">
            <a:extLst>
              <a:ext uri="{FF2B5EF4-FFF2-40B4-BE49-F238E27FC236}">
                <a16:creationId xmlns:a16="http://schemas.microsoft.com/office/drawing/2014/main" id="{AED3BA45-1065-47BF-A878-93CC1BA208D4}"/>
              </a:ext>
            </a:extLst>
          </p:cNvPr>
          <p:cNvCxnSpPr>
            <a:cxnSpLocks/>
            <a:stCxn id="3" idx="3"/>
            <a:endCxn id="4" idx="1"/>
          </p:cNvCxnSpPr>
          <p:nvPr/>
        </p:nvCxnSpPr>
        <p:spPr>
          <a:xfrm flipV="1">
            <a:off x="2536873" y="1695297"/>
            <a:ext cx="414997" cy="17139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90F24321-9F0D-44E3-A4DF-D2934A12C293}"/>
              </a:ext>
            </a:extLst>
          </p:cNvPr>
          <p:cNvCxnSpPr>
            <a:cxnSpLocks/>
            <a:stCxn id="3" idx="3"/>
            <a:endCxn id="6" idx="1"/>
          </p:cNvCxnSpPr>
          <p:nvPr/>
        </p:nvCxnSpPr>
        <p:spPr>
          <a:xfrm>
            <a:off x="2536873" y="3409210"/>
            <a:ext cx="414997" cy="17139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Rectangle: Rounded Corners 13">
            <a:extLst>
              <a:ext uri="{FF2B5EF4-FFF2-40B4-BE49-F238E27FC236}">
                <a16:creationId xmlns:a16="http://schemas.microsoft.com/office/drawing/2014/main" id="{57649117-0D13-41B4-AC43-D308D36CA52D}"/>
              </a:ext>
            </a:extLst>
          </p:cNvPr>
          <p:cNvSpPr/>
          <p:nvPr/>
        </p:nvSpPr>
        <p:spPr>
          <a:xfrm>
            <a:off x="5063833" y="991223"/>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A</a:t>
            </a:r>
            <a:r>
              <a:rPr lang="en-US" dirty="0"/>
              <a:t>1</a:t>
            </a:r>
            <a:endParaRPr lang="lt-LT" dirty="0"/>
          </a:p>
        </p:txBody>
      </p:sp>
      <p:cxnSp>
        <p:nvCxnSpPr>
          <p:cNvPr id="19" name="Straight Connector 18">
            <a:extLst>
              <a:ext uri="{FF2B5EF4-FFF2-40B4-BE49-F238E27FC236}">
                <a16:creationId xmlns:a16="http://schemas.microsoft.com/office/drawing/2014/main" id="{61EA9911-5487-48BE-9220-A0742ED25263}"/>
              </a:ext>
            </a:extLst>
          </p:cNvPr>
          <p:cNvCxnSpPr>
            <a:cxnSpLocks/>
            <a:stCxn id="4" idx="3"/>
          </p:cNvCxnSpPr>
          <p:nvPr/>
        </p:nvCxnSpPr>
        <p:spPr>
          <a:xfrm>
            <a:off x="4759569" y="1695297"/>
            <a:ext cx="213540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56F18870-4A7B-4A28-A446-A1E8155D0014}"/>
              </a:ext>
            </a:extLst>
          </p:cNvPr>
          <p:cNvCxnSpPr>
            <a:cxnSpLocks/>
            <a:stCxn id="14" idx="2"/>
          </p:cNvCxnSpPr>
          <p:nvPr/>
        </p:nvCxnSpPr>
        <p:spPr>
          <a:xfrm>
            <a:off x="5633575" y="1469525"/>
            <a:ext cx="0" cy="506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8BD44496-B462-4525-B244-028A5A0C6A0B}"/>
              </a:ext>
            </a:extLst>
          </p:cNvPr>
          <p:cNvCxnSpPr>
            <a:cxnSpLocks/>
          </p:cNvCxnSpPr>
          <p:nvPr/>
        </p:nvCxnSpPr>
        <p:spPr>
          <a:xfrm>
            <a:off x="6894978" y="1471090"/>
            <a:ext cx="0" cy="505129"/>
          </a:xfrm>
          <a:prstGeom prst="line">
            <a:avLst/>
          </a:prstGeom>
        </p:spPr>
        <p:style>
          <a:lnRef idx="2">
            <a:schemeClr val="accent1"/>
          </a:lnRef>
          <a:fillRef idx="0">
            <a:schemeClr val="accent1"/>
          </a:fillRef>
          <a:effectRef idx="1">
            <a:schemeClr val="accent1"/>
          </a:effectRef>
          <a:fontRef idx="minor">
            <a:schemeClr val="tx1"/>
          </a:fontRef>
        </p:style>
      </p:cxnSp>
      <p:sp>
        <p:nvSpPr>
          <p:cNvPr id="32" name="Rectangle: Rounded Corners 31">
            <a:extLst>
              <a:ext uri="{FF2B5EF4-FFF2-40B4-BE49-F238E27FC236}">
                <a16:creationId xmlns:a16="http://schemas.microsoft.com/office/drawing/2014/main" id="{C0DE2FB2-66DA-4A44-9F9D-CD546645FF52}"/>
              </a:ext>
            </a:extLst>
          </p:cNvPr>
          <p:cNvSpPr/>
          <p:nvPr/>
        </p:nvSpPr>
        <p:spPr>
          <a:xfrm>
            <a:off x="5063833" y="4383356"/>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B4</a:t>
            </a:r>
            <a:endParaRPr lang="lt-LT" dirty="0"/>
          </a:p>
        </p:txBody>
      </p:sp>
      <p:sp>
        <p:nvSpPr>
          <p:cNvPr id="33" name="Rectangle: Rounded Corners 32">
            <a:extLst>
              <a:ext uri="{FF2B5EF4-FFF2-40B4-BE49-F238E27FC236}">
                <a16:creationId xmlns:a16="http://schemas.microsoft.com/office/drawing/2014/main" id="{50F1FB1A-2E99-447F-8D21-C69C09BDB77C}"/>
              </a:ext>
            </a:extLst>
          </p:cNvPr>
          <p:cNvSpPr/>
          <p:nvPr/>
        </p:nvSpPr>
        <p:spPr>
          <a:xfrm>
            <a:off x="5063833" y="5368352"/>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B6</a:t>
            </a:r>
            <a:endParaRPr lang="lt-LT" dirty="0"/>
          </a:p>
        </p:txBody>
      </p:sp>
      <p:sp>
        <p:nvSpPr>
          <p:cNvPr id="34" name="Rectangle: Rounded Corners 33">
            <a:extLst>
              <a:ext uri="{FF2B5EF4-FFF2-40B4-BE49-F238E27FC236}">
                <a16:creationId xmlns:a16="http://schemas.microsoft.com/office/drawing/2014/main" id="{1E51485B-2503-48AE-B4BD-409414A744D2}"/>
              </a:ext>
            </a:extLst>
          </p:cNvPr>
          <p:cNvSpPr/>
          <p:nvPr/>
        </p:nvSpPr>
        <p:spPr>
          <a:xfrm>
            <a:off x="6325236" y="4384921"/>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B5</a:t>
            </a:r>
            <a:endParaRPr lang="lt-LT" dirty="0"/>
          </a:p>
        </p:txBody>
      </p:sp>
      <p:sp>
        <p:nvSpPr>
          <p:cNvPr id="35" name="Rectangle: Rounded Corners 34">
            <a:extLst>
              <a:ext uri="{FF2B5EF4-FFF2-40B4-BE49-F238E27FC236}">
                <a16:creationId xmlns:a16="http://schemas.microsoft.com/office/drawing/2014/main" id="{3A4DC155-8AAF-4BB7-A2BF-AFB792FD4700}"/>
              </a:ext>
            </a:extLst>
          </p:cNvPr>
          <p:cNvSpPr/>
          <p:nvPr/>
        </p:nvSpPr>
        <p:spPr>
          <a:xfrm>
            <a:off x="6325236" y="5368352"/>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B7</a:t>
            </a:r>
            <a:endParaRPr lang="lt-LT" dirty="0"/>
          </a:p>
        </p:txBody>
      </p:sp>
      <p:cxnSp>
        <p:nvCxnSpPr>
          <p:cNvPr id="36" name="Straight Connector 35">
            <a:extLst>
              <a:ext uri="{FF2B5EF4-FFF2-40B4-BE49-F238E27FC236}">
                <a16:creationId xmlns:a16="http://schemas.microsoft.com/office/drawing/2014/main" id="{7D74A899-AB70-45E2-87DC-DED6FC172F0D}"/>
              </a:ext>
            </a:extLst>
          </p:cNvPr>
          <p:cNvCxnSpPr>
            <a:cxnSpLocks/>
          </p:cNvCxnSpPr>
          <p:nvPr/>
        </p:nvCxnSpPr>
        <p:spPr>
          <a:xfrm>
            <a:off x="4721519" y="5136498"/>
            <a:ext cx="217345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A1E243D5-2CD0-4D05-BDF3-85A0A7D07F8C}"/>
              </a:ext>
            </a:extLst>
          </p:cNvPr>
          <p:cNvCxnSpPr>
            <a:stCxn id="32" idx="2"/>
            <a:endCxn id="33" idx="0"/>
          </p:cNvCxnSpPr>
          <p:nvPr/>
        </p:nvCxnSpPr>
        <p:spPr>
          <a:xfrm>
            <a:off x="5633575" y="4861658"/>
            <a:ext cx="0" cy="506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582148EE-32BF-4D24-A4FE-A7D73B2F5DFA}"/>
              </a:ext>
            </a:extLst>
          </p:cNvPr>
          <p:cNvCxnSpPr>
            <a:stCxn id="34" idx="2"/>
            <a:endCxn id="35" idx="0"/>
          </p:cNvCxnSpPr>
          <p:nvPr/>
        </p:nvCxnSpPr>
        <p:spPr>
          <a:xfrm>
            <a:off x="6894978" y="4863223"/>
            <a:ext cx="0" cy="505129"/>
          </a:xfrm>
          <a:prstGeom prst="line">
            <a:avLst/>
          </a:prstGeom>
        </p:spPr>
        <p:style>
          <a:lnRef idx="2">
            <a:schemeClr val="accent1"/>
          </a:lnRef>
          <a:fillRef idx="0">
            <a:schemeClr val="accent1"/>
          </a:fillRef>
          <a:effectRef idx="1">
            <a:schemeClr val="accent1"/>
          </a:effectRef>
          <a:fontRef idx="minor">
            <a:schemeClr val="tx1"/>
          </a:fontRef>
        </p:style>
      </p:cxnSp>
      <p:sp>
        <p:nvSpPr>
          <p:cNvPr id="40" name="Arc 39">
            <a:extLst>
              <a:ext uri="{FF2B5EF4-FFF2-40B4-BE49-F238E27FC236}">
                <a16:creationId xmlns:a16="http://schemas.microsoft.com/office/drawing/2014/main" id="{A728677A-EE68-4D36-AFEE-562DA3FC2076}"/>
              </a:ext>
            </a:extLst>
          </p:cNvPr>
          <p:cNvSpPr/>
          <p:nvPr/>
        </p:nvSpPr>
        <p:spPr>
          <a:xfrm>
            <a:off x="11102136" y="3530932"/>
            <a:ext cx="1014835" cy="957335"/>
          </a:xfrm>
          <a:prstGeom prst="arc">
            <a:avLst>
              <a:gd name="adj1" fmla="val 16161279"/>
              <a:gd name="adj2" fmla="val 51531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41" name="Arc 40">
            <a:extLst>
              <a:ext uri="{FF2B5EF4-FFF2-40B4-BE49-F238E27FC236}">
                <a16:creationId xmlns:a16="http://schemas.microsoft.com/office/drawing/2014/main" id="{65F6A001-E99E-4722-8E43-FB9580B3D791}"/>
              </a:ext>
            </a:extLst>
          </p:cNvPr>
          <p:cNvSpPr/>
          <p:nvPr/>
        </p:nvSpPr>
        <p:spPr>
          <a:xfrm>
            <a:off x="11095933" y="4519354"/>
            <a:ext cx="1014835" cy="957335"/>
          </a:xfrm>
          <a:prstGeom prst="arc">
            <a:avLst>
              <a:gd name="adj1" fmla="val 16161279"/>
              <a:gd name="adj2" fmla="val 540583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42" name="Arc 41">
            <a:extLst>
              <a:ext uri="{FF2B5EF4-FFF2-40B4-BE49-F238E27FC236}">
                <a16:creationId xmlns:a16="http://schemas.microsoft.com/office/drawing/2014/main" id="{7FDCD764-D44B-4C83-87B4-92316D571072}"/>
              </a:ext>
            </a:extLst>
          </p:cNvPr>
          <p:cNvSpPr/>
          <p:nvPr/>
        </p:nvSpPr>
        <p:spPr>
          <a:xfrm>
            <a:off x="11102492" y="5474624"/>
            <a:ext cx="1014835" cy="957335"/>
          </a:xfrm>
          <a:prstGeom prst="arc">
            <a:avLst>
              <a:gd name="adj1" fmla="val 16161279"/>
              <a:gd name="adj2" fmla="val 597455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grpSp>
        <p:nvGrpSpPr>
          <p:cNvPr id="43" name="Group 42">
            <a:extLst>
              <a:ext uri="{FF2B5EF4-FFF2-40B4-BE49-F238E27FC236}">
                <a16:creationId xmlns:a16="http://schemas.microsoft.com/office/drawing/2014/main" id="{D0451E60-13B8-4761-A138-7649E536BE6F}"/>
              </a:ext>
            </a:extLst>
          </p:cNvPr>
          <p:cNvGrpSpPr/>
          <p:nvPr/>
        </p:nvGrpSpPr>
        <p:grpSpPr>
          <a:xfrm>
            <a:off x="8387427" y="135319"/>
            <a:ext cx="3150254" cy="6602264"/>
            <a:chOff x="95889" y="105704"/>
            <a:chExt cx="3150254" cy="6602264"/>
          </a:xfrm>
        </p:grpSpPr>
        <p:grpSp>
          <p:nvGrpSpPr>
            <p:cNvPr id="44" name="Google Shape;286;p11">
              <a:extLst>
                <a:ext uri="{FF2B5EF4-FFF2-40B4-BE49-F238E27FC236}">
                  <a16:creationId xmlns:a16="http://schemas.microsoft.com/office/drawing/2014/main" id="{96982D0F-D4ED-477A-B254-0CF829828646}"/>
                </a:ext>
              </a:extLst>
            </p:cNvPr>
            <p:cNvGrpSpPr/>
            <p:nvPr/>
          </p:nvGrpSpPr>
          <p:grpSpPr>
            <a:xfrm>
              <a:off x="95889" y="105704"/>
              <a:ext cx="3150254" cy="5769546"/>
              <a:chOff x="632697" y="1407043"/>
              <a:chExt cx="3192243" cy="5229443"/>
            </a:xfrm>
          </p:grpSpPr>
          <p:grpSp>
            <p:nvGrpSpPr>
              <p:cNvPr id="49" name="Google Shape;287;p11">
                <a:extLst>
                  <a:ext uri="{FF2B5EF4-FFF2-40B4-BE49-F238E27FC236}">
                    <a16:creationId xmlns:a16="http://schemas.microsoft.com/office/drawing/2014/main" id="{D228E2AC-895B-47D3-A97A-F95BB49D872A}"/>
                  </a:ext>
                </a:extLst>
              </p:cNvPr>
              <p:cNvGrpSpPr/>
              <p:nvPr/>
            </p:nvGrpSpPr>
            <p:grpSpPr>
              <a:xfrm>
                <a:off x="690480" y="1407043"/>
                <a:ext cx="3134460" cy="5229443"/>
                <a:chOff x="847799" y="738315"/>
                <a:chExt cx="3134460" cy="5229443"/>
              </a:xfrm>
            </p:grpSpPr>
            <p:sp>
              <p:nvSpPr>
                <p:cNvPr id="55" name="Google Shape;288;p11">
                  <a:extLst>
                    <a:ext uri="{FF2B5EF4-FFF2-40B4-BE49-F238E27FC236}">
                      <a16:creationId xmlns:a16="http://schemas.microsoft.com/office/drawing/2014/main" id="{646EE556-5383-43E1-8E3A-437D0141E8B7}"/>
                    </a:ext>
                  </a:extLst>
                </p:cNvPr>
                <p:cNvSpPr/>
                <p:nvPr/>
              </p:nvSpPr>
              <p:spPr>
                <a:xfrm>
                  <a:off x="1707472" y="764578"/>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9;p11">
                  <a:extLst>
                    <a:ext uri="{FF2B5EF4-FFF2-40B4-BE49-F238E27FC236}">
                      <a16:creationId xmlns:a16="http://schemas.microsoft.com/office/drawing/2014/main" id="{45EB64C7-18EF-42E4-AA86-B32E465212E4}"/>
                    </a:ext>
                  </a:extLst>
                </p:cNvPr>
                <p:cNvSpPr txBox="1"/>
                <p:nvPr/>
              </p:nvSpPr>
              <p:spPr>
                <a:xfrm>
                  <a:off x="1707472" y="764578"/>
                  <a:ext cx="2274787" cy="710871"/>
                </a:xfrm>
                <a:prstGeom prst="rect">
                  <a:avLst/>
                </a:prstGeom>
                <a:noFill/>
                <a:ln>
                  <a:no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a:solidFill>
                        <a:schemeClr val="dk1"/>
                      </a:solidFill>
                      <a:latin typeface="Times New Roman"/>
                      <a:ea typeface="Times New Roman"/>
                      <a:cs typeface="Times New Roman"/>
                      <a:sym typeface="Times New Roman"/>
                    </a:rPr>
                    <a:t>Pažinimo kompetencija</a:t>
                  </a:r>
                  <a:endParaRPr sz="1500">
                    <a:solidFill>
                      <a:schemeClr val="dk1"/>
                    </a:solidFill>
                    <a:latin typeface="Times New Roman"/>
                    <a:ea typeface="Times New Roman"/>
                    <a:cs typeface="Times New Roman"/>
                    <a:sym typeface="Times New Roman"/>
                  </a:endParaRPr>
                </a:p>
              </p:txBody>
            </p:sp>
            <p:sp>
              <p:nvSpPr>
                <p:cNvPr id="57" name="Google Shape;290;p11">
                  <a:extLst>
                    <a:ext uri="{FF2B5EF4-FFF2-40B4-BE49-F238E27FC236}">
                      <a16:creationId xmlns:a16="http://schemas.microsoft.com/office/drawing/2014/main" id="{B7A8BDA4-182D-4D0B-96CD-CEFCA391D2A3}"/>
                    </a:ext>
                  </a:extLst>
                </p:cNvPr>
                <p:cNvSpPr/>
                <p:nvPr/>
              </p:nvSpPr>
              <p:spPr>
                <a:xfrm>
                  <a:off x="886989" y="738315"/>
                  <a:ext cx="784884" cy="746414"/>
                </a:xfrm>
                <a:prstGeom prst="rect">
                  <a:avLst/>
                </a:prstGeom>
                <a:solidFill>
                  <a:srgbClr val="A6C9E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91;p11">
                  <a:extLst>
                    <a:ext uri="{FF2B5EF4-FFF2-40B4-BE49-F238E27FC236}">
                      <a16:creationId xmlns:a16="http://schemas.microsoft.com/office/drawing/2014/main" id="{F3BF4C7D-8526-4D18-BB75-0F17927F9CC5}"/>
                    </a:ext>
                  </a:extLst>
                </p:cNvPr>
                <p:cNvSpPr/>
                <p:nvPr/>
              </p:nvSpPr>
              <p:spPr>
                <a:xfrm>
                  <a:off x="1707472" y="1659486"/>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92;p11">
                  <a:extLst>
                    <a:ext uri="{FF2B5EF4-FFF2-40B4-BE49-F238E27FC236}">
                      <a16:creationId xmlns:a16="http://schemas.microsoft.com/office/drawing/2014/main" id="{BC1DC226-CB83-4174-9992-0080F4064BE2}"/>
                    </a:ext>
                  </a:extLst>
                </p:cNvPr>
                <p:cNvSpPr txBox="1"/>
                <p:nvPr/>
              </p:nvSpPr>
              <p:spPr>
                <a:xfrm>
                  <a:off x="1707472" y="1659486"/>
                  <a:ext cx="2274787" cy="710871"/>
                </a:xfrm>
                <a:prstGeom prst="rect">
                  <a:avLst/>
                </a:prstGeom>
                <a:noFill/>
                <a:ln>
                  <a:noFill/>
                </a:ln>
              </p:spPr>
              <p:txBody>
                <a:bodyPr spcFirstLastPara="1" wrap="square" lIns="481475" tIns="53325" rIns="53325" bIns="53325" anchor="ctr" anchorCtr="0">
                  <a:noAutofit/>
                </a:bodyPr>
                <a:lstStyle/>
                <a:p>
                  <a:pPr marL="0" marR="0" lvl="0" indent="0" algn="l" rtl="0">
                    <a:lnSpc>
                      <a:spcPct val="90000"/>
                    </a:lnSpc>
                    <a:spcBef>
                      <a:spcPts val="0"/>
                    </a:spcBef>
                    <a:spcAft>
                      <a:spcPts val="0"/>
                    </a:spcAft>
                    <a:buNone/>
                  </a:pPr>
                  <a:r>
                    <a:rPr lang="lt-LT" sz="1400" b="1" i="0">
                      <a:solidFill>
                        <a:schemeClr val="dk1"/>
                      </a:solidFill>
                      <a:latin typeface="Times New Roman"/>
                      <a:ea typeface="Times New Roman"/>
                      <a:cs typeface="Times New Roman"/>
                      <a:sym typeface="Times New Roman"/>
                    </a:rPr>
                    <a:t>Socialinė, emocinė ir sveikos gyvensenos kompetencija</a:t>
                  </a:r>
                  <a:endParaRPr sz="1400">
                    <a:solidFill>
                      <a:schemeClr val="dk1"/>
                    </a:solidFill>
                    <a:latin typeface="Times New Roman"/>
                    <a:ea typeface="Times New Roman"/>
                    <a:cs typeface="Times New Roman"/>
                    <a:sym typeface="Times New Roman"/>
                  </a:endParaRPr>
                </a:p>
              </p:txBody>
            </p:sp>
            <p:sp>
              <p:nvSpPr>
                <p:cNvPr id="60" name="Google Shape;293;p11">
                  <a:extLst>
                    <a:ext uri="{FF2B5EF4-FFF2-40B4-BE49-F238E27FC236}">
                      <a16:creationId xmlns:a16="http://schemas.microsoft.com/office/drawing/2014/main" id="{56488884-97EE-4652-A738-517D7C0AD62D}"/>
                    </a:ext>
                  </a:extLst>
                </p:cNvPr>
                <p:cNvSpPr/>
                <p:nvPr/>
              </p:nvSpPr>
              <p:spPr>
                <a:xfrm>
                  <a:off x="871852" y="1633223"/>
                  <a:ext cx="784884" cy="746414"/>
                </a:xfrm>
                <a:prstGeom prst="rect">
                  <a:avLst/>
                </a:prstGeom>
                <a:blipFill rotWithShape="1">
                  <a:blip r:embed="rId2">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94;p11">
                  <a:extLst>
                    <a:ext uri="{FF2B5EF4-FFF2-40B4-BE49-F238E27FC236}">
                      <a16:creationId xmlns:a16="http://schemas.microsoft.com/office/drawing/2014/main" id="{3A435E72-9B6D-43CD-94F4-57D2EC01BE13}"/>
                    </a:ext>
                  </a:extLst>
                </p:cNvPr>
                <p:cNvSpPr/>
                <p:nvPr/>
              </p:nvSpPr>
              <p:spPr>
                <a:xfrm>
                  <a:off x="1707472" y="2554394"/>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95;p11">
                  <a:extLst>
                    <a:ext uri="{FF2B5EF4-FFF2-40B4-BE49-F238E27FC236}">
                      <a16:creationId xmlns:a16="http://schemas.microsoft.com/office/drawing/2014/main" id="{416C7841-B084-4A92-AB0A-C3605906BB98}"/>
                    </a:ext>
                  </a:extLst>
                </p:cNvPr>
                <p:cNvSpPr txBox="1"/>
                <p:nvPr/>
              </p:nvSpPr>
              <p:spPr>
                <a:xfrm>
                  <a:off x="1707472" y="2554394"/>
                  <a:ext cx="2274787" cy="710871"/>
                </a:xfrm>
                <a:prstGeom prst="rect">
                  <a:avLst/>
                </a:prstGeom>
                <a:noFill/>
                <a:ln>
                  <a:no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a:solidFill>
                        <a:schemeClr val="dk1"/>
                      </a:solidFill>
                      <a:latin typeface="Times New Roman"/>
                      <a:ea typeface="Times New Roman"/>
                      <a:cs typeface="Times New Roman"/>
                      <a:sym typeface="Times New Roman"/>
                    </a:rPr>
                    <a:t>Kūrybiškumo kompetencija</a:t>
                  </a:r>
                  <a:endParaRPr sz="1500">
                    <a:solidFill>
                      <a:schemeClr val="dk1"/>
                    </a:solidFill>
                    <a:latin typeface="Times New Roman"/>
                    <a:ea typeface="Times New Roman"/>
                    <a:cs typeface="Times New Roman"/>
                    <a:sym typeface="Times New Roman"/>
                  </a:endParaRPr>
                </a:p>
              </p:txBody>
            </p:sp>
            <p:sp>
              <p:nvSpPr>
                <p:cNvPr id="63" name="Google Shape;296;p11">
                  <a:extLst>
                    <a:ext uri="{FF2B5EF4-FFF2-40B4-BE49-F238E27FC236}">
                      <a16:creationId xmlns:a16="http://schemas.microsoft.com/office/drawing/2014/main" id="{169F8709-0D62-45B4-8689-94DE000B9D0A}"/>
                    </a:ext>
                  </a:extLst>
                </p:cNvPr>
                <p:cNvSpPr/>
                <p:nvPr/>
              </p:nvSpPr>
              <p:spPr>
                <a:xfrm>
                  <a:off x="871852" y="2528131"/>
                  <a:ext cx="784884" cy="746414"/>
                </a:xfrm>
                <a:prstGeom prst="rect">
                  <a:avLst/>
                </a:prstGeom>
                <a:solidFill>
                  <a:srgbClr val="1DDD2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97;p11">
                  <a:extLst>
                    <a:ext uri="{FF2B5EF4-FFF2-40B4-BE49-F238E27FC236}">
                      <a16:creationId xmlns:a16="http://schemas.microsoft.com/office/drawing/2014/main" id="{D51C353A-AB0D-451E-A4FC-4BCD1536EB6A}"/>
                    </a:ext>
                  </a:extLst>
                </p:cNvPr>
                <p:cNvSpPr/>
                <p:nvPr/>
              </p:nvSpPr>
              <p:spPr>
                <a:xfrm>
                  <a:off x="1707472" y="3449301"/>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98;p11">
                  <a:extLst>
                    <a:ext uri="{FF2B5EF4-FFF2-40B4-BE49-F238E27FC236}">
                      <a16:creationId xmlns:a16="http://schemas.microsoft.com/office/drawing/2014/main" id="{286AC52F-66F7-45FE-B00D-CE2ACDDBF20D}"/>
                    </a:ext>
                  </a:extLst>
                </p:cNvPr>
                <p:cNvSpPr txBox="1"/>
                <p:nvPr/>
              </p:nvSpPr>
              <p:spPr>
                <a:xfrm>
                  <a:off x="1707472" y="3449301"/>
                  <a:ext cx="2274787" cy="710871"/>
                </a:xfrm>
                <a:prstGeom prst="rect">
                  <a:avLst/>
                </a:prstGeom>
                <a:noFill/>
                <a:ln>
                  <a:no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a:solidFill>
                        <a:schemeClr val="dk1"/>
                      </a:solidFill>
                      <a:latin typeface="Times New Roman"/>
                      <a:ea typeface="Times New Roman"/>
                      <a:cs typeface="Times New Roman"/>
                      <a:sym typeface="Times New Roman"/>
                    </a:rPr>
                    <a:t>Pilietiškumo kompetencija</a:t>
                  </a:r>
                  <a:endParaRPr sz="1500">
                    <a:solidFill>
                      <a:schemeClr val="dk1"/>
                    </a:solidFill>
                    <a:latin typeface="Times New Roman"/>
                    <a:ea typeface="Times New Roman"/>
                    <a:cs typeface="Times New Roman"/>
                    <a:sym typeface="Times New Roman"/>
                  </a:endParaRPr>
                </a:p>
              </p:txBody>
            </p:sp>
            <p:sp>
              <p:nvSpPr>
                <p:cNvPr id="66" name="Google Shape;299;p11">
                  <a:extLst>
                    <a:ext uri="{FF2B5EF4-FFF2-40B4-BE49-F238E27FC236}">
                      <a16:creationId xmlns:a16="http://schemas.microsoft.com/office/drawing/2014/main" id="{9FFC0DC4-9293-4F67-8E5E-C0CEAD7B6AFD}"/>
                    </a:ext>
                  </a:extLst>
                </p:cNvPr>
                <p:cNvSpPr/>
                <p:nvPr/>
              </p:nvSpPr>
              <p:spPr>
                <a:xfrm>
                  <a:off x="871852" y="3423039"/>
                  <a:ext cx="784884" cy="746414"/>
                </a:xfrm>
                <a:prstGeom prst="rect">
                  <a:avLst/>
                </a:prstGeom>
                <a:solidFill>
                  <a:srgbClr val="FF5D5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00;p11">
                  <a:extLst>
                    <a:ext uri="{FF2B5EF4-FFF2-40B4-BE49-F238E27FC236}">
                      <a16:creationId xmlns:a16="http://schemas.microsoft.com/office/drawing/2014/main" id="{026E57CF-8810-4F65-8F38-772C7243F5D2}"/>
                    </a:ext>
                  </a:extLst>
                </p:cNvPr>
                <p:cNvSpPr/>
                <p:nvPr/>
              </p:nvSpPr>
              <p:spPr>
                <a:xfrm>
                  <a:off x="1707472" y="4344209"/>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01;p11">
                  <a:extLst>
                    <a:ext uri="{FF2B5EF4-FFF2-40B4-BE49-F238E27FC236}">
                      <a16:creationId xmlns:a16="http://schemas.microsoft.com/office/drawing/2014/main" id="{A469441F-06DC-4174-B7FE-4D5B106270A8}"/>
                    </a:ext>
                  </a:extLst>
                </p:cNvPr>
                <p:cNvSpPr txBox="1"/>
                <p:nvPr/>
              </p:nvSpPr>
              <p:spPr>
                <a:xfrm>
                  <a:off x="1707472" y="4344209"/>
                  <a:ext cx="2274787" cy="710871"/>
                </a:xfrm>
                <a:prstGeom prst="rect">
                  <a:avLst/>
                </a:prstGeom>
                <a:noFill/>
                <a:ln>
                  <a:no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a:solidFill>
                        <a:schemeClr val="dk1"/>
                      </a:solidFill>
                      <a:latin typeface="Times New Roman"/>
                      <a:ea typeface="Times New Roman"/>
                      <a:cs typeface="Times New Roman"/>
                      <a:sym typeface="Times New Roman"/>
                    </a:rPr>
                    <a:t>Kultūrinė kompetencija</a:t>
                  </a:r>
                  <a:endParaRPr sz="1500">
                    <a:solidFill>
                      <a:schemeClr val="dk1"/>
                    </a:solidFill>
                    <a:latin typeface="Times New Roman"/>
                    <a:ea typeface="Times New Roman"/>
                    <a:cs typeface="Times New Roman"/>
                    <a:sym typeface="Times New Roman"/>
                  </a:endParaRPr>
                </a:p>
              </p:txBody>
            </p:sp>
            <p:sp>
              <p:nvSpPr>
                <p:cNvPr id="69" name="Google Shape;302;p11">
                  <a:extLst>
                    <a:ext uri="{FF2B5EF4-FFF2-40B4-BE49-F238E27FC236}">
                      <a16:creationId xmlns:a16="http://schemas.microsoft.com/office/drawing/2014/main" id="{247EE100-1D09-4D67-A416-014E4E8A7D7E}"/>
                    </a:ext>
                  </a:extLst>
                </p:cNvPr>
                <p:cNvSpPr/>
                <p:nvPr/>
              </p:nvSpPr>
              <p:spPr>
                <a:xfrm>
                  <a:off x="866151" y="4326436"/>
                  <a:ext cx="784884" cy="746414"/>
                </a:xfrm>
                <a:prstGeom prst="rect">
                  <a:avLst/>
                </a:prstGeom>
                <a:solidFill>
                  <a:srgbClr val="A66BD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03;p11">
                  <a:extLst>
                    <a:ext uri="{FF2B5EF4-FFF2-40B4-BE49-F238E27FC236}">
                      <a16:creationId xmlns:a16="http://schemas.microsoft.com/office/drawing/2014/main" id="{4F88C4A6-C8DC-461F-B4B0-535B047607F8}"/>
                    </a:ext>
                  </a:extLst>
                </p:cNvPr>
                <p:cNvSpPr/>
                <p:nvPr/>
              </p:nvSpPr>
              <p:spPr>
                <a:xfrm>
                  <a:off x="1707472" y="5239117"/>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04;p11">
                  <a:extLst>
                    <a:ext uri="{FF2B5EF4-FFF2-40B4-BE49-F238E27FC236}">
                      <a16:creationId xmlns:a16="http://schemas.microsoft.com/office/drawing/2014/main" id="{FF39B1B2-DF04-4C81-8467-DA63FEE518A1}"/>
                    </a:ext>
                  </a:extLst>
                </p:cNvPr>
                <p:cNvSpPr txBox="1"/>
                <p:nvPr/>
              </p:nvSpPr>
              <p:spPr>
                <a:xfrm>
                  <a:off x="1707472" y="5239117"/>
                  <a:ext cx="2274787" cy="710871"/>
                </a:xfrm>
                <a:prstGeom prst="rect">
                  <a:avLst/>
                </a:prstGeom>
                <a:noFill/>
                <a:ln>
                  <a:no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dirty="0">
                      <a:solidFill>
                        <a:schemeClr val="dk1"/>
                      </a:solidFill>
                      <a:latin typeface="Times New Roman"/>
                      <a:ea typeface="Times New Roman"/>
                      <a:cs typeface="Times New Roman"/>
                      <a:sym typeface="Times New Roman"/>
                    </a:rPr>
                    <a:t>Komunikavimo kompetencija</a:t>
                  </a:r>
                  <a:endParaRPr sz="1500" dirty="0">
                    <a:solidFill>
                      <a:schemeClr val="dk1"/>
                    </a:solidFill>
                    <a:latin typeface="Times New Roman"/>
                    <a:ea typeface="Times New Roman"/>
                    <a:cs typeface="Times New Roman"/>
                    <a:sym typeface="Times New Roman"/>
                  </a:endParaRPr>
                </a:p>
              </p:txBody>
            </p:sp>
            <p:sp>
              <p:nvSpPr>
                <p:cNvPr id="72" name="Google Shape;305;p11">
                  <a:extLst>
                    <a:ext uri="{FF2B5EF4-FFF2-40B4-BE49-F238E27FC236}">
                      <a16:creationId xmlns:a16="http://schemas.microsoft.com/office/drawing/2014/main" id="{9D01BC3A-33AA-4772-AF88-2974A0A81EDB}"/>
                    </a:ext>
                  </a:extLst>
                </p:cNvPr>
                <p:cNvSpPr/>
                <p:nvPr/>
              </p:nvSpPr>
              <p:spPr>
                <a:xfrm>
                  <a:off x="847799" y="5221344"/>
                  <a:ext cx="784884" cy="746414"/>
                </a:xfrm>
                <a:prstGeom prst="rect">
                  <a:avLst/>
                </a:prstGeom>
                <a:solidFill>
                  <a:srgbClr val="686EA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0" name="Google Shape;317;p11">
                <a:extLst>
                  <a:ext uri="{FF2B5EF4-FFF2-40B4-BE49-F238E27FC236}">
                    <a16:creationId xmlns:a16="http://schemas.microsoft.com/office/drawing/2014/main" id="{69122C2D-9599-4BBF-8C39-70C5459CB4D2}"/>
                  </a:ext>
                </a:extLst>
              </p:cNvPr>
              <p:cNvPicPr preferRelativeResize="0"/>
              <p:nvPr/>
            </p:nvPicPr>
            <p:blipFill rotWithShape="1">
              <a:blip r:embed="rId3">
                <a:alphaModFix/>
              </a:blip>
              <a:srcRect/>
              <a:stretch/>
            </p:blipFill>
            <p:spPr>
              <a:xfrm>
                <a:off x="632697" y="4838182"/>
                <a:ext cx="937155" cy="1008000"/>
              </a:xfrm>
              <a:prstGeom prst="rect">
                <a:avLst/>
              </a:prstGeom>
              <a:noFill/>
              <a:ln>
                <a:noFill/>
              </a:ln>
            </p:spPr>
          </p:pic>
          <p:pic>
            <p:nvPicPr>
              <p:cNvPr id="51" name="Google Shape;318;p11">
                <a:extLst>
                  <a:ext uri="{FF2B5EF4-FFF2-40B4-BE49-F238E27FC236}">
                    <a16:creationId xmlns:a16="http://schemas.microsoft.com/office/drawing/2014/main" id="{13D0A1C7-1D1F-442B-B5A5-65BDFE15DEE3}"/>
                  </a:ext>
                </a:extLst>
              </p:cNvPr>
              <p:cNvPicPr preferRelativeResize="0"/>
              <p:nvPr/>
            </p:nvPicPr>
            <p:blipFill rotWithShape="1">
              <a:blip r:embed="rId4">
                <a:alphaModFix/>
              </a:blip>
              <a:srcRect/>
              <a:stretch/>
            </p:blipFill>
            <p:spPr>
              <a:xfrm>
                <a:off x="870112" y="4201956"/>
                <a:ext cx="504000" cy="504000"/>
              </a:xfrm>
              <a:prstGeom prst="rect">
                <a:avLst/>
              </a:prstGeom>
              <a:noFill/>
              <a:ln>
                <a:noFill/>
              </a:ln>
            </p:spPr>
          </p:pic>
          <p:pic>
            <p:nvPicPr>
              <p:cNvPr id="52" name="Google Shape;319;p11">
                <a:extLst>
                  <a:ext uri="{FF2B5EF4-FFF2-40B4-BE49-F238E27FC236}">
                    <a16:creationId xmlns:a16="http://schemas.microsoft.com/office/drawing/2014/main" id="{83DBB221-182A-4142-9C26-D9044DF69988}"/>
                  </a:ext>
                </a:extLst>
              </p:cNvPr>
              <p:cNvPicPr preferRelativeResize="0"/>
              <p:nvPr/>
            </p:nvPicPr>
            <p:blipFill rotWithShape="1">
              <a:blip r:embed="rId5">
                <a:alphaModFix/>
              </a:blip>
              <a:srcRect/>
              <a:stretch/>
            </p:blipFill>
            <p:spPr>
              <a:xfrm>
                <a:off x="870110" y="1514648"/>
                <a:ext cx="504000" cy="504000"/>
              </a:xfrm>
              <a:prstGeom prst="rect">
                <a:avLst/>
              </a:prstGeom>
              <a:noFill/>
              <a:ln>
                <a:noFill/>
              </a:ln>
            </p:spPr>
          </p:pic>
          <p:pic>
            <p:nvPicPr>
              <p:cNvPr id="53" name="Google Shape;320;p11">
                <a:extLst>
                  <a:ext uri="{FF2B5EF4-FFF2-40B4-BE49-F238E27FC236}">
                    <a16:creationId xmlns:a16="http://schemas.microsoft.com/office/drawing/2014/main" id="{8F8E698B-AEB8-473F-989D-6EB3B60FD885}"/>
                  </a:ext>
                </a:extLst>
              </p:cNvPr>
              <p:cNvPicPr preferRelativeResize="0"/>
              <p:nvPr/>
            </p:nvPicPr>
            <p:blipFill rotWithShape="1">
              <a:blip r:embed="rId6">
                <a:alphaModFix/>
              </a:blip>
              <a:srcRect/>
              <a:stretch/>
            </p:blipFill>
            <p:spPr>
              <a:xfrm>
                <a:off x="870111" y="2385764"/>
                <a:ext cx="504000" cy="504000"/>
              </a:xfrm>
              <a:prstGeom prst="rect">
                <a:avLst/>
              </a:prstGeom>
              <a:noFill/>
              <a:ln>
                <a:noFill/>
              </a:ln>
            </p:spPr>
          </p:pic>
          <p:pic>
            <p:nvPicPr>
              <p:cNvPr id="54" name="Google Shape;321;p11">
                <a:extLst>
                  <a:ext uri="{FF2B5EF4-FFF2-40B4-BE49-F238E27FC236}">
                    <a16:creationId xmlns:a16="http://schemas.microsoft.com/office/drawing/2014/main" id="{8CB2994A-0937-4997-A1E1-113D98A169ED}"/>
                  </a:ext>
                </a:extLst>
              </p:cNvPr>
              <p:cNvPicPr preferRelativeResize="0"/>
              <p:nvPr/>
            </p:nvPicPr>
            <p:blipFill rotWithShape="1">
              <a:blip r:embed="rId7">
                <a:alphaModFix/>
              </a:blip>
              <a:srcRect/>
              <a:stretch/>
            </p:blipFill>
            <p:spPr>
              <a:xfrm>
                <a:off x="813274" y="3259466"/>
                <a:ext cx="576000" cy="576000"/>
              </a:xfrm>
              <a:prstGeom prst="rect">
                <a:avLst/>
              </a:prstGeom>
              <a:noFill/>
              <a:ln>
                <a:noFill/>
              </a:ln>
            </p:spPr>
          </p:pic>
        </p:grpSp>
        <p:pic>
          <p:nvPicPr>
            <p:cNvPr id="45" name="Picture 44">
              <a:extLst>
                <a:ext uri="{FF2B5EF4-FFF2-40B4-BE49-F238E27FC236}">
                  <a16:creationId xmlns:a16="http://schemas.microsoft.com/office/drawing/2014/main" id="{BD5041C1-6868-489A-AADD-376EC2F9CBD9}"/>
                </a:ext>
              </a:extLst>
            </p:cNvPr>
            <p:cNvPicPr>
              <a:picLocks noChangeAspect="1"/>
            </p:cNvPicPr>
            <p:nvPr/>
          </p:nvPicPr>
          <p:blipFill>
            <a:blip r:embed="rId8"/>
            <a:stretch>
              <a:fillRect/>
            </a:stretch>
          </p:blipFill>
          <p:spPr>
            <a:xfrm>
              <a:off x="222997" y="5129359"/>
              <a:ext cx="619518" cy="659304"/>
            </a:xfrm>
            <a:prstGeom prst="rect">
              <a:avLst/>
            </a:prstGeom>
          </p:spPr>
        </p:pic>
        <p:sp>
          <p:nvSpPr>
            <p:cNvPr id="46" name="Google Shape;304;p11">
              <a:extLst>
                <a:ext uri="{FF2B5EF4-FFF2-40B4-BE49-F238E27FC236}">
                  <a16:creationId xmlns:a16="http://schemas.microsoft.com/office/drawing/2014/main" id="{4C0268BC-CB97-4E53-9EFC-342CF729E235}"/>
                </a:ext>
              </a:extLst>
            </p:cNvPr>
            <p:cNvSpPr txBox="1"/>
            <p:nvPr/>
          </p:nvSpPr>
          <p:spPr>
            <a:xfrm>
              <a:off x="1001277" y="5923677"/>
              <a:ext cx="2244866" cy="784291"/>
            </a:xfrm>
            <a:prstGeom prst="rect">
              <a:avLst/>
            </a:prstGeom>
            <a:solidFill>
              <a:schemeClr val="accent6">
                <a:lumMod val="20000"/>
                <a:lumOff val="80000"/>
              </a:schemeClr>
            </a:solidFill>
            <a:ln>
              <a:solidFill>
                <a:schemeClr val="accent5">
                  <a:lumMod val="60000"/>
                  <a:lumOff val="40000"/>
                </a:schemeClr>
              </a:solid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dirty="0">
                  <a:solidFill>
                    <a:schemeClr val="dk1"/>
                  </a:solidFill>
                  <a:latin typeface="Times New Roman"/>
                  <a:ea typeface="Times New Roman"/>
                  <a:cs typeface="Times New Roman"/>
                  <a:sym typeface="Times New Roman"/>
                </a:rPr>
                <a:t>Skaitmeninė kompetencija</a:t>
              </a:r>
              <a:endParaRPr sz="1500" dirty="0">
                <a:solidFill>
                  <a:schemeClr val="dk1"/>
                </a:solidFill>
                <a:latin typeface="Times New Roman"/>
                <a:ea typeface="Times New Roman"/>
                <a:cs typeface="Times New Roman"/>
                <a:sym typeface="Times New Roman"/>
              </a:endParaRPr>
            </a:p>
          </p:txBody>
        </p:sp>
        <p:sp>
          <p:nvSpPr>
            <p:cNvPr id="47" name="Google Shape;305;p11">
              <a:extLst>
                <a:ext uri="{FF2B5EF4-FFF2-40B4-BE49-F238E27FC236}">
                  <a16:creationId xmlns:a16="http://schemas.microsoft.com/office/drawing/2014/main" id="{27E77D71-838B-4310-8778-F10C1EB33FC7}"/>
                </a:ext>
              </a:extLst>
            </p:cNvPr>
            <p:cNvSpPr/>
            <p:nvPr/>
          </p:nvSpPr>
          <p:spPr>
            <a:xfrm>
              <a:off x="148996" y="5904070"/>
              <a:ext cx="778475" cy="803270"/>
            </a:xfrm>
            <a:prstGeom prst="rect">
              <a:avLst/>
            </a:prstGeom>
            <a:solidFill>
              <a:srgbClr val="EB994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 name="Picture 47">
              <a:extLst>
                <a:ext uri="{FF2B5EF4-FFF2-40B4-BE49-F238E27FC236}">
                  <a16:creationId xmlns:a16="http://schemas.microsoft.com/office/drawing/2014/main" id="{32DD27D9-06EF-497F-A3C2-866D46FB6C3A}"/>
                </a:ext>
              </a:extLst>
            </p:cNvPr>
            <p:cNvPicPr>
              <a:picLocks noChangeAspect="1"/>
            </p:cNvPicPr>
            <p:nvPr/>
          </p:nvPicPr>
          <p:blipFill>
            <a:blip r:embed="rId9">
              <a:duotone>
                <a:prstClr val="black"/>
                <a:srgbClr val="9900CC">
                  <a:tint val="45000"/>
                  <a:satMod val="400000"/>
                </a:srgbClr>
              </a:duotone>
            </a:blip>
            <a:stretch>
              <a:fillRect/>
            </a:stretch>
          </p:blipFill>
          <p:spPr>
            <a:xfrm>
              <a:off x="198109" y="5952864"/>
              <a:ext cx="670646" cy="680140"/>
            </a:xfrm>
            <a:prstGeom prst="rect">
              <a:avLst/>
            </a:prstGeom>
          </p:spPr>
        </p:pic>
      </p:grpSp>
      <p:sp>
        <p:nvSpPr>
          <p:cNvPr id="73" name="Oval 72">
            <a:extLst>
              <a:ext uri="{FF2B5EF4-FFF2-40B4-BE49-F238E27FC236}">
                <a16:creationId xmlns:a16="http://schemas.microsoft.com/office/drawing/2014/main" id="{1F1AF851-EA9C-4C09-92A1-7ED003E25456}"/>
              </a:ext>
            </a:extLst>
          </p:cNvPr>
          <p:cNvSpPr/>
          <p:nvPr/>
        </p:nvSpPr>
        <p:spPr>
          <a:xfrm>
            <a:off x="11397487" y="381887"/>
            <a:ext cx="247426" cy="253653"/>
          </a:xfrm>
          <a:prstGeom prst="ellipse">
            <a:avLst/>
          </a:prstGeom>
          <a:solidFill>
            <a:srgbClr val="0070C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4" name="Oval 73">
            <a:extLst>
              <a:ext uri="{FF2B5EF4-FFF2-40B4-BE49-F238E27FC236}">
                <a16:creationId xmlns:a16="http://schemas.microsoft.com/office/drawing/2014/main" id="{23CD6609-717F-44D1-BFA6-8E71C338E55E}"/>
              </a:ext>
            </a:extLst>
          </p:cNvPr>
          <p:cNvSpPr/>
          <p:nvPr/>
        </p:nvSpPr>
        <p:spPr>
          <a:xfrm>
            <a:off x="11393037" y="1447328"/>
            <a:ext cx="247426" cy="253653"/>
          </a:xfrm>
          <a:prstGeom prst="ellipse">
            <a:avLst/>
          </a:prstGeom>
          <a:solidFill>
            <a:srgbClr val="FFFF0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5" name="Oval 74">
            <a:extLst>
              <a:ext uri="{FF2B5EF4-FFF2-40B4-BE49-F238E27FC236}">
                <a16:creationId xmlns:a16="http://schemas.microsoft.com/office/drawing/2014/main" id="{458CF178-E26B-4A52-ABCB-77F9F6C22687}"/>
              </a:ext>
            </a:extLst>
          </p:cNvPr>
          <p:cNvSpPr/>
          <p:nvPr/>
        </p:nvSpPr>
        <p:spPr>
          <a:xfrm>
            <a:off x="11393037" y="2353568"/>
            <a:ext cx="247426" cy="253653"/>
          </a:xfrm>
          <a:prstGeom prst="ellipse">
            <a:avLst/>
          </a:prstGeom>
          <a:solidFill>
            <a:srgbClr val="00B05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6" name="Oval 75">
            <a:extLst>
              <a:ext uri="{FF2B5EF4-FFF2-40B4-BE49-F238E27FC236}">
                <a16:creationId xmlns:a16="http://schemas.microsoft.com/office/drawing/2014/main" id="{1BEA3140-CA34-4861-ACBF-8EEBA22A989B}"/>
              </a:ext>
            </a:extLst>
          </p:cNvPr>
          <p:cNvSpPr/>
          <p:nvPr/>
        </p:nvSpPr>
        <p:spPr>
          <a:xfrm>
            <a:off x="11396706" y="4350056"/>
            <a:ext cx="247426" cy="253653"/>
          </a:xfrm>
          <a:prstGeom prst="ellipse">
            <a:avLst/>
          </a:prstGeom>
          <a:solidFill>
            <a:srgbClr val="7030A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7" name="Oval 76">
            <a:extLst>
              <a:ext uri="{FF2B5EF4-FFF2-40B4-BE49-F238E27FC236}">
                <a16:creationId xmlns:a16="http://schemas.microsoft.com/office/drawing/2014/main" id="{090B8454-C613-4D79-A9CA-4E278991DC2D}"/>
              </a:ext>
            </a:extLst>
          </p:cNvPr>
          <p:cNvSpPr/>
          <p:nvPr/>
        </p:nvSpPr>
        <p:spPr>
          <a:xfrm>
            <a:off x="11389073" y="5370365"/>
            <a:ext cx="247426" cy="253653"/>
          </a:xfrm>
          <a:prstGeom prst="ellipse">
            <a:avLst/>
          </a:prstGeom>
          <a:solidFill>
            <a:srgbClr val="00B0F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8" name="Oval 77">
            <a:extLst>
              <a:ext uri="{FF2B5EF4-FFF2-40B4-BE49-F238E27FC236}">
                <a16:creationId xmlns:a16="http://schemas.microsoft.com/office/drawing/2014/main" id="{665BFD38-AB38-4679-BFF9-A216BBDDCAA2}"/>
              </a:ext>
            </a:extLst>
          </p:cNvPr>
          <p:cNvSpPr/>
          <p:nvPr/>
        </p:nvSpPr>
        <p:spPr>
          <a:xfrm>
            <a:off x="11393890" y="6206798"/>
            <a:ext cx="247426" cy="253653"/>
          </a:xfrm>
          <a:prstGeom prst="ellipse">
            <a:avLst/>
          </a:prstGeom>
          <a:solidFill>
            <a:srgbClr val="EB9942"/>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9" name="Arc 78">
            <a:extLst>
              <a:ext uri="{FF2B5EF4-FFF2-40B4-BE49-F238E27FC236}">
                <a16:creationId xmlns:a16="http://schemas.microsoft.com/office/drawing/2014/main" id="{5575D154-00D0-4D37-8BDC-33FF1222D174}"/>
              </a:ext>
            </a:extLst>
          </p:cNvPr>
          <p:cNvSpPr/>
          <p:nvPr/>
        </p:nvSpPr>
        <p:spPr>
          <a:xfrm>
            <a:off x="11106250" y="2549980"/>
            <a:ext cx="1014835" cy="957335"/>
          </a:xfrm>
          <a:prstGeom prst="arc">
            <a:avLst>
              <a:gd name="adj1" fmla="val 16161279"/>
              <a:gd name="adj2" fmla="val 51531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80" name="Arc 79">
            <a:extLst>
              <a:ext uri="{FF2B5EF4-FFF2-40B4-BE49-F238E27FC236}">
                <a16:creationId xmlns:a16="http://schemas.microsoft.com/office/drawing/2014/main" id="{E5C3879F-1856-4EEC-B8F1-5273001924F1}"/>
              </a:ext>
            </a:extLst>
          </p:cNvPr>
          <p:cNvSpPr/>
          <p:nvPr/>
        </p:nvSpPr>
        <p:spPr>
          <a:xfrm>
            <a:off x="11103581" y="1541780"/>
            <a:ext cx="1014835" cy="957335"/>
          </a:xfrm>
          <a:prstGeom prst="arc">
            <a:avLst>
              <a:gd name="adj1" fmla="val 16161279"/>
              <a:gd name="adj2" fmla="val 51531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81" name="Arc 80">
            <a:extLst>
              <a:ext uri="{FF2B5EF4-FFF2-40B4-BE49-F238E27FC236}">
                <a16:creationId xmlns:a16="http://schemas.microsoft.com/office/drawing/2014/main" id="{0EF0A47A-2F60-4090-8CA2-C03AF03DC90F}"/>
              </a:ext>
            </a:extLst>
          </p:cNvPr>
          <p:cNvSpPr/>
          <p:nvPr/>
        </p:nvSpPr>
        <p:spPr>
          <a:xfrm>
            <a:off x="11061298" y="570954"/>
            <a:ext cx="1014835" cy="957335"/>
          </a:xfrm>
          <a:prstGeom prst="arc">
            <a:avLst>
              <a:gd name="adj1" fmla="val 16161279"/>
              <a:gd name="adj2" fmla="val 51531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82" name="Oval 81">
            <a:extLst>
              <a:ext uri="{FF2B5EF4-FFF2-40B4-BE49-F238E27FC236}">
                <a16:creationId xmlns:a16="http://schemas.microsoft.com/office/drawing/2014/main" id="{9F1399C5-A8A4-472D-AF49-0A9F1CDD8BD5}"/>
              </a:ext>
            </a:extLst>
          </p:cNvPr>
          <p:cNvSpPr/>
          <p:nvPr/>
        </p:nvSpPr>
        <p:spPr>
          <a:xfrm>
            <a:off x="11411994" y="3391617"/>
            <a:ext cx="247426" cy="253653"/>
          </a:xfrm>
          <a:prstGeom prst="ellipse">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3" name="Rectangle: Rounded Corners 102">
            <a:extLst>
              <a:ext uri="{FF2B5EF4-FFF2-40B4-BE49-F238E27FC236}">
                <a16:creationId xmlns:a16="http://schemas.microsoft.com/office/drawing/2014/main" id="{215C7848-62DB-46EE-99C2-B4AB87D66732}"/>
              </a:ext>
            </a:extLst>
          </p:cNvPr>
          <p:cNvSpPr/>
          <p:nvPr/>
        </p:nvSpPr>
        <p:spPr>
          <a:xfrm>
            <a:off x="6325236" y="992788"/>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A2</a:t>
            </a:r>
            <a:endParaRPr lang="lt-LT" dirty="0"/>
          </a:p>
        </p:txBody>
      </p:sp>
      <p:sp>
        <p:nvSpPr>
          <p:cNvPr id="114" name="Rectangle: Rounded Corners 113">
            <a:extLst>
              <a:ext uri="{FF2B5EF4-FFF2-40B4-BE49-F238E27FC236}">
                <a16:creationId xmlns:a16="http://schemas.microsoft.com/office/drawing/2014/main" id="{A17AA644-70D1-476A-A989-673F1A2E6AB4}"/>
              </a:ext>
            </a:extLst>
          </p:cNvPr>
          <p:cNvSpPr/>
          <p:nvPr/>
        </p:nvSpPr>
        <p:spPr>
          <a:xfrm>
            <a:off x="5063833" y="1976219"/>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A3</a:t>
            </a:r>
            <a:endParaRPr lang="lt-LT" dirty="0"/>
          </a:p>
        </p:txBody>
      </p:sp>
      <p:sp>
        <p:nvSpPr>
          <p:cNvPr id="129" name="Rectangle: Rounded Corners 128">
            <a:extLst>
              <a:ext uri="{FF2B5EF4-FFF2-40B4-BE49-F238E27FC236}">
                <a16:creationId xmlns:a16="http://schemas.microsoft.com/office/drawing/2014/main" id="{1F71AC22-0292-4258-A237-A2C4AE54AB20}"/>
              </a:ext>
            </a:extLst>
          </p:cNvPr>
          <p:cNvSpPr/>
          <p:nvPr/>
        </p:nvSpPr>
        <p:spPr>
          <a:xfrm>
            <a:off x="6325236" y="1976219"/>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A4</a:t>
            </a:r>
            <a:endParaRPr lang="lt-LT" dirty="0"/>
          </a:p>
        </p:txBody>
      </p:sp>
      <p:sp>
        <p:nvSpPr>
          <p:cNvPr id="83" name="Rectangle: Rounded Corners 82">
            <a:extLst>
              <a:ext uri="{FF2B5EF4-FFF2-40B4-BE49-F238E27FC236}">
                <a16:creationId xmlns:a16="http://schemas.microsoft.com/office/drawing/2014/main" id="{28F1DF71-8C9B-4176-A231-E76BC95D6BB5}"/>
              </a:ext>
            </a:extLst>
          </p:cNvPr>
          <p:cNvSpPr/>
          <p:nvPr/>
        </p:nvSpPr>
        <p:spPr>
          <a:xfrm>
            <a:off x="5063833" y="2657257"/>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A6</a:t>
            </a:r>
            <a:endParaRPr lang="lt-LT" dirty="0"/>
          </a:p>
        </p:txBody>
      </p:sp>
      <p:sp>
        <p:nvSpPr>
          <p:cNvPr id="84" name="Rectangle: Rounded Corners 83">
            <a:extLst>
              <a:ext uri="{FF2B5EF4-FFF2-40B4-BE49-F238E27FC236}">
                <a16:creationId xmlns:a16="http://schemas.microsoft.com/office/drawing/2014/main" id="{E848196A-AC0B-4DE2-A95A-49965A1EB432}"/>
              </a:ext>
            </a:extLst>
          </p:cNvPr>
          <p:cNvSpPr/>
          <p:nvPr/>
        </p:nvSpPr>
        <p:spPr>
          <a:xfrm>
            <a:off x="3718704" y="2657257"/>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A5</a:t>
            </a:r>
            <a:endParaRPr lang="lt-LT" dirty="0"/>
          </a:p>
        </p:txBody>
      </p:sp>
      <p:sp>
        <p:nvSpPr>
          <p:cNvPr id="85" name="Rectangle: Rounded Corners 84">
            <a:extLst>
              <a:ext uri="{FF2B5EF4-FFF2-40B4-BE49-F238E27FC236}">
                <a16:creationId xmlns:a16="http://schemas.microsoft.com/office/drawing/2014/main" id="{8202635C-4A61-4BB5-B209-92C35D253A43}"/>
              </a:ext>
            </a:extLst>
          </p:cNvPr>
          <p:cNvSpPr/>
          <p:nvPr/>
        </p:nvSpPr>
        <p:spPr>
          <a:xfrm>
            <a:off x="6325236" y="2657257"/>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A7</a:t>
            </a:r>
            <a:endParaRPr lang="lt-LT" dirty="0"/>
          </a:p>
        </p:txBody>
      </p:sp>
      <p:cxnSp>
        <p:nvCxnSpPr>
          <p:cNvPr id="9" name="Straight Connector 8">
            <a:extLst>
              <a:ext uri="{FF2B5EF4-FFF2-40B4-BE49-F238E27FC236}">
                <a16:creationId xmlns:a16="http://schemas.microsoft.com/office/drawing/2014/main" id="{B7A64677-3FFE-4457-B5AA-DFA8F135C3BC}"/>
              </a:ext>
            </a:extLst>
          </p:cNvPr>
          <p:cNvCxnSpPr>
            <a:stCxn id="114" idx="2"/>
            <a:endCxn id="83" idx="0"/>
          </p:cNvCxnSpPr>
          <p:nvPr/>
        </p:nvCxnSpPr>
        <p:spPr>
          <a:xfrm>
            <a:off x="5633575" y="2454521"/>
            <a:ext cx="0" cy="202736"/>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7F07B48-5A2A-4263-8341-7838AF507A4E}"/>
              </a:ext>
            </a:extLst>
          </p:cNvPr>
          <p:cNvCxnSpPr>
            <a:stCxn id="129" idx="2"/>
            <a:endCxn id="85" idx="0"/>
          </p:cNvCxnSpPr>
          <p:nvPr/>
        </p:nvCxnSpPr>
        <p:spPr>
          <a:xfrm>
            <a:off x="6894978" y="2454521"/>
            <a:ext cx="0" cy="202736"/>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1552468-86F6-464A-B2DC-75060A495281}"/>
              </a:ext>
            </a:extLst>
          </p:cNvPr>
          <p:cNvCxnSpPr>
            <a:stCxn id="84" idx="3"/>
            <a:endCxn id="83" idx="1"/>
          </p:cNvCxnSpPr>
          <p:nvPr/>
        </p:nvCxnSpPr>
        <p:spPr>
          <a:xfrm>
            <a:off x="4858188" y="2896408"/>
            <a:ext cx="205645" cy="0"/>
          </a:xfrm>
          <a:prstGeom prst="line">
            <a:avLst/>
          </a:prstGeom>
        </p:spPr>
        <p:style>
          <a:lnRef idx="2">
            <a:schemeClr val="accent1"/>
          </a:lnRef>
          <a:fillRef idx="0">
            <a:schemeClr val="accent1"/>
          </a:fillRef>
          <a:effectRef idx="1">
            <a:schemeClr val="accent1"/>
          </a:effectRef>
          <a:fontRef idx="minor">
            <a:schemeClr val="tx1"/>
          </a:fontRef>
        </p:style>
      </p:cxnSp>
      <p:sp>
        <p:nvSpPr>
          <p:cNvPr id="86" name="Rectangle: Rounded Corners 85">
            <a:extLst>
              <a:ext uri="{FF2B5EF4-FFF2-40B4-BE49-F238E27FC236}">
                <a16:creationId xmlns:a16="http://schemas.microsoft.com/office/drawing/2014/main" id="{50CC2407-C1DA-430E-9BDA-B460879C8E8E}"/>
              </a:ext>
            </a:extLst>
          </p:cNvPr>
          <p:cNvSpPr/>
          <p:nvPr/>
        </p:nvSpPr>
        <p:spPr>
          <a:xfrm>
            <a:off x="3722025" y="3691195"/>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r>
              <a:rPr lang="ru-RU" dirty="0"/>
              <a:t>1</a:t>
            </a:r>
            <a:endParaRPr lang="lt-LT" dirty="0"/>
          </a:p>
        </p:txBody>
      </p:sp>
      <p:sp>
        <p:nvSpPr>
          <p:cNvPr id="87" name="Rectangle: Rounded Corners 86">
            <a:extLst>
              <a:ext uri="{FF2B5EF4-FFF2-40B4-BE49-F238E27FC236}">
                <a16:creationId xmlns:a16="http://schemas.microsoft.com/office/drawing/2014/main" id="{3591E398-607C-40DF-A97B-F8AA23F28E47}"/>
              </a:ext>
            </a:extLst>
          </p:cNvPr>
          <p:cNvSpPr/>
          <p:nvPr/>
        </p:nvSpPr>
        <p:spPr>
          <a:xfrm>
            <a:off x="5063833" y="3691195"/>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B2</a:t>
            </a:r>
            <a:endParaRPr lang="lt-LT" dirty="0"/>
          </a:p>
        </p:txBody>
      </p:sp>
      <p:sp>
        <p:nvSpPr>
          <p:cNvPr id="88" name="Rectangle: Rounded Corners 87">
            <a:extLst>
              <a:ext uri="{FF2B5EF4-FFF2-40B4-BE49-F238E27FC236}">
                <a16:creationId xmlns:a16="http://schemas.microsoft.com/office/drawing/2014/main" id="{84843B5E-19B4-400A-9F71-E964840D6FA1}"/>
              </a:ext>
            </a:extLst>
          </p:cNvPr>
          <p:cNvSpPr/>
          <p:nvPr/>
        </p:nvSpPr>
        <p:spPr>
          <a:xfrm>
            <a:off x="6325236" y="3691195"/>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B3</a:t>
            </a:r>
            <a:endParaRPr lang="lt-LT" dirty="0"/>
          </a:p>
        </p:txBody>
      </p:sp>
      <p:sp>
        <p:nvSpPr>
          <p:cNvPr id="89" name="Rectangle: Rounded Corners 88">
            <a:extLst>
              <a:ext uri="{FF2B5EF4-FFF2-40B4-BE49-F238E27FC236}">
                <a16:creationId xmlns:a16="http://schemas.microsoft.com/office/drawing/2014/main" id="{92C3802C-CE2D-4AFE-8641-06927543CB74}"/>
              </a:ext>
            </a:extLst>
          </p:cNvPr>
          <p:cNvSpPr/>
          <p:nvPr/>
        </p:nvSpPr>
        <p:spPr>
          <a:xfrm>
            <a:off x="5063833" y="6074056"/>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B8</a:t>
            </a:r>
            <a:endParaRPr lang="lt-LT" dirty="0"/>
          </a:p>
        </p:txBody>
      </p:sp>
      <p:sp>
        <p:nvSpPr>
          <p:cNvPr id="90" name="Rectangle: Rounded Corners 89">
            <a:extLst>
              <a:ext uri="{FF2B5EF4-FFF2-40B4-BE49-F238E27FC236}">
                <a16:creationId xmlns:a16="http://schemas.microsoft.com/office/drawing/2014/main" id="{0011F2BB-CB70-47F2-A7BA-09F6A9C11F5B}"/>
              </a:ext>
            </a:extLst>
          </p:cNvPr>
          <p:cNvSpPr/>
          <p:nvPr/>
        </p:nvSpPr>
        <p:spPr>
          <a:xfrm>
            <a:off x="6325236" y="6076225"/>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B9</a:t>
            </a:r>
            <a:endParaRPr lang="lt-LT" dirty="0"/>
          </a:p>
        </p:txBody>
      </p:sp>
      <p:cxnSp>
        <p:nvCxnSpPr>
          <p:cNvPr id="20" name="Straight Connector 19">
            <a:extLst>
              <a:ext uri="{FF2B5EF4-FFF2-40B4-BE49-F238E27FC236}">
                <a16:creationId xmlns:a16="http://schemas.microsoft.com/office/drawing/2014/main" id="{673986AF-A587-40C8-BA83-1C7B08D43DA1}"/>
              </a:ext>
            </a:extLst>
          </p:cNvPr>
          <p:cNvCxnSpPr>
            <a:stCxn id="86" idx="3"/>
            <a:endCxn id="87" idx="1"/>
          </p:cNvCxnSpPr>
          <p:nvPr/>
        </p:nvCxnSpPr>
        <p:spPr>
          <a:xfrm>
            <a:off x="4861509" y="3930346"/>
            <a:ext cx="20232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EF9B49AA-3CEA-456E-A088-23D47508C355}"/>
              </a:ext>
            </a:extLst>
          </p:cNvPr>
          <p:cNvCxnSpPr>
            <a:stCxn id="87" idx="3"/>
            <a:endCxn id="88" idx="1"/>
          </p:cNvCxnSpPr>
          <p:nvPr/>
        </p:nvCxnSpPr>
        <p:spPr>
          <a:xfrm>
            <a:off x="6203317" y="3930346"/>
            <a:ext cx="12191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6AF2DC0-41B8-4B5F-B559-60D86BD2261C}"/>
              </a:ext>
            </a:extLst>
          </p:cNvPr>
          <p:cNvCxnSpPr>
            <a:stCxn id="87" idx="2"/>
            <a:endCxn id="32" idx="0"/>
          </p:cNvCxnSpPr>
          <p:nvPr/>
        </p:nvCxnSpPr>
        <p:spPr>
          <a:xfrm>
            <a:off x="5633575" y="4169497"/>
            <a:ext cx="0" cy="213859"/>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E1C5EDAB-FE98-44D0-A272-6FAF2494E0DE}"/>
              </a:ext>
            </a:extLst>
          </p:cNvPr>
          <p:cNvCxnSpPr>
            <a:stCxn id="88" idx="2"/>
            <a:endCxn id="34" idx="0"/>
          </p:cNvCxnSpPr>
          <p:nvPr/>
        </p:nvCxnSpPr>
        <p:spPr>
          <a:xfrm>
            <a:off x="6894978" y="4169497"/>
            <a:ext cx="0" cy="215424"/>
          </a:xfrm>
          <a:prstGeom prst="line">
            <a:avLst/>
          </a:prstGeom>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B9EA6857-CB26-4D3B-8398-C82E2AEC8C7C}"/>
              </a:ext>
            </a:extLst>
          </p:cNvPr>
          <p:cNvCxnSpPr>
            <a:stCxn id="33" idx="2"/>
            <a:endCxn id="89" idx="0"/>
          </p:cNvCxnSpPr>
          <p:nvPr/>
        </p:nvCxnSpPr>
        <p:spPr>
          <a:xfrm>
            <a:off x="5633575" y="5846654"/>
            <a:ext cx="0" cy="227402"/>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7E91D77D-867E-4460-95FD-F79F7662AAD9}"/>
              </a:ext>
            </a:extLst>
          </p:cNvPr>
          <p:cNvCxnSpPr>
            <a:stCxn id="35" idx="2"/>
            <a:endCxn id="90" idx="0"/>
          </p:cNvCxnSpPr>
          <p:nvPr/>
        </p:nvCxnSpPr>
        <p:spPr>
          <a:xfrm>
            <a:off x="6894978" y="5846654"/>
            <a:ext cx="0" cy="229571"/>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4A0EBA62-740A-4331-A6AB-D5ABE613AC0E}"/>
              </a:ext>
            </a:extLst>
          </p:cNvPr>
          <p:cNvCxnSpPr>
            <a:stCxn id="57" idx="1"/>
            <a:endCxn id="14" idx="0"/>
          </p:cNvCxnSpPr>
          <p:nvPr/>
        </p:nvCxnSpPr>
        <p:spPr>
          <a:xfrm flipH="1">
            <a:off x="5633575" y="547072"/>
            <a:ext cx="2849550" cy="444151"/>
          </a:xfrm>
          <a:prstGeom prst="straightConnector1">
            <a:avLst/>
          </a:prstGeom>
          <a:ln>
            <a:solidFill>
              <a:schemeClr val="accent2">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4C77E27E-8A2D-4C83-A1A3-2A31BB461A7D}"/>
              </a:ext>
            </a:extLst>
          </p:cNvPr>
          <p:cNvCxnSpPr>
            <a:cxnSpLocks/>
            <a:stCxn id="57" idx="1"/>
            <a:endCxn id="114" idx="0"/>
          </p:cNvCxnSpPr>
          <p:nvPr/>
        </p:nvCxnSpPr>
        <p:spPr>
          <a:xfrm flipH="1">
            <a:off x="5633575" y="547072"/>
            <a:ext cx="2849550" cy="1429147"/>
          </a:xfrm>
          <a:prstGeom prst="straightConnector1">
            <a:avLst/>
          </a:prstGeom>
          <a:ln>
            <a:solidFill>
              <a:schemeClr val="accent2">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EE781882-F573-4265-8E1F-A0FF69177BA9}"/>
              </a:ext>
            </a:extLst>
          </p:cNvPr>
          <p:cNvCxnSpPr>
            <a:stCxn id="57" idx="1"/>
            <a:endCxn id="86" idx="0"/>
          </p:cNvCxnSpPr>
          <p:nvPr/>
        </p:nvCxnSpPr>
        <p:spPr>
          <a:xfrm flipH="1">
            <a:off x="4291767" y="547072"/>
            <a:ext cx="4191358" cy="3144123"/>
          </a:xfrm>
          <a:prstGeom prst="straightConnector1">
            <a:avLst/>
          </a:prstGeom>
          <a:ln>
            <a:solidFill>
              <a:schemeClr val="accent2">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9A66D2BA-5744-4ECC-99CF-7D4CF940C464}"/>
              </a:ext>
            </a:extLst>
          </p:cNvPr>
          <p:cNvCxnSpPr>
            <a:cxnSpLocks/>
            <a:stCxn id="60" idx="1"/>
            <a:endCxn id="14" idx="3"/>
          </p:cNvCxnSpPr>
          <p:nvPr/>
        </p:nvCxnSpPr>
        <p:spPr>
          <a:xfrm flipH="1" flipV="1">
            <a:off x="6203317" y="1230374"/>
            <a:ext cx="2264870" cy="304033"/>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BDA43B3C-9641-4A77-A6B3-C63A0BC6B79B}"/>
              </a:ext>
            </a:extLst>
          </p:cNvPr>
          <p:cNvCxnSpPr>
            <a:stCxn id="60" idx="1"/>
            <a:endCxn id="103" idx="3"/>
          </p:cNvCxnSpPr>
          <p:nvPr/>
        </p:nvCxnSpPr>
        <p:spPr>
          <a:xfrm flipH="1" flipV="1">
            <a:off x="7464720" y="1231939"/>
            <a:ext cx="1003467" cy="302468"/>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C83F47AD-82A1-48BA-8061-C9E72D0DE85D}"/>
              </a:ext>
            </a:extLst>
          </p:cNvPr>
          <p:cNvCxnSpPr>
            <a:stCxn id="60" idx="1"/>
            <a:endCxn id="114" idx="0"/>
          </p:cNvCxnSpPr>
          <p:nvPr/>
        </p:nvCxnSpPr>
        <p:spPr>
          <a:xfrm flipH="1">
            <a:off x="5633575" y="1534407"/>
            <a:ext cx="2834612" cy="441812"/>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93" name="Straight Arrow Connector 92">
            <a:extLst>
              <a:ext uri="{FF2B5EF4-FFF2-40B4-BE49-F238E27FC236}">
                <a16:creationId xmlns:a16="http://schemas.microsoft.com/office/drawing/2014/main" id="{256C30C1-37CD-40DE-B67A-A37781123093}"/>
              </a:ext>
            </a:extLst>
          </p:cNvPr>
          <p:cNvCxnSpPr>
            <a:cxnSpLocks/>
            <a:endCxn id="14" idx="2"/>
          </p:cNvCxnSpPr>
          <p:nvPr/>
        </p:nvCxnSpPr>
        <p:spPr>
          <a:xfrm flipH="1" flipV="1">
            <a:off x="5633575" y="1469525"/>
            <a:ext cx="2880960" cy="3007359"/>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98" name="Straight Arrow Connector 97">
            <a:extLst>
              <a:ext uri="{FF2B5EF4-FFF2-40B4-BE49-F238E27FC236}">
                <a16:creationId xmlns:a16="http://schemas.microsoft.com/office/drawing/2014/main" id="{2E6D34BF-A49B-471D-8EF8-77784DACA590}"/>
              </a:ext>
            </a:extLst>
          </p:cNvPr>
          <p:cNvCxnSpPr/>
          <p:nvPr/>
        </p:nvCxnSpPr>
        <p:spPr>
          <a:xfrm flipH="1" flipV="1">
            <a:off x="7212037" y="1489648"/>
            <a:ext cx="1302498" cy="2998619"/>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00" name="Straight Arrow Connector 99">
            <a:extLst>
              <a:ext uri="{FF2B5EF4-FFF2-40B4-BE49-F238E27FC236}">
                <a16:creationId xmlns:a16="http://schemas.microsoft.com/office/drawing/2014/main" id="{7C502799-4DEF-4A7A-A6B0-C304EDE2D867}"/>
              </a:ext>
            </a:extLst>
          </p:cNvPr>
          <p:cNvCxnSpPr/>
          <p:nvPr/>
        </p:nvCxnSpPr>
        <p:spPr>
          <a:xfrm flipH="1" flipV="1">
            <a:off x="5791200" y="2454521"/>
            <a:ext cx="2774429" cy="2033746"/>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02" name="Straight Arrow Connector 101">
            <a:extLst>
              <a:ext uri="{FF2B5EF4-FFF2-40B4-BE49-F238E27FC236}">
                <a16:creationId xmlns:a16="http://schemas.microsoft.com/office/drawing/2014/main" id="{735C5729-27B2-46CC-B216-BD16D35BA6E0}"/>
              </a:ext>
            </a:extLst>
          </p:cNvPr>
          <p:cNvCxnSpPr>
            <a:endCxn id="87" idx="2"/>
          </p:cNvCxnSpPr>
          <p:nvPr/>
        </p:nvCxnSpPr>
        <p:spPr>
          <a:xfrm flipH="1" flipV="1">
            <a:off x="5633575" y="4169497"/>
            <a:ext cx="2880960" cy="307387"/>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05" name="Straight Arrow Connector 104">
            <a:extLst>
              <a:ext uri="{FF2B5EF4-FFF2-40B4-BE49-F238E27FC236}">
                <a16:creationId xmlns:a16="http://schemas.microsoft.com/office/drawing/2014/main" id="{3C18C3A2-2B7D-45CD-A754-0D291B77917D}"/>
              </a:ext>
            </a:extLst>
          </p:cNvPr>
          <p:cNvCxnSpPr>
            <a:stCxn id="63" idx="1"/>
            <a:endCxn id="14" idx="2"/>
          </p:cNvCxnSpPr>
          <p:nvPr/>
        </p:nvCxnSpPr>
        <p:spPr>
          <a:xfrm flipH="1" flipV="1">
            <a:off x="5633575" y="1469525"/>
            <a:ext cx="2834612" cy="1052217"/>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07" name="Straight Arrow Connector 106">
            <a:extLst>
              <a:ext uri="{FF2B5EF4-FFF2-40B4-BE49-F238E27FC236}">
                <a16:creationId xmlns:a16="http://schemas.microsoft.com/office/drawing/2014/main" id="{30E5E659-F865-4A99-914C-6DA626578BBD}"/>
              </a:ext>
            </a:extLst>
          </p:cNvPr>
          <p:cNvCxnSpPr>
            <a:stCxn id="63" idx="1"/>
            <a:endCxn id="103" idx="2"/>
          </p:cNvCxnSpPr>
          <p:nvPr/>
        </p:nvCxnSpPr>
        <p:spPr>
          <a:xfrm flipH="1" flipV="1">
            <a:off x="6894978" y="1471090"/>
            <a:ext cx="1573209" cy="1050652"/>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09" name="Straight Arrow Connector 108">
            <a:extLst>
              <a:ext uri="{FF2B5EF4-FFF2-40B4-BE49-F238E27FC236}">
                <a16:creationId xmlns:a16="http://schemas.microsoft.com/office/drawing/2014/main" id="{5F4C1DFA-9E99-4E36-AF49-D21D7A0C5AA7}"/>
              </a:ext>
            </a:extLst>
          </p:cNvPr>
          <p:cNvCxnSpPr>
            <a:stCxn id="63" idx="1"/>
            <a:endCxn id="114" idx="3"/>
          </p:cNvCxnSpPr>
          <p:nvPr/>
        </p:nvCxnSpPr>
        <p:spPr>
          <a:xfrm flipH="1" flipV="1">
            <a:off x="6203317" y="2215370"/>
            <a:ext cx="2264870" cy="306372"/>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11" name="Straight Arrow Connector 110">
            <a:extLst>
              <a:ext uri="{FF2B5EF4-FFF2-40B4-BE49-F238E27FC236}">
                <a16:creationId xmlns:a16="http://schemas.microsoft.com/office/drawing/2014/main" id="{AF6427AA-B5E5-45CB-B367-D5A9A424DDB0}"/>
              </a:ext>
            </a:extLst>
          </p:cNvPr>
          <p:cNvCxnSpPr>
            <a:stCxn id="63" idx="1"/>
            <a:endCxn id="129" idx="2"/>
          </p:cNvCxnSpPr>
          <p:nvPr/>
        </p:nvCxnSpPr>
        <p:spPr>
          <a:xfrm flipH="1" flipV="1">
            <a:off x="6894978" y="2454521"/>
            <a:ext cx="1573209" cy="6722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13" name="Straight Arrow Connector 112">
            <a:extLst>
              <a:ext uri="{FF2B5EF4-FFF2-40B4-BE49-F238E27FC236}">
                <a16:creationId xmlns:a16="http://schemas.microsoft.com/office/drawing/2014/main" id="{F1725F49-E11A-4787-A606-1163186CCF55}"/>
              </a:ext>
            </a:extLst>
          </p:cNvPr>
          <p:cNvCxnSpPr>
            <a:stCxn id="63" idx="1"/>
            <a:endCxn id="86" idx="0"/>
          </p:cNvCxnSpPr>
          <p:nvPr/>
        </p:nvCxnSpPr>
        <p:spPr>
          <a:xfrm flipH="1">
            <a:off x="4291767" y="2521742"/>
            <a:ext cx="4176420" cy="1169453"/>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16" name="Straight Arrow Connector 115">
            <a:extLst>
              <a:ext uri="{FF2B5EF4-FFF2-40B4-BE49-F238E27FC236}">
                <a16:creationId xmlns:a16="http://schemas.microsoft.com/office/drawing/2014/main" id="{EF964EAC-D019-430F-AA03-7112511F9734}"/>
              </a:ext>
            </a:extLst>
          </p:cNvPr>
          <p:cNvCxnSpPr>
            <a:stCxn id="63" idx="1"/>
            <a:endCxn id="87" idx="0"/>
          </p:cNvCxnSpPr>
          <p:nvPr/>
        </p:nvCxnSpPr>
        <p:spPr>
          <a:xfrm flipH="1">
            <a:off x="5633575" y="2521742"/>
            <a:ext cx="2834612" cy="1169453"/>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18" name="Straight Arrow Connector 117">
            <a:extLst>
              <a:ext uri="{FF2B5EF4-FFF2-40B4-BE49-F238E27FC236}">
                <a16:creationId xmlns:a16="http://schemas.microsoft.com/office/drawing/2014/main" id="{829A8AF2-389A-45A2-BC05-32E4303AAD04}"/>
              </a:ext>
            </a:extLst>
          </p:cNvPr>
          <p:cNvCxnSpPr>
            <a:stCxn id="66" idx="1"/>
          </p:cNvCxnSpPr>
          <p:nvPr/>
        </p:nvCxnSpPr>
        <p:spPr>
          <a:xfrm flipH="1" flipV="1">
            <a:off x="5861538" y="2454521"/>
            <a:ext cx="2606649" cy="105455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0" name="Straight Arrow Connector 119">
            <a:extLst>
              <a:ext uri="{FF2B5EF4-FFF2-40B4-BE49-F238E27FC236}">
                <a16:creationId xmlns:a16="http://schemas.microsoft.com/office/drawing/2014/main" id="{FA2B4007-AECB-467F-99AD-69DBD469971C}"/>
              </a:ext>
            </a:extLst>
          </p:cNvPr>
          <p:cNvCxnSpPr>
            <a:stCxn id="72" idx="1"/>
            <a:endCxn id="14" idx="2"/>
          </p:cNvCxnSpPr>
          <p:nvPr/>
        </p:nvCxnSpPr>
        <p:spPr>
          <a:xfrm flipH="1" flipV="1">
            <a:off x="5633575" y="1469525"/>
            <a:ext cx="2810875" cy="4023588"/>
          </a:xfrm>
          <a:prstGeom prst="straightConnector1">
            <a:avLst/>
          </a:prstGeom>
          <a:ln>
            <a:solidFill>
              <a:schemeClr val="accent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2" name="Straight Arrow Connector 121">
            <a:extLst>
              <a:ext uri="{FF2B5EF4-FFF2-40B4-BE49-F238E27FC236}">
                <a16:creationId xmlns:a16="http://schemas.microsoft.com/office/drawing/2014/main" id="{8224B138-FD99-4C6C-80AC-5EFC21A1883D}"/>
              </a:ext>
            </a:extLst>
          </p:cNvPr>
          <p:cNvCxnSpPr>
            <a:cxnSpLocks/>
            <a:stCxn id="72" idx="1"/>
            <a:endCxn id="103" idx="2"/>
          </p:cNvCxnSpPr>
          <p:nvPr/>
        </p:nvCxnSpPr>
        <p:spPr>
          <a:xfrm flipH="1" flipV="1">
            <a:off x="6894978" y="1471090"/>
            <a:ext cx="1549472" cy="4022023"/>
          </a:xfrm>
          <a:prstGeom prst="straightConnector1">
            <a:avLst/>
          </a:prstGeom>
          <a:ln>
            <a:solidFill>
              <a:schemeClr val="accent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6" name="Straight Arrow Connector 125">
            <a:extLst>
              <a:ext uri="{FF2B5EF4-FFF2-40B4-BE49-F238E27FC236}">
                <a16:creationId xmlns:a16="http://schemas.microsoft.com/office/drawing/2014/main" id="{33C74F52-E26A-4524-8DB0-5B2A2BEF7CC0}"/>
              </a:ext>
            </a:extLst>
          </p:cNvPr>
          <p:cNvCxnSpPr>
            <a:cxnSpLocks/>
            <a:stCxn id="72" idx="1"/>
            <a:endCxn id="114" idx="2"/>
          </p:cNvCxnSpPr>
          <p:nvPr/>
        </p:nvCxnSpPr>
        <p:spPr>
          <a:xfrm flipH="1" flipV="1">
            <a:off x="5633575" y="2454521"/>
            <a:ext cx="2810875" cy="3038592"/>
          </a:xfrm>
          <a:prstGeom prst="straightConnector1">
            <a:avLst/>
          </a:prstGeom>
          <a:ln>
            <a:solidFill>
              <a:schemeClr val="accent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0" name="Straight Arrow Connector 129">
            <a:extLst>
              <a:ext uri="{FF2B5EF4-FFF2-40B4-BE49-F238E27FC236}">
                <a16:creationId xmlns:a16="http://schemas.microsoft.com/office/drawing/2014/main" id="{8397BBA7-B0B5-4219-8FFA-9E3BD030F491}"/>
              </a:ext>
            </a:extLst>
          </p:cNvPr>
          <p:cNvCxnSpPr>
            <a:cxnSpLocks/>
            <a:stCxn id="72" idx="1"/>
            <a:endCxn id="86" idx="2"/>
          </p:cNvCxnSpPr>
          <p:nvPr/>
        </p:nvCxnSpPr>
        <p:spPr>
          <a:xfrm flipH="1" flipV="1">
            <a:off x="4291767" y="4169497"/>
            <a:ext cx="4152683" cy="1323616"/>
          </a:xfrm>
          <a:prstGeom prst="straightConnector1">
            <a:avLst/>
          </a:prstGeom>
          <a:ln>
            <a:solidFill>
              <a:schemeClr val="accent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3" name="Straight Arrow Connector 132">
            <a:extLst>
              <a:ext uri="{FF2B5EF4-FFF2-40B4-BE49-F238E27FC236}">
                <a16:creationId xmlns:a16="http://schemas.microsoft.com/office/drawing/2014/main" id="{446D6BCA-B336-4113-8D53-ACFD73E5ED44}"/>
              </a:ext>
            </a:extLst>
          </p:cNvPr>
          <p:cNvCxnSpPr>
            <a:cxnSpLocks/>
            <a:stCxn id="72" idx="1"/>
            <a:endCxn id="87" idx="2"/>
          </p:cNvCxnSpPr>
          <p:nvPr/>
        </p:nvCxnSpPr>
        <p:spPr>
          <a:xfrm flipH="1" flipV="1">
            <a:off x="5633575" y="4169497"/>
            <a:ext cx="2810875" cy="1323616"/>
          </a:xfrm>
          <a:prstGeom prst="straightConnector1">
            <a:avLst/>
          </a:prstGeom>
          <a:ln>
            <a:solidFill>
              <a:schemeClr val="accent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6" name="Straight Arrow Connector 135">
            <a:extLst>
              <a:ext uri="{FF2B5EF4-FFF2-40B4-BE49-F238E27FC236}">
                <a16:creationId xmlns:a16="http://schemas.microsoft.com/office/drawing/2014/main" id="{5AC4E0A7-99EE-459D-8E81-8DDC95AA1323}"/>
              </a:ext>
            </a:extLst>
          </p:cNvPr>
          <p:cNvCxnSpPr>
            <a:stCxn id="47" idx="1"/>
            <a:endCxn id="86" idx="2"/>
          </p:cNvCxnSpPr>
          <p:nvPr/>
        </p:nvCxnSpPr>
        <p:spPr>
          <a:xfrm flipH="1" flipV="1">
            <a:off x="4291767" y="4169497"/>
            <a:ext cx="4148767" cy="2165823"/>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8" name="Straight Arrow Connector 137">
            <a:extLst>
              <a:ext uri="{FF2B5EF4-FFF2-40B4-BE49-F238E27FC236}">
                <a16:creationId xmlns:a16="http://schemas.microsoft.com/office/drawing/2014/main" id="{69E2223B-9C24-4712-8877-120333D79161}"/>
              </a:ext>
            </a:extLst>
          </p:cNvPr>
          <p:cNvCxnSpPr>
            <a:stCxn id="47" idx="1"/>
            <a:endCxn id="87" idx="2"/>
          </p:cNvCxnSpPr>
          <p:nvPr/>
        </p:nvCxnSpPr>
        <p:spPr>
          <a:xfrm flipH="1" flipV="1">
            <a:off x="5633575" y="4169497"/>
            <a:ext cx="2806959" cy="21658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2363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p:cNvSpPr>
          <p:nvPr/>
        </p:nvSpPr>
        <p:spPr>
          <a:xfrm>
            <a:off x="5421853" y="1546396"/>
            <a:ext cx="6492241" cy="4604276"/>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
            </a:pPr>
            <a:r>
              <a:rPr lang="lt-LT" dirty="0">
                <a:latin typeface="Arial Narrow" panose="020B0606020202030204" pitchFamily="34" charset="0"/>
              </a:rPr>
              <a:t>Pažinti vaiko ugdymo(</a:t>
            </a:r>
            <a:r>
              <a:rPr lang="lt-LT" dirty="0" err="1">
                <a:latin typeface="Arial Narrow" panose="020B0606020202030204" pitchFamily="34" charset="0"/>
              </a:rPr>
              <a:t>si</a:t>
            </a:r>
            <a:r>
              <a:rPr lang="lt-LT" dirty="0">
                <a:latin typeface="Arial Narrow" panose="020B0606020202030204" pitchFamily="34" charset="0"/>
              </a:rPr>
              <a:t>) </a:t>
            </a:r>
            <a:r>
              <a:rPr lang="lt-LT" b="1" dirty="0">
                <a:solidFill>
                  <a:srgbClr val="FFC000"/>
                </a:solidFill>
                <a:latin typeface="Arial Narrow" panose="020B0606020202030204" pitchFamily="34" charset="0"/>
              </a:rPr>
              <a:t>poreikius</a:t>
            </a:r>
            <a:r>
              <a:rPr lang="lt-LT" dirty="0">
                <a:latin typeface="Arial Narrow" panose="020B0606020202030204" pitchFamily="34" charset="0"/>
              </a:rPr>
              <a:t>, </a:t>
            </a:r>
            <a:r>
              <a:rPr lang="lt-LT" b="1" dirty="0">
                <a:solidFill>
                  <a:srgbClr val="FFC000"/>
                </a:solidFill>
                <a:latin typeface="Arial Narrow" panose="020B0606020202030204" pitchFamily="34" charset="0"/>
              </a:rPr>
              <a:t>interesus</a:t>
            </a:r>
            <a:r>
              <a:rPr lang="lt-LT" dirty="0">
                <a:latin typeface="Arial Narrow" panose="020B0606020202030204" pitchFamily="34" charset="0"/>
              </a:rPr>
              <a:t>, </a:t>
            </a:r>
            <a:r>
              <a:rPr lang="lt-LT" b="1" dirty="0">
                <a:solidFill>
                  <a:srgbClr val="FFC000"/>
                </a:solidFill>
                <a:latin typeface="Arial Narrow" panose="020B0606020202030204" pitchFamily="34" charset="0"/>
              </a:rPr>
              <a:t>pomėgius</a:t>
            </a:r>
            <a:r>
              <a:rPr lang="lt-LT" dirty="0">
                <a:latin typeface="Arial Narrow" panose="020B0606020202030204" pitchFamily="34" charset="0"/>
              </a:rPr>
              <a:t>, </a:t>
            </a:r>
            <a:r>
              <a:rPr lang="lt-LT" b="1" dirty="0">
                <a:solidFill>
                  <a:srgbClr val="FFC000"/>
                </a:solidFill>
                <a:latin typeface="Arial Narrow" panose="020B0606020202030204" pitchFamily="34" charset="0"/>
              </a:rPr>
              <a:t>galias</a:t>
            </a:r>
            <a:r>
              <a:rPr lang="lt-LT" dirty="0">
                <a:latin typeface="Arial Narrow" panose="020B0606020202030204" pitchFamily="34" charset="0"/>
              </a:rPr>
              <a:t>, </a:t>
            </a:r>
            <a:r>
              <a:rPr lang="lt-LT" b="1" dirty="0">
                <a:solidFill>
                  <a:srgbClr val="FFC000"/>
                </a:solidFill>
                <a:latin typeface="Arial Narrow" panose="020B0606020202030204" pitchFamily="34" charset="0"/>
              </a:rPr>
              <a:t>stilių</a:t>
            </a:r>
            <a:r>
              <a:rPr lang="lt-LT" dirty="0">
                <a:latin typeface="Arial Narrow" panose="020B0606020202030204" pitchFamily="34" charset="0"/>
              </a:rPr>
              <a:t>, </a:t>
            </a:r>
            <a:r>
              <a:rPr lang="lt-LT" b="1" dirty="0">
                <a:solidFill>
                  <a:srgbClr val="FFC000"/>
                </a:solidFill>
                <a:latin typeface="Arial Narrow" panose="020B0606020202030204" pitchFamily="34" charset="0"/>
              </a:rPr>
              <a:t>charakterio ypatumus</a:t>
            </a:r>
            <a:r>
              <a:rPr lang="lt-LT" dirty="0">
                <a:latin typeface="Arial Narrow" panose="020B0606020202030204" pitchFamily="34" charset="0"/>
              </a:rPr>
              <a:t>. </a:t>
            </a:r>
            <a:endParaRPr lang="en-US" dirty="0">
              <a:latin typeface="Arial Narrow" panose="020B0606020202030204" pitchFamily="34" charset="0"/>
            </a:endParaRPr>
          </a:p>
          <a:p>
            <a:pPr marL="342900" indent="-342900">
              <a:buFont typeface="Wingdings" panose="05000000000000000000" pitchFamily="2" charset="2"/>
              <a:buChar char="§"/>
            </a:pPr>
            <a:r>
              <a:rPr lang="lt-LT" dirty="0">
                <a:latin typeface="Arial Narrow" panose="020B0606020202030204" pitchFamily="34" charset="0"/>
              </a:rPr>
              <a:t>Atskleisti </a:t>
            </a:r>
            <a:r>
              <a:rPr lang="lt-LT" b="1" u="sng" dirty="0">
                <a:solidFill>
                  <a:srgbClr val="FFC000"/>
                </a:solidFill>
                <a:latin typeface="Arial Narrow" panose="020B0606020202030204" pitchFamily="34" charset="0"/>
              </a:rPr>
              <a:t>vaiko pastangas </a:t>
            </a:r>
            <a:r>
              <a:rPr lang="lt-LT" dirty="0">
                <a:latin typeface="Arial Narrow" panose="020B0606020202030204" pitchFamily="34" charset="0"/>
              </a:rPr>
              <a:t>ir </a:t>
            </a:r>
            <a:r>
              <a:rPr lang="lt-LT" b="1" u="sng" dirty="0">
                <a:solidFill>
                  <a:srgbClr val="FFC000"/>
                </a:solidFill>
                <a:latin typeface="Arial Narrow" panose="020B0606020202030204" pitchFamily="34" charset="0"/>
              </a:rPr>
              <a:t>pažangą</a:t>
            </a:r>
            <a:r>
              <a:rPr lang="lt-LT" dirty="0">
                <a:latin typeface="Arial Narrow" panose="020B0606020202030204" pitchFamily="34" charset="0"/>
              </a:rPr>
              <a:t> bei skatinti jo ugdymą. </a:t>
            </a:r>
          </a:p>
          <a:p>
            <a:pPr marL="342900" indent="-342900">
              <a:buFont typeface="Wingdings" panose="05000000000000000000" pitchFamily="2" charset="2"/>
              <a:buChar char="§"/>
            </a:pPr>
            <a:r>
              <a:rPr lang="lt-LT" dirty="0">
                <a:latin typeface="Arial Narrow" panose="020B0606020202030204" pitchFamily="34" charset="0"/>
              </a:rPr>
              <a:t>Apmąstyti (</a:t>
            </a:r>
            <a:r>
              <a:rPr lang="lt-LT" b="1" dirty="0">
                <a:solidFill>
                  <a:srgbClr val="FFC000"/>
                </a:solidFill>
                <a:latin typeface="Arial Narrow" panose="020B0606020202030204" pitchFamily="34" charset="0"/>
              </a:rPr>
              <a:t>reflektuoti</a:t>
            </a:r>
            <a:r>
              <a:rPr lang="lt-LT" dirty="0">
                <a:latin typeface="Arial Narrow" panose="020B0606020202030204" pitchFamily="34" charset="0"/>
              </a:rPr>
              <a:t>) </a:t>
            </a:r>
            <a:r>
              <a:rPr lang="lt-LT" b="1" u="sng" dirty="0">
                <a:solidFill>
                  <a:srgbClr val="FFC000"/>
                </a:solidFill>
                <a:latin typeface="Arial Narrow" panose="020B0606020202030204" pitchFamily="34" charset="0"/>
              </a:rPr>
              <a:t>įgyvendintus programos tikslus</a:t>
            </a:r>
            <a:r>
              <a:rPr lang="lt-LT" b="1" dirty="0">
                <a:solidFill>
                  <a:srgbClr val="FFC000"/>
                </a:solidFill>
                <a:latin typeface="Arial Narrow" panose="020B0606020202030204" pitchFamily="34" charset="0"/>
              </a:rPr>
              <a:t> ir </a:t>
            </a:r>
            <a:r>
              <a:rPr lang="lt-LT" b="1" u="sng" dirty="0">
                <a:solidFill>
                  <a:srgbClr val="FFC000"/>
                </a:solidFill>
                <a:latin typeface="Arial Narrow" panose="020B0606020202030204" pitchFamily="34" charset="0"/>
              </a:rPr>
              <a:t>uždavinius</a:t>
            </a:r>
            <a:r>
              <a:rPr lang="lt-LT" dirty="0">
                <a:latin typeface="Arial Narrow" panose="020B0606020202030204" pitchFamily="34" charset="0"/>
              </a:rPr>
              <a:t>.</a:t>
            </a:r>
          </a:p>
          <a:p>
            <a:pPr marL="342900" indent="-342900">
              <a:buFont typeface="Wingdings" panose="05000000000000000000" pitchFamily="2" charset="2"/>
              <a:buChar char="§"/>
            </a:pPr>
            <a:r>
              <a:rPr lang="lt-LT" dirty="0">
                <a:latin typeface="Arial Narrow" panose="020B0606020202030204" pitchFamily="34" charset="0"/>
              </a:rPr>
              <a:t>Planuoti </a:t>
            </a:r>
            <a:r>
              <a:rPr lang="lt-LT" b="1" dirty="0">
                <a:solidFill>
                  <a:srgbClr val="FFC000"/>
                </a:solidFill>
                <a:latin typeface="Arial Narrow" panose="020B0606020202030204" pitchFamily="34" charset="0"/>
              </a:rPr>
              <a:t>tolesnio ugdymo perspektyvas </a:t>
            </a:r>
            <a:r>
              <a:rPr lang="lt-LT" dirty="0">
                <a:latin typeface="Arial Narrow" panose="020B0606020202030204" pitchFamily="34" charset="0"/>
              </a:rPr>
              <a:t>individualiai </a:t>
            </a:r>
            <a:r>
              <a:rPr lang="lt-LT" b="1" dirty="0">
                <a:solidFill>
                  <a:srgbClr val="FFC000"/>
                </a:solidFill>
                <a:latin typeface="Arial Narrow" panose="020B0606020202030204" pitchFamily="34" charset="0"/>
              </a:rPr>
              <a:t>kiekvienam vaikui </a:t>
            </a:r>
            <a:r>
              <a:rPr lang="lt-LT" dirty="0">
                <a:latin typeface="Arial Narrow" panose="020B0606020202030204" pitchFamily="34" charset="0"/>
              </a:rPr>
              <a:t>ir </a:t>
            </a:r>
            <a:r>
              <a:rPr lang="lt-LT" b="1" dirty="0">
                <a:solidFill>
                  <a:srgbClr val="FFC000"/>
                </a:solidFill>
                <a:latin typeface="Arial Narrow" panose="020B0606020202030204" pitchFamily="34" charset="0"/>
              </a:rPr>
              <a:t>vaikų grupei</a:t>
            </a:r>
            <a:r>
              <a:rPr lang="lt-LT" dirty="0">
                <a:latin typeface="Arial Narrow" panose="020B0606020202030204" pitchFamily="34" charset="0"/>
              </a:rPr>
              <a:t>.</a:t>
            </a:r>
          </a:p>
          <a:p>
            <a:pPr marL="342900" indent="-342900">
              <a:buFont typeface="Wingdings" panose="05000000000000000000" pitchFamily="2" charset="2"/>
              <a:buChar char="§"/>
            </a:pPr>
            <a:r>
              <a:rPr lang="lt-LT" dirty="0">
                <a:latin typeface="Arial Narrow" panose="020B0606020202030204" pitchFamily="34" charset="0"/>
              </a:rPr>
              <a:t>Apibendrinę sukauptą informaciją, </a:t>
            </a:r>
            <a:r>
              <a:rPr lang="lt-LT" b="1" u="sng" dirty="0">
                <a:solidFill>
                  <a:srgbClr val="FFC000"/>
                </a:solidFill>
                <a:latin typeface="Arial Narrow" panose="020B0606020202030204" pitchFamily="34" charset="0"/>
              </a:rPr>
              <a:t>koreguosime</a:t>
            </a:r>
            <a:r>
              <a:rPr lang="lt-LT" u="sng" dirty="0">
                <a:latin typeface="Arial Narrow" panose="020B0606020202030204" pitchFamily="34" charset="0"/>
              </a:rPr>
              <a:t> </a:t>
            </a:r>
            <a:r>
              <a:rPr lang="lt-LT" b="1" u="sng" dirty="0">
                <a:solidFill>
                  <a:srgbClr val="FFC000"/>
                </a:solidFill>
                <a:latin typeface="Arial Narrow" panose="020B0606020202030204" pitchFamily="34" charset="0"/>
              </a:rPr>
              <a:t>ugdymo planus</a:t>
            </a:r>
            <a:r>
              <a:rPr lang="lt-LT" dirty="0">
                <a:latin typeface="Arial Narrow" panose="020B0606020202030204" pitchFamily="34" charset="0"/>
              </a:rPr>
              <a:t>.</a:t>
            </a:r>
          </a:p>
          <a:p>
            <a:pPr marL="342900" indent="-342900">
              <a:buFont typeface="Wingdings" panose="05000000000000000000" pitchFamily="2" charset="2"/>
              <a:buChar char="§"/>
            </a:pPr>
            <a:r>
              <a:rPr lang="lt-LT" dirty="0">
                <a:latin typeface="Arial Narrow" panose="020B0606020202030204" pitchFamily="34" charset="0"/>
              </a:rPr>
              <a:t>Pateiksime </a:t>
            </a:r>
            <a:r>
              <a:rPr lang="lt-LT" b="1" u="sng" dirty="0">
                <a:solidFill>
                  <a:srgbClr val="FFC000"/>
                </a:solidFill>
                <a:latin typeface="Arial Narrow" panose="020B0606020202030204" pitchFamily="34" charset="0"/>
              </a:rPr>
              <a:t>vertinimo informaciją tėvams</a:t>
            </a:r>
            <a:r>
              <a:rPr lang="lt-LT" dirty="0">
                <a:latin typeface="Arial Narrow" panose="020B0606020202030204" pitchFamily="34" charset="0"/>
              </a:rPr>
              <a:t>, </a:t>
            </a:r>
            <a:r>
              <a:rPr lang="lt-LT" b="1" dirty="0">
                <a:solidFill>
                  <a:srgbClr val="FFC000"/>
                </a:solidFill>
                <a:latin typeface="Arial Narrow" panose="020B0606020202030204" pitchFamily="34" charset="0"/>
              </a:rPr>
              <a:t>pedagogams</a:t>
            </a:r>
            <a:r>
              <a:rPr lang="lt-LT" dirty="0">
                <a:latin typeface="Arial Narrow" panose="020B0606020202030204" pitchFamily="34" charset="0"/>
              </a:rPr>
              <a:t>, </a:t>
            </a:r>
            <a:r>
              <a:rPr lang="lt-LT" b="1" u="sng" dirty="0">
                <a:solidFill>
                  <a:srgbClr val="FFC000"/>
                </a:solidFill>
                <a:latin typeface="Arial Narrow" panose="020B0606020202030204" pitchFamily="34" charset="0"/>
              </a:rPr>
              <a:t>švietimo pagalbos specialistams</a:t>
            </a:r>
            <a:r>
              <a:rPr lang="lt-LT" dirty="0">
                <a:latin typeface="Arial Narrow" panose="020B0606020202030204" pitchFamily="34" charset="0"/>
              </a:rPr>
              <a:t>.   </a:t>
            </a:r>
            <a:endParaRPr lang="en-US" dirty="0">
              <a:latin typeface="Arial Narrow" panose="020B0606020202030204" pitchFamily="34" charset="0"/>
            </a:endParaRPr>
          </a:p>
          <a:p>
            <a:pPr marL="342900" indent="-342900">
              <a:buFont typeface="Wingdings" panose="05000000000000000000" pitchFamily="2" charset="2"/>
              <a:buChar char="§"/>
            </a:pPr>
            <a:endParaRPr lang="lt-LT" dirty="0">
              <a:latin typeface="Arial Narrow" panose="020B0606020202030204" pitchFamily="34" charset="0"/>
            </a:endParaRPr>
          </a:p>
        </p:txBody>
      </p:sp>
      <p:sp>
        <p:nvSpPr>
          <p:cNvPr id="4" name="Title 1"/>
          <p:cNvSpPr txBox="1">
            <a:spLocks/>
          </p:cNvSpPr>
          <p:nvPr/>
        </p:nvSpPr>
        <p:spPr>
          <a:xfrm>
            <a:off x="831850" y="343517"/>
            <a:ext cx="10515600" cy="807551"/>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4800" dirty="0"/>
              <a:t>Kodėl mes stebime ir vertiname vaikus?</a:t>
            </a:r>
          </a:p>
        </p:txBody>
      </p:sp>
      <p:pic>
        <p:nvPicPr>
          <p:cNvPr id="5" name="Picture 4"/>
          <p:cNvPicPr>
            <a:picLocks noChangeAspect="1"/>
          </p:cNvPicPr>
          <p:nvPr/>
        </p:nvPicPr>
        <p:blipFill>
          <a:blip r:embed="rId2"/>
          <a:stretch>
            <a:fillRect/>
          </a:stretch>
        </p:blipFill>
        <p:spPr>
          <a:xfrm>
            <a:off x="271539" y="1441510"/>
            <a:ext cx="4973071" cy="4814047"/>
          </a:xfrm>
          <a:prstGeom prst="rect">
            <a:avLst/>
          </a:prstGeom>
        </p:spPr>
      </p:pic>
    </p:spTree>
    <p:extLst>
      <p:ext uri="{BB962C8B-B14F-4D97-AF65-F5344CB8AC3E}">
        <p14:creationId xmlns:p14="http://schemas.microsoft.com/office/powerpoint/2010/main" val="130846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05DED32-C207-CDE3-FEEA-FA670D593339}"/>
              </a:ext>
            </a:extLst>
          </p:cNvPr>
          <p:cNvSpPr>
            <a:spLocks noGrp="1"/>
          </p:cNvSpPr>
          <p:nvPr>
            <p:ph type="sldNum" sz="quarter" idx="12"/>
          </p:nvPr>
        </p:nvSpPr>
        <p:spPr>
          <a:xfrm>
            <a:off x="8845062" y="6056240"/>
            <a:ext cx="2743200" cy="365125"/>
          </a:xfrm>
        </p:spPr>
        <p:txBody>
          <a:bodyPr/>
          <a:lstStyle/>
          <a:p>
            <a:fld id="{5C24B80A-506B-47C0-BF92-BE1E19B7E093}" type="slidenum">
              <a:rPr lang="en-US" smtClean="0"/>
              <a:t>20</a:t>
            </a:fld>
            <a:endParaRPr lang="en-US" dirty="0"/>
          </a:p>
        </p:txBody>
      </p:sp>
      <p:sp>
        <p:nvSpPr>
          <p:cNvPr id="6" name="Freeform 6">
            <a:extLst>
              <a:ext uri="{FF2B5EF4-FFF2-40B4-BE49-F238E27FC236}">
                <a16:creationId xmlns:a16="http://schemas.microsoft.com/office/drawing/2014/main" id="{8CD3A075-C5E7-0E8A-CF3D-BB035B1A5DAA}"/>
              </a:ext>
            </a:extLst>
          </p:cNvPr>
          <p:cNvSpPr>
            <a:spLocks/>
          </p:cNvSpPr>
          <p:nvPr/>
        </p:nvSpPr>
        <p:spPr bwMode="auto">
          <a:xfrm>
            <a:off x="5914268" y="1159354"/>
            <a:ext cx="1539875" cy="1626932"/>
          </a:xfrm>
          <a:custGeom>
            <a:avLst/>
            <a:gdLst>
              <a:gd name="connsiteX0" fmla="*/ 0 w 1539875"/>
              <a:gd name="connsiteY0" fmla="*/ 0 h 1626932"/>
              <a:gd name="connsiteX1" fmla="*/ 108006 w 1539875"/>
              <a:gd name="connsiteY1" fmla="*/ 3175 h 1626932"/>
              <a:gd name="connsiteX2" fmla="*/ 214423 w 1539875"/>
              <a:gd name="connsiteY2" fmla="*/ 11113 h 1626932"/>
              <a:gd name="connsiteX3" fmla="*/ 321635 w 1539875"/>
              <a:gd name="connsiteY3" fmla="*/ 24606 h 1626932"/>
              <a:gd name="connsiteX4" fmla="*/ 426464 w 1539875"/>
              <a:gd name="connsiteY4" fmla="*/ 42863 h 1626932"/>
              <a:gd name="connsiteX5" fmla="*/ 530499 w 1539875"/>
              <a:gd name="connsiteY5" fmla="*/ 65881 h 1626932"/>
              <a:gd name="connsiteX6" fmla="*/ 632945 w 1539875"/>
              <a:gd name="connsiteY6" fmla="*/ 94456 h 1626932"/>
              <a:gd name="connsiteX7" fmla="*/ 733009 w 1539875"/>
              <a:gd name="connsiteY7" fmla="*/ 128588 h 1626932"/>
              <a:gd name="connsiteX8" fmla="*/ 832279 w 1539875"/>
              <a:gd name="connsiteY8" fmla="*/ 166688 h 1626932"/>
              <a:gd name="connsiteX9" fmla="*/ 929961 w 1539875"/>
              <a:gd name="connsiteY9" fmla="*/ 208756 h 1626932"/>
              <a:gd name="connsiteX10" fmla="*/ 1024466 w 1539875"/>
              <a:gd name="connsiteY10" fmla="*/ 256381 h 1626932"/>
              <a:gd name="connsiteX11" fmla="*/ 1117382 w 1539875"/>
              <a:gd name="connsiteY11" fmla="*/ 309563 h 1626932"/>
              <a:gd name="connsiteX12" fmla="*/ 1207122 w 1539875"/>
              <a:gd name="connsiteY12" fmla="*/ 365919 h 1626932"/>
              <a:gd name="connsiteX13" fmla="*/ 1294480 w 1539875"/>
              <a:gd name="connsiteY13" fmla="*/ 427038 h 1626932"/>
              <a:gd name="connsiteX14" fmla="*/ 1379455 w 1539875"/>
              <a:gd name="connsiteY14" fmla="*/ 492919 h 1626932"/>
              <a:gd name="connsiteX15" fmla="*/ 1460459 w 1539875"/>
              <a:gd name="connsiteY15" fmla="*/ 564356 h 1626932"/>
              <a:gd name="connsiteX16" fmla="*/ 1539875 w 1539875"/>
              <a:gd name="connsiteY16" fmla="*/ 637381 h 1626932"/>
              <a:gd name="connsiteX17" fmla="*/ 549815 w 1539875"/>
              <a:gd name="connsiteY17" fmla="*/ 1626932 h 1626932"/>
              <a:gd name="connsiteX18" fmla="*/ 271593 w 1539875"/>
              <a:gd name="connsiteY18" fmla="*/ 1497163 h 1626932"/>
              <a:gd name="connsiteX19" fmla="*/ 0 w 1539875"/>
              <a:gd name="connsiteY19" fmla="*/ 1382474 h 162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9875" h="1626932">
                <a:moveTo>
                  <a:pt x="0" y="0"/>
                </a:moveTo>
                <a:lnTo>
                  <a:pt x="108006" y="3175"/>
                </a:lnTo>
                <a:lnTo>
                  <a:pt x="214423" y="11113"/>
                </a:lnTo>
                <a:lnTo>
                  <a:pt x="321635" y="24606"/>
                </a:lnTo>
                <a:lnTo>
                  <a:pt x="426464" y="42863"/>
                </a:lnTo>
                <a:lnTo>
                  <a:pt x="530499" y="65881"/>
                </a:lnTo>
                <a:lnTo>
                  <a:pt x="632945" y="94456"/>
                </a:lnTo>
                <a:lnTo>
                  <a:pt x="733009" y="128588"/>
                </a:lnTo>
                <a:lnTo>
                  <a:pt x="832279" y="166688"/>
                </a:lnTo>
                <a:lnTo>
                  <a:pt x="929961" y="208756"/>
                </a:lnTo>
                <a:lnTo>
                  <a:pt x="1024466" y="256381"/>
                </a:lnTo>
                <a:lnTo>
                  <a:pt x="1117382" y="309563"/>
                </a:lnTo>
                <a:lnTo>
                  <a:pt x="1207122" y="365919"/>
                </a:lnTo>
                <a:lnTo>
                  <a:pt x="1294480" y="427038"/>
                </a:lnTo>
                <a:lnTo>
                  <a:pt x="1379455" y="492919"/>
                </a:lnTo>
                <a:lnTo>
                  <a:pt x="1460459" y="564356"/>
                </a:lnTo>
                <a:lnTo>
                  <a:pt x="1539875" y="637381"/>
                </a:lnTo>
                <a:lnTo>
                  <a:pt x="549815" y="1626932"/>
                </a:lnTo>
                <a:lnTo>
                  <a:pt x="271593" y="1497163"/>
                </a:lnTo>
                <a:lnTo>
                  <a:pt x="0" y="1382474"/>
                </a:lnTo>
                <a:close/>
              </a:path>
            </a:pathLst>
          </a:custGeom>
          <a:solidFill>
            <a:srgbClr val="EC6E6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7" name="Freeform 7">
            <a:extLst>
              <a:ext uri="{FF2B5EF4-FFF2-40B4-BE49-F238E27FC236}">
                <a16:creationId xmlns:a16="http://schemas.microsoft.com/office/drawing/2014/main" id="{7148161F-274B-94C6-DAF8-C595BEBA80F7}"/>
              </a:ext>
            </a:extLst>
          </p:cNvPr>
          <p:cNvSpPr>
            <a:spLocks/>
          </p:cNvSpPr>
          <p:nvPr/>
        </p:nvSpPr>
        <p:spPr bwMode="auto">
          <a:xfrm>
            <a:off x="6499731" y="1832454"/>
            <a:ext cx="1625926" cy="1538288"/>
          </a:xfrm>
          <a:custGeom>
            <a:avLst/>
            <a:gdLst>
              <a:gd name="connsiteX0" fmla="*/ 988545 w 1625926"/>
              <a:gd name="connsiteY0" fmla="*/ 0 h 1538288"/>
              <a:gd name="connsiteX1" fmla="*/ 1063157 w 1625926"/>
              <a:gd name="connsiteY1" fmla="*/ 79334 h 1538288"/>
              <a:gd name="connsiteX2" fmla="*/ 1133801 w 1625926"/>
              <a:gd name="connsiteY2" fmla="*/ 160255 h 1538288"/>
              <a:gd name="connsiteX3" fmla="*/ 1198889 w 1625926"/>
              <a:gd name="connsiteY3" fmla="*/ 245142 h 1538288"/>
              <a:gd name="connsiteX4" fmla="*/ 1260007 w 1625926"/>
              <a:gd name="connsiteY4" fmla="*/ 332410 h 1538288"/>
              <a:gd name="connsiteX5" fmla="*/ 1316364 w 1625926"/>
              <a:gd name="connsiteY5" fmla="*/ 422057 h 1538288"/>
              <a:gd name="connsiteX6" fmla="*/ 1369545 w 1625926"/>
              <a:gd name="connsiteY6" fmla="*/ 514878 h 1538288"/>
              <a:gd name="connsiteX7" fmla="*/ 1417170 w 1625926"/>
              <a:gd name="connsiteY7" fmla="*/ 609286 h 1538288"/>
              <a:gd name="connsiteX8" fmla="*/ 1460032 w 1625926"/>
              <a:gd name="connsiteY8" fmla="*/ 706867 h 1538288"/>
              <a:gd name="connsiteX9" fmla="*/ 1498132 w 1625926"/>
              <a:gd name="connsiteY9" fmla="*/ 806035 h 1538288"/>
              <a:gd name="connsiteX10" fmla="*/ 1531470 w 1625926"/>
              <a:gd name="connsiteY10" fmla="*/ 906789 h 1538288"/>
              <a:gd name="connsiteX11" fmla="*/ 1560045 w 1625926"/>
              <a:gd name="connsiteY11" fmla="*/ 1008336 h 1538288"/>
              <a:gd name="connsiteX12" fmla="*/ 1583064 w 1625926"/>
              <a:gd name="connsiteY12" fmla="*/ 1112264 h 1538288"/>
              <a:gd name="connsiteX13" fmla="*/ 1601320 w 1625926"/>
              <a:gd name="connsiteY13" fmla="*/ 1216985 h 1538288"/>
              <a:gd name="connsiteX14" fmla="*/ 1614814 w 1625926"/>
              <a:gd name="connsiteY14" fmla="*/ 1324086 h 1538288"/>
              <a:gd name="connsiteX15" fmla="*/ 1622751 w 1625926"/>
              <a:gd name="connsiteY15" fmla="*/ 1430394 h 1538288"/>
              <a:gd name="connsiteX16" fmla="*/ 1625926 w 1625926"/>
              <a:gd name="connsiteY16" fmla="*/ 1538288 h 1538288"/>
              <a:gd name="connsiteX17" fmla="*/ 215029 w 1625926"/>
              <a:gd name="connsiteY17" fmla="*/ 1538288 h 1538288"/>
              <a:gd name="connsiteX18" fmla="*/ 111704 w 1625926"/>
              <a:gd name="connsiteY18" fmla="*/ 1263033 h 1538288"/>
              <a:gd name="connsiteX19" fmla="*/ 0 w 1625926"/>
              <a:gd name="connsiteY19" fmla="*/ 988035 h 153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5926" h="1538288">
                <a:moveTo>
                  <a:pt x="988545" y="0"/>
                </a:moveTo>
                <a:lnTo>
                  <a:pt x="1063157" y="79334"/>
                </a:lnTo>
                <a:lnTo>
                  <a:pt x="1133801" y="160255"/>
                </a:lnTo>
                <a:lnTo>
                  <a:pt x="1198889" y="245142"/>
                </a:lnTo>
                <a:lnTo>
                  <a:pt x="1260007" y="332410"/>
                </a:lnTo>
                <a:lnTo>
                  <a:pt x="1316364" y="422057"/>
                </a:lnTo>
                <a:lnTo>
                  <a:pt x="1369545" y="514878"/>
                </a:lnTo>
                <a:lnTo>
                  <a:pt x="1417170" y="609286"/>
                </a:lnTo>
                <a:lnTo>
                  <a:pt x="1460032" y="706867"/>
                </a:lnTo>
                <a:lnTo>
                  <a:pt x="1498132" y="806035"/>
                </a:lnTo>
                <a:lnTo>
                  <a:pt x="1531470" y="906789"/>
                </a:lnTo>
                <a:lnTo>
                  <a:pt x="1560045" y="1008336"/>
                </a:lnTo>
                <a:lnTo>
                  <a:pt x="1583064" y="1112264"/>
                </a:lnTo>
                <a:lnTo>
                  <a:pt x="1601320" y="1216985"/>
                </a:lnTo>
                <a:lnTo>
                  <a:pt x="1614814" y="1324086"/>
                </a:lnTo>
                <a:lnTo>
                  <a:pt x="1622751" y="1430394"/>
                </a:lnTo>
                <a:lnTo>
                  <a:pt x="1625926" y="1538288"/>
                </a:lnTo>
                <a:lnTo>
                  <a:pt x="215029" y="1538288"/>
                </a:lnTo>
                <a:lnTo>
                  <a:pt x="111704" y="1263033"/>
                </a:lnTo>
                <a:lnTo>
                  <a:pt x="0" y="988035"/>
                </a:lnTo>
                <a:close/>
              </a:path>
            </a:pathLst>
          </a:custGeom>
          <a:solidFill>
            <a:srgbClr val="EA964D"/>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Freeform 8">
            <a:extLst>
              <a:ext uri="{FF2B5EF4-FFF2-40B4-BE49-F238E27FC236}">
                <a16:creationId xmlns:a16="http://schemas.microsoft.com/office/drawing/2014/main" id="{EE05D230-B23F-F6FA-F289-B5C3A6E8F396}"/>
              </a:ext>
            </a:extLst>
          </p:cNvPr>
          <p:cNvSpPr>
            <a:spLocks/>
          </p:cNvSpPr>
          <p:nvPr/>
        </p:nvSpPr>
        <p:spPr bwMode="auto">
          <a:xfrm>
            <a:off x="6516786" y="3421541"/>
            <a:ext cx="1608871" cy="1536700"/>
          </a:xfrm>
          <a:custGeom>
            <a:avLst/>
            <a:gdLst>
              <a:gd name="connsiteX0" fmla="*/ 208118 w 1608871"/>
              <a:gd name="connsiteY0" fmla="*/ 0 h 1536700"/>
              <a:gd name="connsiteX1" fmla="*/ 1608871 w 1608871"/>
              <a:gd name="connsiteY1" fmla="*/ 0 h 1536700"/>
              <a:gd name="connsiteX2" fmla="*/ 1605696 w 1608871"/>
              <a:gd name="connsiteY2" fmla="*/ 107894 h 1536700"/>
              <a:gd name="connsiteX3" fmla="*/ 1597759 w 1608871"/>
              <a:gd name="connsiteY3" fmla="*/ 214202 h 1536700"/>
              <a:gd name="connsiteX4" fmla="*/ 1584265 w 1608871"/>
              <a:gd name="connsiteY4" fmla="*/ 321303 h 1536700"/>
              <a:gd name="connsiteX5" fmla="*/ 1566009 w 1608871"/>
              <a:gd name="connsiteY5" fmla="*/ 426024 h 1536700"/>
              <a:gd name="connsiteX6" fmla="*/ 1542990 w 1608871"/>
              <a:gd name="connsiteY6" fmla="*/ 529951 h 1536700"/>
              <a:gd name="connsiteX7" fmla="*/ 1514415 w 1608871"/>
              <a:gd name="connsiteY7" fmla="*/ 631499 h 1536700"/>
              <a:gd name="connsiteX8" fmla="*/ 1481077 w 1608871"/>
              <a:gd name="connsiteY8" fmla="*/ 732253 h 1536700"/>
              <a:gd name="connsiteX9" fmla="*/ 1442977 w 1608871"/>
              <a:gd name="connsiteY9" fmla="*/ 831421 h 1536700"/>
              <a:gd name="connsiteX10" fmla="*/ 1400115 w 1608871"/>
              <a:gd name="connsiteY10" fmla="*/ 929002 h 1536700"/>
              <a:gd name="connsiteX11" fmla="*/ 1352490 w 1608871"/>
              <a:gd name="connsiteY11" fmla="*/ 1023409 h 1536700"/>
              <a:gd name="connsiteX12" fmla="*/ 1299309 w 1608871"/>
              <a:gd name="connsiteY12" fmla="*/ 1116230 h 1536700"/>
              <a:gd name="connsiteX13" fmla="*/ 1242952 w 1608871"/>
              <a:gd name="connsiteY13" fmla="*/ 1205877 h 1536700"/>
              <a:gd name="connsiteX14" fmla="*/ 1181834 w 1608871"/>
              <a:gd name="connsiteY14" fmla="*/ 1293145 h 1536700"/>
              <a:gd name="connsiteX15" fmla="*/ 1116746 w 1608871"/>
              <a:gd name="connsiteY15" fmla="*/ 1378032 h 1536700"/>
              <a:gd name="connsiteX16" fmla="*/ 1046102 w 1608871"/>
              <a:gd name="connsiteY16" fmla="*/ 1458953 h 1536700"/>
              <a:gd name="connsiteX17" fmla="*/ 971490 w 1608871"/>
              <a:gd name="connsiteY17" fmla="*/ 1536700 h 1536700"/>
              <a:gd name="connsiteX18" fmla="*/ 0 w 1608871"/>
              <a:gd name="connsiteY18" fmla="*/ 566714 h 1536700"/>
              <a:gd name="connsiteX19" fmla="*/ 100027 w 1608871"/>
              <a:gd name="connsiteY19" fmla="*/ 302400 h 153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08871" h="1536700">
                <a:moveTo>
                  <a:pt x="208118" y="0"/>
                </a:moveTo>
                <a:lnTo>
                  <a:pt x="1608871" y="0"/>
                </a:lnTo>
                <a:lnTo>
                  <a:pt x="1605696" y="107894"/>
                </a:lnTo>
                <a:lnTo>
                  <a:pt x="1597759" y="214202"/>
                </a:lnTo>
                <a:lnTo>
                  <a:pt x="1584265" y="321303"/>
                </a:lnTo>
                <a:lnTo>
                  <a:pt x="1566009" y="426024"/>
                </a:lnTo>
                <a:lnTo>
                  <a:pt x="1542990" y="529951"/>
                </a:lnTo>
                <a:lnTo>
                  <a:pt x="1514415" y="631499"/>
                </a:lnTo>
                <a:lnTo>
                  <a:pt x="1481077" y="732253"/>
                </a:lnTo>
                <a:lnTo>
                  <a:pt x="1442977" y="831421"/>
                </a:lnTo>
                <a:lnTo>
                  <a:pt x="1400115" y="929002"/>
                </a:lnTo>
                <a:lnTo>
                  <a:pt x="1352490" y="1023409"/>
                </a:lnTo>
                <a:lnTo>
                  <a:pt x="1299309" y="1116230"/>
                </a:lnTo>
                <a:lnTo>
                  <a:pt x="1242952" y="1205877"/>
                </a:lnTo>
                <a:lnTo>
                  <a:pt x="1181834" y="1293145"/>
                </a:lnTo>
                <a:lnTo>
                  <a:pt x="1116746" y="1378032"/>
                </a:lnTo>
                <a:lnTo>
                  <a:pt x="1046102" y="1458953"/>
                </a:lnTo>
                <a:lnTo>
                  <a:pt x="971490" y="1536700"/>
                </a:lnTo>
                <a:lnTo>
                  <a:pt x="0" y="566714"/>
                </a:lnTo>
                <a:lnTo>
                  <a:pt x="100027" y="302400"/>
                </a:lnTo>
                <a:close/>
              </a:path>
            </a:pathLst>
          </a:custGeom>
          <a:solidFill>
            <a:srgbClr val="F4CF3B"/>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9" name="Freeform 9">
            <a:extLst>
              <a:ext uri="{FF2B5EF4-FFF2-40B4-BE49-F238E27FC236}">
                <a16:creationId xmlns:a16="http://schemas.microsoft.com/office/drawing/2014/main" id="{C506DFC8-831F-090B-EBF8-CC1E9514EEEA}"/>
              </a:ext>
            </a:extLst>
          </p:cNvPr>
          <p:cNvSpPr>
            <a:spLocks/>
          </p:cNvSpPr>
          <p:nvPr/>
        </p:nvSpPr>
        <p:spPr bwMode="auto">
          <a:xfrm>
            <a:off x="5914269" y="4028372"/>
            <a:ext cx="1539875" cy="1604557"/>
          </a:xfrm>
          <a:custGeom>
            <a:avLst/>
            <a:gdLst>
              <a:gd name="connsiteX0" fmla="*/ 572201 w 1539875"/>
              <a:gd name="connsiteY0" fmla="*/ 0 h 1604557"/>
              <a:gd name="connsiteX1" fmla="*/ 1539875 w 1539875"/>
              <a:gd name="connsiteY1" fmla="*/ 967176 h 1604557"/>
              <a:gd name="connsiteX2" fmla="*/ 1460459 w 1539875"/>
              <a:gd name="connsiteY2" fmla="*/ 1040201 h 1604557"/>
              <a:gd name="connsiteX3" fmla="*/ 1379455 w 1539875"/>
              <a:gd name="connsiteY3" fmla="*/ 1110845 h 1604557"/>
              <a:gd name="connsiteX4" fmla="*/ 1294480 w 1539875"/>
              <a:gd name="connsiteY4" fmla="*/ 1177520 h 1604557"/>
              <a:gd name="connsiteX5" fmla="*/ 1207122 w 1539875"/>
              <a:gd name="connsiteY5" fmla="*/ 1238638 h 1604557"/>
              <a:gd name="connsiteX6" fmla="*/ 1117382 w 1539875"/>
              <a:gd name="connsiteY6" fmla="*/ 1294995 h 1604557"/>
              <a:gd name="connsiteX7" fmla="*/ 1024466 w 1539875"/>
              <a:gd name="connsiteY7" fmla="*/ 1348176 h 1604557"/>
              <a:gd name="connsiteX8" fmla="*/ 929961 w 1539875"/>
              <a:gd name="connsiteY8" fmla="*/ 1395801 h 1604557"/>
              <a:gd name="connsiteX9" fmla="*/ 832279 w 1539875"/>
              <a:gd name="connsiteY9" fmla="*/ 1437870 h 1604557"/>
              <a:gd name="connsiteX10" fmla="*/ 733009 w 1539875"/>
              <a:gd name="connsiteY10" fmla="*/ 1475970 h 1604557"/>
              <a:gd name="connsiteX11" fmla="*/ 632945 w 1539875"/>
              <a:gd name="connsiteY11" fmla="*/ 1510101 h 1604557"/>
              <a:gd name="connsiteX12" fmla="*/ 530499 w 1539875"/>
              <a:gd name="connsiteY12" fmla="*/ 1538676 h 1604557"/>
              <a:gd name="connsiteX13" fmla="*/ 426464 w 1539875"/>
              <a:gd name="connsiteY13" fmla="*/ 1561695 h 1604557"/>
              <a:gd name="connsiteX14" fmla="*/ 321635 w 1539875"/>
              <a:gd name="connsiteY14" fmla="*/ 1579951 h 1604557"/>
              <a:gd name="connsiteX15" fmla="*/ 214423 w 1539875"/>
              <a:gd name="connsiteY15" fmla="*/ 1593445 h 1604557"/>
              <a:gd name="connsiteX16" fmla="*/ 108006 w 1539875"/>
              <a:gd name="connsiteY16" fmla="*/ 1601382 h 1604557"/>
              <a:gd name="connsiteX17" fmla="*/ 0 w 1539875"/>
              <a:gd name="connsiteY17" fmla="*/ 1604557 h 1604557"/>
              <a:gd name="connsiteX18" fmla="*/ 0 w 1539875"/>
              <a:gd name="connsiteY18" fmla="*/ 247158 h 1604557"/>
              <a:gd name="connsiteX19" fmla="*/ 271593 w 1539875"/>
              <a:gd name="connsiteY19" fmla="*/ 128925 h 160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9875" h="1604557">
                <a:moveTo>
                  <a:pt x="572201" y="0"/>
                </a:moveTo>
                <a:lnTo>
                  <a:pt x="1539875" y="967176"/>
                </a:lnTo>
                <a:lnTo>
                  <a:pt x="1460459" y="1040201"/>
                </a:lnTo>
                <a:lnTo>
                  <a:pt x="1379455" y="1110845"/>
                </a:lnTo>
                <a:lnTo>
                  <a:pt x="1294480" y="1177520"/>
                </a:lnTo>
                <a:lnTo>
                  <a:pt x="1207122" y="1238638"/>
                </a:lnTo>
                <a:lnTo>
                  <a:pt x="1117382" y="1294995"/>
                </a:lnTo>
                <a:lnTo>
                  <a:pt x="1024466" y="1348176"/>
                </a:lnTo>
                <a:lnTo>
                  <a:pt x="929961" y="1395801"/>
                </a:lnTo>
                <a:lnTo>
                  <a:pt x="832279" y="1437870"/>
                </a:lnTo>
                <a:lnTo>
                  <a:pt x="733009" y="1475970"/>
                </a:lnTo>
                <a:lnTo>
                  <a:pt x="632945" y="1510101"/>
                </a:lnTo>
                <a:lnTo>
                  <a:pt x="530499" y="1538676"/>
                </a:lnTo>
                <a:lnTo>
                  <a:pt x="426464" y="1561695"/>
                </a:lnTo>
                <a:lnTo>
                  <a:pt x="321635" y="1579951"/>
                </a:lnTo>
                <a:lnTo>
                  <a:pt x="214423" y="1593445"/>
                </a:lnTo>
                <a:lnTo>
                  <a:pt x="108006" y="1601382"/>
                </a:lnTo>
                <a:lnTo>
                  <a:pt x="0" y="1604557"/>
                </a:lnTo>
                <a:lnTo>
                  <a:pt x="0" y="247158"/>
                </a:lnTo>
                <a:lnTo>
                  <a:pt x="271593" y="128925"/>
                </a:lnTo>
                <a:close/>
              </a:path>
            </a:pathLst>
          </a:custGeom>
          <a:solidFill>
            <a:srgbClr val="74C18B"/>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 name="Freeform 10">
            <a:extLst>
              <a:ext uri="{FF2B5EF4-FFF2-40B4-BE49-F238E27FC236}">
                <a16:creationId xmlns:a16="http://schemas.microsoft.com/office/drawing/2014/main" id="{2611D1C8-1C8A-9500-6AFB-865765B03EB0}"/>
              </a:ext>
            </a:extLst>
          </p:cNvPr>
          <p:cNvSpPr>
            <a:spLocks/>
          </p:cNvSpPr>
          <p:nvPr/>
        </p:nvSpPr>
        <p:spPr bwMode="auto">
          <a:xfrm>
            <a:off x="4325182" y="4021697"/>
            <a:ext cx="1538288" cy="1611232"/>
          </a:xfrm>
          <a:custGeom>
            <a:avLst/>
            <a:gdLst>
              <a:gd name="connsiteX0" fmla="*/ 973348 w 1538288"/>
              <a:gd name="connsiteY0" fmla="*/ 0 h 1611232"/>
              <a:gd name="connsiteX1" fmla="*/ 1266693 w 1538288"/>
              <a:gd name="connsiteY1" fmla="*/ 135600 h 1611232"/>
              <a:gd name="connsiteX2" fmla="*/ 1538288 w 1538288"/>
              <a:gd name="connsiteY2" fmla="*/ 252901 h 1611232"/>
              <a:gd name="connsiteX3" fmla="*/ 1538288 w 1538288"/>
              <a:gd name="connsiteY3" fmla="*/ 1611232 h 1611232"/>
              <a:gd name="connsiteX4" fmla="*/ 1430282 w 1538288"/>
              <a:gd name="connsiteY4" fmla="*/ 1608057 h 1611232"/>
              <a:gd name="connsiteX5" fmla="*/ 1323865 w 1538288"/>
              <a:gd name="connsiteY5" fmla="*/ 1600120 h 1611232"/>
              <a:gd name="connsiteX6" fmla="*/ 1216653 w 1538288"/>
              <a:gd name="connsiteY6" fmla="*/ 1586626 h 1611232"/>
              <a:gd name="connsiteX7" fmla="*/ 1111824 w 1538288"/>
              <a:gd name="connsiteY7" fmla="*/ 1568370 h 1611232"/>
              <a:gd name="connsiteX8" fmla="*/ 1007789 w 1538288"/>
              <a:gd name="connsiteY8" fmla="*/ 1545351 h 1611232"/>
              <a:gd name="connsiteX9" fmla="*/ 905343 w 1538288"/>
              <a:gd name="connsiteY9" fmla="*/ 1516776 h 1611232"/>
              <a:gd name="connsiteX10" fmla="*/ 805278 w 1538288"/>
              <a:gd name="connsiteY10" fmla="*/ 1482645 h 1611232"/>
              <a:gd name="connsiteX11" fmla="*/ 706008 w 1538288"/>
              <a:gd name="connsiteY11" fmla="*/ 1444545 h 1611232"/>
              <a:gd name="connsiteX12" fmla="*/ 608327 w 1538288"/>
              <a:gd name="connsiteY12" fmla="*/ 1402476 h 1611232"/>
              <a:gd name="connsiteX13" fmla="*/ 513822 w 1538288"/>
              <a:gd name="connsiteY13" fmla="*/ 1354851 h 1611232"/>
              <a:gd name="connsiteX14" fmla="*/ 420905 w 1538288"/>
              <a:gd name="connsiteY14" fmla="*/ 1301670 h 1611232"/>
              <a:gd name="connsiteX15" fmla="*/ 331165 w 1538288"/>
              <a:gd name="connsiteY15" fmla="*/ 1245313 h 1611232"/>
              <a:gd name="connsiteX16" fmla="*/ 243807 w 1538288"/>
              <a:gd name="connsiteY16" fmla="*/ 1184195 h 1611232"/>
              <a:gd name="connsiteX17" fmla="*/ 158832 w 1538288"/>
              <a:gd name="connsiteY17" fmla="*/ 1117520 h 1611232"/>
              <a:gd name="connsiteX18" fmla="*/ 77828 w 1538288"/>
              <a:gd name="connsiteY18" fmla="*/ 1046876 h 1611232"/>
              <a:gd name="connsiteX19" fmla="*/ 0 w 1538288"/>
              <a:gd name="connsiteY19" fmla="*/ 973851 h 161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8288" h="1611232">
                <a:moveTo>
                  <a:pt x="973348" y="0"/>
                </a:moveTo>
                <a:lnTo>
                  <a:pt x="1266693" y="135600"/>
                </a:lnTo>
                <a:lnTo>
                  <a:pt x="1538288" y="252901"/>
                </a:lnTo>
                <a:lnTo>
                  <a:pt x="1538288" y="1611232"/>
                </a:lnTo>
                <a:lnTo>
                  <a:pt x="1430282" y="1608057"/>
                </a:lnTo>
                <a:lnTo>
                  <a:pt x="1323865" y="1600120"/>
                </a:lnTo>
                <a:lnTo>
                  <a:pt x="1216653" y="1586626"/>
                </a:lnTo>
                <a:lnTo>
                  <a:pt x="1111824" y="1568370"/>
                </a:lnTo>
                <a:lnTo>
                  <a:pt x="1007789" y="1545351"/>
                </a:lnTo>
                <a:lnTo>
                  <a:pt x="905343" y="1516776"/>
                </a:lnTo>
                <a:lnTo>
                  <a:pt x="805278" y="1482645"/>
                </a:lnTo>
                <a:lnTo>
                  <a:pt x="706008" y="1444545"/>
                </a:lnTo>
                <a:lnTo>
                  <a:pt x="608327" y="1402476"/>
                </a:lnTo>
                <a:lnTo>
                  <a:pt x="513822" y="1354851"/>
                </a:lnTo>
                <a:lnTo>
                  <a:pt x="420905" y="1301670"/>
                </a:lnTo>
                <a:lnTo>
                  <a:pt x="331165" y="1245313"/>
                </a:lnTo>
                <a:lnTo>
                  <a:pt x="243807" y="1184195"/>
                </a:lnTo>
                <a:lnTo>
                  <a:pt x="158832" y="1117520"/>
                </a:lnTo>
                <a:lnTo>
                  <a:pt x="77828" y="1046876"/>
                </a:lnTo>
                <a:lnTo>
                  <a:pt x="0" y="973851"/>
                </a:lnTo>
                <a:close/>
              </a:path>
            </a:pathLst>
          </a:custGeom>
          <a:solidFill>
            <a:srgbClr val="5DC3AE"/>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Freeform 11">
            <a:extLst>
              <a:ext uri="{FF2B5EF4-FFF2-40B4-BE49-F238E27FC236}">
                <a16:creationId xmlns:a16="http://schemas.microsoft.com/office/drawing/2014/main" id="{86DDD678-3A48-5444-5658-8E17CDF635C8}"/>
              </a:ext>
            </a:extLst>
          </p:cNvPr>
          <p:cNvSpPr>
            <a:spLocks/>
          </p:cNvSpPr>
          <p:nvPr/>
        </p:nvSpPr>
        <p:spPr bwMode="auto">
          <a:xfrm>
            <a:off x="3652082" y="3421541"/>
            <a:ext cx="1614866" cy="1536700"/>
          </a:xfrm>
          <a:custGeom>
            <a:avLst/>
            <a:gdLst>
              <a:gd name="connsiteX0" fmla="*/ 0 w 1614866"/>
              <a:gd name="connsiteY0" fmla="*/ 0 h 1536700"/>
              <a:gd name="connsiteX1" fmla="*/ 1400959 w 1614866"/>
              <a:gd name="connsiteY1" fmla="*/ 0 h 1536700"/>
              <a:gd name="connsiteX2" fmla="*/ 1514221 w 1614866"/>
              <a:gd name="connsiteY2" fmla="*/ 302400 h 1536700"/>
              <a:gd name="connsiteX3" fmla="*/ 1614866 w 1614866"/>
              <a:gd name="connsiteY3" fmla="*/ 560728 h 1536700"/>
              <a:gd name="connsiteX4" fmla="*/ 637382 w 1614866"/>
              <a:gd name="connsiteY4" fmla="*/ 1536700 h 1536700"/>
              <a:gd name="connsiteX5" fmla="*/ 564357 w 1614866"/>
              <a:gd name="connsiteY5" fmla="*/ 1458953 h 1536700"/>
              <a:gd name="connsiteX6" fmla="*/ 493713 w 1614866"/>
              <a:gd name="connsiteY6" fmla="*/ 1378032 h 1536700"/>
              <a:gd name="connsiteX7" fmla="*/ 427038 w 1614866"/>
              <a:gd name="connsiteY7" fmla="*/ 1293145 h 1536700"/>
              <a:gd name="connsiteX8" fmla="*/ 365919 w 1614866"/>
              <a:gd name="connsiteY8" fmla="*/ 1205877 h 1536700"/>
              <a:gd name="connsiteX9" fmla="*/ 309563 w 1614866"/>
              <a:gd name="connsiteY9" fmla="*/ 1116230 h 1536700"/>
              <a:gd name="connsiteX10" fmla="*/ 257969 w 1614866"/>
              <a:gd name="connsiteY10" fmla="*/ 1023409 h 1536700"/>
              <a:gd name="connsiteX11" fmla="*/ 208756 w 1614866"/>
              <a:gd name="connsiteY11" fmla="*/ 929002 h 1536700"/>
              <a:gd name="connsiteX12" fmla="*/ 165894 w 1614866"/>
              <a:gd name="connsiteY12" fmla="*/ 831421 h 1536700"/>
              <a:gd name="connsiteX13" fmla="*/ 127794 w 1614866"/>
              <a:gd name="connsiteY13" fmla="*/ 732253 h 1536700"/>
              <a:gd name="connsiteX14" fmla="*/ 94456 w 1614866"/>
              <a:gd name="connsiteY14" fmla="*/ 631499 h 1536700"/>
              <a:gd name="connsiteX15" fmla="*/ 65881 w 1614866"/>
              <a:gd name="connsiteY15" fmla="*/ 529951 h 1536700"/>
              <a:gd name="connsiteX16" fmla="*/ 42863 w 1614866"/>
              <a:gd name="connsiteY16" fmla="*/ 426024 h 1536700"/>
              <a:gd name="connsiteX17" fmla="*/ 24606 w 1614866"/>
              <a:gd name="connsiteY17" fmla="*/ 321303 h 1536700"/>
              <a:gd name="connsiteX18" fmla="*/ 11113 w 1614866"/>
              <a:gd name="connsiteY18" fmla="*/ 214202 h 1536700"/>
              <a:gd name="connsiteX19" fmla="*/ 3175 w 1614866"/>
              <a:gd name="connsiteY19" fmla="*/ 107894 h 153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4866" h="1536700">
                <a:moveTo>
                  <a:pt x="0" y="0"/>
                </a:moveTo>
                <a:lnTo>
                  <a:pt x="1400959" y="0"/>
                </a:lnTo>
                <a:lnTo>
                  <a:pt x="1514221" y="302400"/>
                </a:lnTo>
                <a:lnTo>
                  <a:pt x="1614866" y="560728"/>
                </a:lnTo>
                <a:lnTo>
                  <a:pt x="637382" y="1536700"/>
                </a:lnTo>
                <a:lnTo>
                  <a:pt x="564357" y="1458953"/>
                </a:lnTo>
                <a:lnTo>
                  <a:pt x="493713" y="1378032"/>
                </a:lnTo>
                <a:lnTo>
                  <a:pt x="427038" y="1293145"/>
                </a:lnTo>
                <a:lnTo>
                  <a:pt x="365919" y="1205877"/>
                </a:lnTo>
                <a:lnTo>
                  <a:pt x="309563" y="1116230"/>
                </a:lnTo>
                <a:lnTo>
                  <a:pt x="257969" y="1023409"/>
                </a:lnTo>
                <a:lnTo>
                  <a:pt x="208756" y="929002"/>
                </a:lnTo>
                <a:lnTo>
                  <a:pt x="165894" y="831421"/>
                </a:lnTo>
                <a:lnTo>
                  <a:pt x="127794" y="732253"/>
                </a:lnTo>
                <a:lnTo>
                  <a:pt x="94456" y="631499"/>
                </a:lnTo>
                <a:lnTo>
                  <a:pt x="65881" y="529951"/>
                </a:lnTo>
                <a:lnTo>
                  <a:pt x="42863" y="426024"/>
                </a:lnTo>
                <a:lnTo>
                  <a:pt x="24606" y="321303"/>
                </a:lnTo>
                <a:lnTo>
                  <a:pt x="11113" y="214202"/>
                </a:lnTo>
                <a:lnTo>
                  <a:pt x="3175" y="107894"/>
                </a:lnTo>
                <a:close/>
              </a:path>
            </a:pathLst>
          </a:custGeom>
          <a:solidFill>
            <a:srgbClr val="5FABDC"/>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2" name="Freeform 12">
            <a:extLst>
              <a:ext uri="{FF2B5EF4-FFF2-40B4-BE49-F238E27FC236}">
                <a16:creationId xmlns:a16="http://schemas.microsoft.com/office/drawing/2014/main" id="{B4E82944-9F83-592C-EFC3-57ED5D2B221C}"/>
              </a:ext>
            </a:extLst>
          </p:cNvPr>
          <p:cNvSpPr>
            <a:spLocks/>
          </p:cNvSpPr>
          <p:nvPr/>
        </p:nvSpPr>
        <p:spPr bwMode="auto">
          <a:xfrm>
            <a:off x="3652082" y="1832454"/>
            <a:ext cx="1624961" cy="1538288"/>
          </a:xfrm>
          <a:custGeom>
            <a:avLst/>
            <a:gdLst>
              <a:gd name="connsiteX0" fmla="*/ 637382 w 1624961"/>
              <a:gd name="connsiteY0" fmla="*/ 0 h 1538288"/>
              <a:gd name="connsiteX1" fmla="*/ 1624961 w 1624961"/>
              <a:gd name="connsiteY1" fmla="*/ 987070 h 1538288"/>
              <a:gd name="connsiteX2" fmla="*/ 1516910 w 1624961"/>
              <a:gd name="connsiteY2" fmla="*/ 1263033 h 1538288"/>
              <a:gd name="connsiteX3" fmla="*/ 1411227 w 1624961"/>
              <a:gd name="connsiteY3" fmla="*/ 1538288 h 1538288"/>
              <a:gd name="connsiteX4" fmla="*/ 0 w 1624961"/>
              <a:gd name="connsiteY4" fmla="*/ 1538288 h 1538288"/>
              <a:gd name="connsiteX5" fmla="*/ 3175 w 1624961"/>
              <a:gd name="connsiteY5" fmla="*/ 1430394 h 1538288"/>
              <a:gd name="connsiteX6" fmla="*/ 11113 w 1624961"/>
              <a:gd name="connsiteY6" fmla="*/ 1324086 h 1538288"/>
              <a:gd name="connsiteX7" fmla="*/ 24606 w 1624961"/>
              <a:gd name="connsiteY7" fmla="*/ 1216985 h 1538288"/>
              <a:gd name="connsiteX8" fmla="*/ 42863 w 1624961"/>
              <a:gd name="connsiteY8" fmla="*/ 1112264 h 1538288"/>
              <a:gd name="connsiteX9" fmla="*/ 65881 w 1624961"/>
              <a:gd name="connsiteY9" fmla="*/ 1008336 h 1538288"/>
              <a:gd name="connsiteX10" fmla="*/ 94456 w 1624961"/>
              <a:gd name="connsiteY10" fmla="*/ 906789 h 1538288"/>
              <a:gd name="connsiteX11" fmla="*/ 127794 w 1624961"/>
              <a:gd name="connsiteY11" fmla="*/ 806035 h 1538288"/>
              <a:gd name="connsiteX12" fmla="*/ 165894 w 1624961"/>
              <a:gd name="connsiteY12" fmla="*/ 706867 h 1538288"/>
              <a:gd name="connsiteX13" fmla="*/ 208756 w 1624961"/>
              <a:gd name="connsiteY13" fmla="*/ 609286 h 1538288"/>
              <a:gd name="connsiteX14" fmla="*/ 257969 w 1624961"/>
              <a:gd name="connsiteY14" fmla="*/ 514878 h 1538288"/>
              <a:gd name="connsiteX15" fmla="*/ 309563 w 1624961"/>
              <a:gd name="connsiteY15" fmla="*/ 422057 h 1538288"/>
              <a:gd name="connsiteX16" fmla="*/ 365919 w 1624961"/>
              <a:gd name="connsiteY16" fmla="*/ 332410 h 1538288"/>
              <a:gd name="connsiteX17" fmla="*/ 427038 w 1624961"/>
              <a:gd name="connsiteY17" fmla="*/ 245142 h 1538288"/>
              <a:gd name="connsiteX18" fmla="*/ 493713 w 1624961"/>
              <a:gd name="connsiteY18" fmla="*/ 160255 h 1538288"/>
              <a:gd name="connsiteX19" fmla="*/ 564357 w 1624961"/>
              <a:gd name="connsiteY19" fmla="*/ 79334 h 153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4961" h="1538288">
                <a:moveTo>
                  <a:pt x="637382" y="0"/>
                </a:moveTo>
                <a:lnTo>
                  <a:pt x="1624961" y="987070"/>
                </a:lnTo>
                <a:lnTo>
                  <a:pt x="1516910" y="1263033"/>
                </a:lnTo>
                <a:lnTo>
                  <a:pt x="1411227" y="1538288"/>
                </a:lnTo>
                <a:lnTo>
                  <a:pt x="0" y="1538288"/>
                </a:lnTo>
                <a:lnTo>
                  <a:pt x="3175" y="1430394"/>
                </a:lnTo>
                <a:lnTo>
                  <a:pt x="11113" y="1324086"/>
                </a:lnTo>
                <a:lnTo>
                  <a:pt x="24606" y="1216985"/>
                </a:lnTo>
                <a:lnTo>
                  <a:pt x="42863" y="1112264"/>
                </a:lnTo>
                <a:lnTo>
                  <a:pt x="65881" y="1008336"/>
                </a:lnTo>
                <a:lnTo>
                  <a:pt x="94456" y="906789"/>
                </a:lnTo>
                <a:lnTo>
                  <a:pt x="127794" y="806035"/>
                </a:lnTo>
                <a:lnTo>
                  <a:pt x="165894" y="706867"/>
                </a:lnTo>
                <a:lnTo>
                  <a:pt x="208756" y="609286"/>
                </a:lnTo>
                <a:lnTo>
                  <a:pt x="257969" y="514878"/>
                </a:lnTo>
                <a:lnTo>
                  <a:pt x="309563" y="422057"/>
                </a:lnTo>
                <a:lnTo>
                  <a:pt x="365919" y="332410"/>
                </a:lnTo>
                <a:lnTo>
                  <a:pt x="427038" y="245142"/>
                </a:lnTo>
                <a:lnTo>
                  <a:pt x="493713" y="160255"/>
                </a:lnTo>
                <a:lnTo>
                  <a:pt x="564357" y="79334"/>
                </a:lnTo>
                <a:close/>
              </a:path>
            </a:pathLst>
          </a:cu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3" name="Oval 12">
            <a:extLst>
              <a:ext uri="{FF2B5EF4-FFF2-40B4-BE49-F238E27FC236}">
                <a16:creationId xmlns:a16="http://schemas.microsoft.com/office/drawing/2014/main" id="{2C619D69-56F9-EDE4-ED8E-186D50A5AC86}"/>
              </a:ext>
            </a:extLst>
          </p:cNvPr>
          <p:cNvSpPr/>
          <p:nvPr/>
        </p:nvSpPr>
        <p:spPr>
          <a:xfrm>
            <a:off x="7689069" y="2962664"/>
            <a:ext cx="341752" cy="341752"/>
          </a:xfrm>
          <a:prstGeom prst="ellipse">
            <a:avLst/>
          </a:prstGeom>
          <a:solidFill>
            <a:srgbClr val="965112"/>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2</a:t>
            </a:r>
          </a:p>
        </p:txBody>
      </p:sp>
      <p:sp>
        <p:nvSpPr>
          <p:cNvPr id="14" name="Oval 13">
            <a:extLst>
              <a:ext uri="{FF2B5EF4-FFF2-40B4-BE49-F238E27FC236}">
                <a16:creationId xmlns:a16="http://schemas.microsoft.com/office/drawing/2014/main" id="{9FB59195-403D-3A81-7712-12935CD0B643}"/>
              </a:ext>
            </a:extLst>
          </p:cNvPr>
          <p:cNvSpPr/>
          <p:nvPr/>
        </p:nvSpPr>
        <p:spPr>
          <a:xfrm>
            <a:off x="6979469" y="1636179"/>
            <a:ext cx="341752" cy="341752"/>
          </a:xfrm>
          <a:prstGeom prst="ellipse">
            <a:avLst/>
          </a:prstGeom>
          <a:solidFill>
            <a:srgbClr val="AF241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1</a:t>
            </a:r>
          </a:p>
        </p:txBody>
      </p:sp>
      <p:sp>
        <p:nvSpPr>
          <p:cNvPr id="15" name="Oval 14">
            <a:extLst>
              <a:ext uri="{FF2B5EF4-FFF2-40B4-BE49-F238E27FC236}">
                <a16:creationId xmlns:a16="http://schemas.microsoft.com/office/drawing/2014/main" id="{4ABEFEF0-49AE-EE7A-1D88-09B90FD23638}"/>
              </a:ext>
            </a:extLst>
          </p:cNvPr>
          <p:cNvSpPr/>
          <p:nvPr/>
        </p:nvSpPr>
        <p:spPr>
          <a:xfrm>
            <a:off x="7312694" y="4500842"/>
            <a:ext cx="341752" cy="341752"/>
          </a:xfrm>
          <a:prstGeom prst="ellipse">
            <a:avLst/>
          </a:prstGeom>
          <a:solidFill>
            <a:srgbClr val="B2920A"/>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3</a:t>
            </a:r>
          </a:p>
        </p:txBody>
      </p:sp>
      <p:sp>
        <p:nvSpPr>
          <p:cNvPr id="16" name="Oval 15">
            <a:extLst>
              <a:ext uri="{FF2B5EF4-FFF2-40B4-BE49-F238E27FC236}">
                <a16:creationId xmlns:a16="http://schemas.microsoft.com/office/drawing/2014/main" id="{EADD1F15-B56D-BC4F-9DFA-DB421C2C58D9}"/>
              </a:ext>
            </a:extLst>
          </p:cNvPr>
          <p:cNvSpPr/>
          <p:nvPr/>
        </p:nvSpPr>
        <p:spPr>
          <a:xfrm>
            <a:off x="5979165" y="5214182"/>
            <a:ext cx="341752" cy="341752"/>
          </a:xfrm>
          <a:prstGeom prst="ellipse">
            <a:avLst/>
          </a:prstGeom>
          <a:solidFill>
            <a:srgbClr val="2C623D"/>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4</a:t>
            </a:r>
          </a:p>
        </p:txBody>
      </p:sp>
      <p:sp>
        <p:nvSpPr>
          <p:cNvPr id="17" name="Oval 16">
            <a:extLst>
              <a:ext uri="{FF2B5EF4-FFF2-40B4-BE49-F238E27FC236}">
                <a16:creationId xmlns:a16="http://schemas.microsoft.com/office/drawing/2014/main" id="{03C2DB10-B563-87D0-17CB-04A53606C882}"/>
              </a:ext>
            </a:extLst>
          </p:cNvPr>
          <p:cNvSpPr/>
          <p:nvPr/>
        </p:nvSpPr>
        <p:spPr>
          <a:xfrm>
            <a:off x="4477550" y="4811548"/>
            <a:ext cx="341752" cy="341752"/>
          </a:xfrm>
          <a:prstGeom prst="ellipse">
            <a:avLst/>
          </a:prstGeom>
          <a:solidFill>
            <a:srgbClr val="296D5E"/>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5</a:t>
            </a:r>
          </a:p>
        </p:txBody>
      </p:sp>
      <p:sp>
        <p:nvSpPr>
          <p:cNvPr id="18" name="Oval 17">
            <a:extLst>
              <a:ext uri="{FF2B5EF4-FFF2-40B4-BE49-F238E27FC236}">
                <a16:creationId xmlns:a16="http://schemas.microsoft.com/office/drawing/2014/main" id="{59438337-58FE-3EA6-CF71-DCFF64CEE2B0}"/>
              </a:ext>
            </a:extLst>
          </p:cNvPr>
          <p:cNvSpPr/>
          <p:nvPr/>
        </p:nvSpPr>
        <p:spPr>
          <a:xfrm>
            <a:off x="3730206" y="3479233"/>
            <a:ext cx="341752" cy="341752"/>
          </a:xfrm>
          <a:prstGeom prst="ellipse">
            <a:avLst/>
          </a:prstGeom>
          <a:solidFill>
            <a:srgbClr val="216A9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6</a:t>
            </a:r>
          </a:p>
        </p:txBody>
      </p:sp>
      <p:sp>
        <p:nvSpPr>
          <p:cNvPr id="19" name="Oval 18">
            <a:extLst>
              <a:ext uri="{FF2B5EF4-FFF2-40B4-BE49-F238E27FC236}">
                <a16:creationId xmlns:a16="http://schemas.microsoft.com/office/drawing/2014/main" id="{87D8ABC9-E951-4773-C17A-608973813D28}"/>
              </a:ext>
            </a:extLst>
          </p:cNvPr>
          <p:cNvSpPr/>
          <p:nvPr/>
        </p:nvSpPr>
        <p:spPr>
          <a:xfrm>
            <a:off x="4135798" y="1972820"/>
            <a:ext cx="341752" cy="341752"/>
          </a:xfrm>
          <a:prstGeom prst="ellipse">
            <a:avLst/>
          </a:prstGeom>
          <a:solidFill>
            <a:schemeClr val="tx1">
              <a:lumMod val="65000"/>
              <a:lumOff val="3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7</a:t>
            </a:r>
          </a:p>
        </p:txBody>
      </p:sp>
      <p:sp>
        <p:nvSpPr>
          <p:cNvPr id="20" name="TextBox 19">
            <a:extLst>
              <a:ext uri="{FF2B5EF4-FFF2-40B4-BE49-F238E27FC236}">
                <a16:creationId xmlns:a16="http://schemas.microsoft.com/office/drawing/2014/main" id="{FA753047-CBB7-E911-474F-8BD07165EAAF}"/>
              </a:ext>
            </a:extLst>
          </p:cNvPr>
          <p:cNvSpPr txBox="1"/>
          <p:nvPr/>
        </p:nvSpPr>
        <p:spPr>
          <a:xfrm>
            <a:off x="5963618" y="1583474"/>
            <a:ext cx="1108958" cy="461665"/>
          </a:xfrm>
          <a:prstGeom prst="rect">
            <a:avLst/>
          </a:prstGeom>
          <a:noFill/>
        </p:spPr>
        <p:txBody>
          <a:bodyPr wrap="none" rtlCol="0">
            <a:spAutoFit/>
          </a:bodyPr>
          <a:lstStyle/>
          <a:p>
            <a:r>
              <a:rPr lang="lt-LT" sz="1200" b="1" dirty="0">
                <a:latin typeface="Calibri Light" panose="020F0302020204030204" pitchFamily="34" charset="0"/>
              </a:rPr>
              <a:t>Komunikavimo </a:t>
            </a:r>
          </a:p>
          <a:p>
            <a:pPr algn="ctr"/>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39" name="Oval 38">
            <a:extLst>
              <a:ext uri="{FF2B5EF4-FFF2-40B4-BE49-F238E27FC236}">
                <a16:creationId xmlns:a16="http://schemas.microsoft.com/office/drawing/2014/main" id="{98515C01-E064-F7C3-188C-87137FE28B15}"/>
              </a:ext>
            </a:extLst>
          </p:cNvPr>
          <p:cNvSpPr/>
          <p:nvPr/>
        </p:nvSpPr>
        <p:spPr>
          <a:xfrm>
            <a:off x="4764518" y="2314479"/>
            <a:ext cx="2279310" cy="2200704"/>
          </a:xfrm>
          <a:prstGeom prst="ellipse">
            <a:avLst/>
          </a:prstGeom>
          <a:solidFill>
            <a:schemeClr val="bg1"/>
          </a:solidFill>
          <a:ln w="76200"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chemeClr val="tx1"/>
              </a:solidFill>
            </a:endParaRPr>
          </a:p>
        </p:txBody>
      </p:sp>
      <p:sp>
        <p:nvSpPr>
          <p:cNvPr id="40" name="TextBox 39">
            <a:extLst>
              <a:ext uri="{FF2B5EF4-FFF2-40B4-BE49-F238E27FC236}">
                <a16:creationId xmlns:a16="http://schemas.microsoft.com/office/drawing/2014/main" id="{D2920637-A7A2-4929-0966-A7728DDC8688}"/>
              </a:ext>
            </a:extLst>
          </p:cNvPr>
          <p:cNvSpPr txBox="1"/>
          <p:nvPr/>
        </p:nvSpPr>
        <p:spPr>
          <a:xfrm>
            <a:off x="6937760" y="2389666"/>
            <a:ext cx="1002326" cy="461665"/>
          </a:xfrm>
          <a:prstGeom prst="rect">
            <a:avLst/>
          </a:prstGeom>
          <a:noFill/>
        </p:spPr>
        <p:txBody>
          <a:bodyPr wrap="none" rtlCol="0">
            <a:spAutoFit/>
          </a:bodyPr>
          <a:lstStyle/>
          <a:p>
            <a:pPr algn="ctr"/>
            <a:r>
              <a:rPr lang="lt-LT" sz="1200" b="1" dirty="0">
                <a:latin typeface="Calibri Light" panose="020F0302020204030204" pitchFamily="34" charset="0"/>
              </a:rPr>
              <a:t>Kultūrinė </a:t>
            </a:r>
          </a:p>
          <a:p>
            <a:pPr algn="ctr"/>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1" name="TextBox 40">
            <a:extLst>
              <a:ext uri="{FF2B5EF4-FFF2-40B4-BE49-F238E27FC236}">
                <a16:creationId xmlns:a16="http://schemas.microsoft.com/office/drawing/2014/main" id="{01D75466-6239-72E0-E66C-1E061C74C89F}"/>
              </a:ext>
            </a:extLst>
          </p:cNvPr>
          <p:cNvSpPr txBox="1"/>
          <p:nvPr/>
        </p:nvSpPr>
        <p:spPr>
          <a:xfrm>
            <a:off x="7000410" y="3752957"/>
            <a:ext cx="1004314" cy="461665"/>
          </a:xfrm>
          <a:prstGeom prst="rect">
            <a:avLst/>
          </a:prstGeom>
          <a:noFill/>
        </p:spPr>
        <p:txBody>
          <a:bodyPr wrap="none" rtlCol="0">
            <a:spAutoFit/>
          </a:bodyPr>
          <a:lstStyle/>
          <a:p>
            <a:r>
              <a:rPr lang="lt-LT" sz="1200" b="1" dirty="0">
                <a:latin typeface="Calibri Light" panose="020F0302020204030204" pitchFamily="34" charset="0"/>
              </a:rPr>
              <a:t>Kūrybiškumo </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2" name="TextBox 41">
            <a:extLst>
              <a:ext uri="{FF2B5EF4-FFF2-40B4-BE49-F238E27FC236}">
                <a16:creationId xmlns:a16="http://schemas.microsoft.com/office/drawing/2014/main" id="{1AF59CE2-EEFE-0709-8371-2E2600F6CA11}"/>
              </a:ext>
            </a:extLst>
          </p:cNvPr>
          <p:cNvSpPr txBox="1"/>
          <p:nvPr/>
        </p:nvSpPr>
        <p:spPr>
          <a:xfrm>
            <a:off x="6038516" y="4590620"/>
            <a:ext cx="1004314" cy="461665"/>
          </a:xfrm>
          <a:prstGeom prst="rect">
            <a:avLst/>
          </a:prstGeom>
          <a:noFill/>
        </p:spPr>
        <p:txBody>
          <a:bodyPr wrap="none" rtlCol="0">
            <a:spAutoFit/>
          </a:bodyPr>
          <a:lstStyle/>
          <a:p>
            <a:pPr algn="ctr"/>
            <a:r>
              <a:rPr lang="lt-LT" sz="1200" b="1" dirty="0">
                <a:latin typeface="Calibri Light" panose="020F0302020204030204" pitchFamily="34" charset="0"/>
              </a:rPr>
              <a:t>Pažinimo </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3" name="TextBox 42">
            <a:extLst>
              <a:ext uri="{FF2B5EF4-FFF2-40B4-BE49-F238E27FC236}">
                <a16:creationId xmlns:a16="http://schemas.microsoft.com/office/drawing/2014/main" id="{4EA9CD00-0A92-2530-FA5E-5A498E219DDE}"/>
              </a:ext>
            </a:extLst>
          </p:cNvPr>
          <p:cNvSpPr txBox="1"/>
          <p:nvPr/>
        </p:nvSpPr>
        <p:spPr>
          <a:xfrm>
            <a:off x="4822297" y="4566879"/>
            <a:ext cx="1004314" cy="461665"/>
          </a:xfrm>
          <a:prstGeom prst="rect">
            <a:avLst/>
          </a:prstGeom>
          <a:noFill/>
        </p:spPr>
        <p:txBody>
          <a:bodyPr wrap="none" rtlCol="0">
            <a:spAutoFit/>
          </a:bodyPr>
          <a:lstStyle/>
          <a:p>
            <a:pPr algn="ctr"/>
            <a:r>
              <a:rPr lang="lt-LT" sz="1200" b="1" dirty="0">
                <a:latin typeface="Calibri Light" panose="020F0302020204030204" pitchFamily="34" charset="0"/>
              </a:rPr>
              <a:t>Pilietiškumo</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4" name="TextBox 43">
            <a:extLst>
              <a:ext uri="{FF2B5EF4-FFF2-40B4-BE49-F238E27FC236}">
                <a16:creationId xmlns:a16="http://schemas.microsoft.com/office/drawing/2014/main" id="{BED8F1F8-5BF0-32E0-A105-3E7A11D5D917}"/>
              </a:ext>
            </a:extLst>
          </p:cNvPr>
          <p:cNvSpPr txBox="1"/>
          <p:nvPr/>
        </p:nvSpPr>
        <p:spPr>
          <a:xfrm>
            <a:off x="3851868" y="3829967"/>
            <a:ext cx="1004314" cy="461665"/>
          </a:xfrm>
          <a:prstGeom prst="rect">
            <a:avLst/>
          </a:prstGeom>
          <a:noFill/>
        </p:spPr>
        <p:txBody>
          <a:bodyPr wrap="none" rtlCol="0">
            <a:spAutoFit/>
          </a:bodyPr>
          <a:lstStyle/>
          <a:p>
            <a:pPr algn="ctr"/>
            <a:r>
              <a:rPr lang="lt-LT" sz="1200" b="1" dirty="0">
                <a:latin typeface="Calibri Light" panose="020F0302020204030204" pitchFamily="34" charset="0"/>
              </a:rPr>
              <a:t>Skaitmeninė </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5" name="TextBox 44">
            <a:extLst>
              <a:ext uri="{FF2B5EF4-FFF2-40B4-BE49-F238E27FC236}">
                <a16:creationId xmlns:a16="http://schemas.microsoft.com/office/drawing/2014/main" id="{2E179138-7E9E-9B83-FC65-17334A144785}"/>
              </a:ext>
            </a:extLst>
          </p:cNvPr>
          <p:cNvSpPr txBox="1"/>
          <p:nvPr/>
        </p:nvSpPr>
        <p:spPr>
          <a:xfrm>
            <a:off x="3774870" y="2343037"/>
            <a:ext cx="1002326" cy="1015663"/>
          </a:xfrm>
          <a:prstGeom prst="rect">
            <a:avLst/>
          </a:prstGeom>
          <a:noFill/>
        </p:spPr>
        <p:txBody>
          <a:bodyPr wrap="none" rtlCol="0">
            <a:spAutoFit/>
          </a:bodyPr>
          <a:lstStyle/>
          <a:p>
            <a:r>
              <a:rPr lang="lt-LT" sz="1200" b="1" dirty="0">
                <a:latin typeface="Calibri Light" panose="020F0302020204030204" pitchFamily="34" charset="0"/>
              </a:rPr>
              <a:t>Socialinė, </a:t>
            </a:r>
          </a:p>
          <a:p>
            <a:r>
              <a:rPr lang="lt-LT" sz="1200" b="1" dirty="0">
                <a:latin typeface="Calibri Light" panose="020F0302020204030204" pitchFamily="34" charset="0"/>
              </a:rPr>
              <a:t>emocinė ir </a:t>
            </a:r>
          </a:p>
          <a:p>
            <a:r>
              <a:rPr lang="lt-LT" sz="1200" b="1" dirty="0">
                <a:latin typeface="Calibri Light" panose="020F0302020204030204" pitchFamily="34" charset="0"/>
              </a:rPr>
              <a:t>sveikos </a:t>
            </a:r>
          </a:p>
          <a:p>
            <a:r>
              <a:rPr lang="lt-LT" sz="1200" b="1" dirty="0">
                <a:latin typeface="Calibri Light" panose="020F0302020204030204" pitchFamily="34" charset="0"/>
              </a:rPr>
              <a:t>gyvensenos</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51" name="TextBox 50">
            <a:extLst>
              <a:ext uri="{FF2B5EF4-FFF2-40B4-BE49-F238E27FC236}">
                <a16:creationId xmlns:a16="http://schemas.microsoft.com/office/drawing/2014/main" id="{6524AC93-C0C1-98E1-DAEC-9EFD0035D751}"/>
              </a:ext>
            </a:extLst>
          </p:cNvPr>
          <p:cNvSpPr txBox="1"/>
          <p:nvPr/>
        </p:nvSpPr>
        <p:spPr>
          <a:xfrm>
            <a:off x="5477161" y="2724809"/>
            <a:ext cx="906145" cy="584775"/>
          </a:xfrm>
          <a:prstGeom prst="rect">
            <a:avLst/>
          </a:prstGeom>
          <a:noFill/>
        </p:spPr>
        <p:txBody>
          <a:bodyPr wrap="none" rtlCol="0">
            <a:spAutoFit/>
          </a:bodyPr>
          <a:lstStyle/>
          <a:p>
            <a:pPr algn="ctr"/>
            <a:r>
              <a:rPr lang="lt-LT" sz="1600" b="1" dirty="0">
                <a:solidFill>
                  <a:srgbClr val="002060"/>
                </a:solidFill>
                <a:latin typeface="Calibri Light" panose="020F0302020204030204" pitchFamily="34" charset="0"/>
              </a:rPr>
              <a:t>Kalbinis </a:t>
            </a:r>
          </a:p>
          <a:p>
            <a:pPr algn="ctr"/>
            <a:r>
              <a:rPr lang="lt-LT" sz="1600" b="1" dirty="0">
                <a:solidFill>
                  <a:srgbClr val="002060"/>
                </a:solidFill>
                <a:latin typeface="Calibri Light" panose="020F0302020204030204" pitchFamily="34" charset="0"/>
              </a:rPr>
              <a:t>ugdymas</a:t>
            </a:r>
            <a:endParaRPr lang="en-US" sz="1600" b="1" dirty="0">
              <a:solidFill>
                <a:srgbClr val="002060"/>
              </a:solidFill>
              <a:latin typeface="Calibri Light" panose="020F0302020204030204" pitchFamily="34" charset="0"/>
            </a:endParaRPr>
          </a:p>
        </p:txBody>
      </p:sp>
      <p:sp>
        <p:nvSpPr>
          <p:cNvPr id="54" name="TextBox 53">
            <a:extLst>
              <a:ext uri="{FF2B5EF4-FFF2-40B4-BE49-F238E27FC236}">
                <a16:creationId xmlns:a16="http://schemas.microsoft.com/office/drawing/2014/main" id="{2906E727-58F4-3072-52DB-AC3E7FE38084}"/>
              </a:ext>
            </a:extLst>
          </p:cNvPr>
          <p:cNvSpPr txBox="1"/>
          <p:nvPr/>
        </p:nvSpPr>
        <p:spPr>
          <a:xfrm>
            <a:off x="5128060" y="1582452"/>
            <a:ext cx="758542" cy="400110"/>
          </a:xfrm>
          <a:prstGeom prst="rect">
            <a:avLst/>
          </a:prstGeom>
          <a:noFill/>
        </p:spPr>
        <p:txBody>
          <a:bodyPr wrap="none" rtlCol="0">
            <a:spAutoFit/>
          </a:bodyPr>
          <a:lstStyle/>
          <a:p>
            <a:pPr algn="r"/>
            <a:r>
              <a:rPr lang="lt-LT" sz="2000" b="1" dirty="0">
                <a:latin typeface="Calibri Light" panose="020F0302020204030204" pitchFamily="34" charset="0"/>
              </a:rPr>
              <a:t>KAIP?</a:t>
            </a:r>
            <a:endParaRPr lang="en-US" sz="2000" b="1" dirty="0">
              <a:latin typeface="Calibri Light" panose="020F0302020204030204" pitchFamily="34" charset="0"/>
            </a:endParaRPr>
          </a:p>
        </p:txBody>
      </p:sp>
      <p:sp>
        <p:nvSpPr>
          <p:cNvPr id="55" name="TextBox 54">
            <a:extLst>
              <a:ext uri="{FF2B5EF4-FFF2-40B4-BE49-F238E27FC236}">
                <a16:creationId xmlns:a16="http://schemas.microsoft.com/office/drawing/2014/main" id="{2062F2EA-C1FF-DAB3-1891-350D787B1262}"/>
              </a:ext>
            </a:extLst>
          </p:cNvPr>
          <p:cNvSpPr txBox="1"/>
          <p:nvPr/>
        </p:nvSpPr>
        <p:spPr>
          <a:xfrm>
            <a:off x="5645541" y="3770737"/>
            <a:ext cx="569387" cy="400110"/>
          </a:xfrm>
          <a:prstGeom prst="rect">
            <a:avLst/>
          </a:prstGeom>
          <a:noFill/>
        </p:spPr>
        <p:txBody>
          <a:bodyPr wrap="square" rtlCol="0">
            <a:spAutoFit/>
          </a:bodyPr>
          <a:lstStyle/>
          <a:p>
            <a:pPr algn="r"/>
            <a:r>
              <a:rPr lang="lt-LT" sz="2000" b="1" dirty="0">
                <a:latin typeface="Calibri Light" panose="020F0302020204030204" pitchFamily="34" charset="0"/>
              </a:rPr>
              <a:t>KĄ?</a:t>
            </a:r>
            <a:endParaRPr lang="en-US" sz="2000" b="1" dirty="0">
              <a:latin typeface="Calibri Light" panose="020F0302020204030204" pitchFamily="34" charset="0"/>
            </a:endParaRPr>
          </a:p>
        </p:txBody>
      </p:sp>
      <p:sp>
        <p:nvSpPr>
          <p:cNvPr id="90" name="TextBox 89">
            <a:extLst>
              <a:ext uri="{FF2B5EF4-FFF2-40B4-BE49-F238E27FC236}">
                <a16:creationId xmlns:a16="http://schemas.microsoft.com/office/drawing/2014/main" id="{967878A4-F74C-484F-4E19-54856E052BDE}"/>
              </a:ext>
            </a:extLst>
          </p:cNvPr>
          <p:cNvSpPr txBox="1"/>
          <p:nvPr/>
        </p:nvSpPr>
        <p:spPr>
          <a:xfrm>
            <a:off x="5101179" y="3470712"/>
            <a:ext cx="1569404" cy="400110"/>
          </a:xfrm>
          <a:prstGeom prst="rect">
            <a:avLst/>
          </a:prstGeom>
          <a:noFill/>
        </p:spPr>
        <p:txBody>
          <a:bodyPr wrap="none" rtlCol="0">
            <a:spAutoFit/>
          </a:bodyPr>
          <a:lstStyle/>
          <a:p>
            <a:pPr algn="r"/>
            <a:r>
              <a:rPr lang="lt-LT" sz="2000" b="1" dirty="0">
                <a:latin typeface="Calibri Light" panose="020F0302020204030204" pitchFamily="34" charset="0"/>
              </a:rPr>
              <a:t>Ugdymo sritis</a:t>
            </a:r>
            <a:endParaRPr lang="en-US" sz="2000" b="1" dirty="0">
              <a:latin typeface="Calibri Light" panose="020F0302020204030204" pitchFamily="34" charset="0"/>
            </a:endParaRPr>
          </a:p>
        </p:txBody>
      </p:sp>
      <p:sp>
        <p:nvSpPr>
          <p:cNvPr id="97" name="TextBox 96">
            <a:extLst>
              <a:ext uri="{FF2B5EF4-FFF2-40B4-BE49-F238E27FC236}">
                <a16:creationId xmlns:a16="http://schemas.microsoft.com/office/drawing/2014/main" id="{15E94B4B-9EB6-82F9-82A0-9EB3C06A9158}"/>
              </a:ext>
            </a:extLst>
          </p:cNvPr>
          <p:cNvSpPr txBox="1"/>
          <p:nvPr/>
        </p:nvSpPr>
        <p:spPr>
          <a:xfrm>
            <a:off x="4202098" y="1258635"/>
            <a:ext cx="1679499" cy="400110"/>
          </a:xfrm>
          <a:prstGeom prst="rect">
            <a:avLst/>
          </a:prstGeom>
          <a:noFill/>
        </p:spPr>
        <p:txBody>
          <a:bodyPr wrap="square" rtlCol="0">
            <a:spAutoFit/>
          </a:bodyPr>
          <a:lstStyle/>
          <a:p>
            <a:pPr algn="r"/>
            <a:r>
              <a:rPr lang="lt-LT" sz="2000" b="1" dirty="0">
                <a:latin typeface="Calibri Light" panose="020F0302020204030204" pitchFamily="34" charset="0"/>
              </a:rPr>
              <a:t>Kompetencijos</a:t>
            </a:r>
            <a:endParaRPr lang="en-US" sz="2000" b="1" dirty="0">
              <a:latin typeface="Calibri Light" panose="020F0302020204030204" pitchFamily="34" charset="0"/>
            </a:endParaRPr>
          </a:p>
        </p:txBody>
      </p:sp>
      <p:sp>
        <p:nvSpPr>
          <p:cNvPr id="112" name="TextBox 111">
            <a:extLst>
              <a:ext uri="{FF2B5EF4-FFF2-40B4-BE49-F238E27FC236}">
                <a16:creationId xmlns:a16="http://schemas.microsoft.com/office/drawing/2014/main" id="{E8A2FD97-6BD3-E070-CB94-1BB7794535C3}"/>
              </a:ext>
            </a:extLst>
          </p:cNvPr>
          <p:cNvSpPr txBox="1"/>
          <p:nvPr/>
        </p:nvSpPr>
        <p:spPr>
          <a:xfrm>
            <a:off x="369746" y="121379"/>
            <a:ext cx="5176694" cy="830997"/>
          </a:xfrm>
          <a:prstGeom prst="rect">
            <a:avLst/>
          </a:prstGeom>
          <a:solidFill>
            <a:schemeClr val="bg2">
              <a:lumMod val="90000"/>
            </a:schemeClr>
          </a:solidFill>
        </p:spPr>
        <p:txBody>
          <a:bodyPr wrap="square" rtlCol="0">
            <a:spAutoFit/>
          </a:bodyPr>
          <a:lstStyle/>
          <a:p>
            <a:pPr algn="ctr"/>
            <a:r>
              <a:rPr lang="lt-LT" sz="2400" b="1" dirty="0">
                <a:solidFill>
                  <a:srgbClr val="002060"/>
                </a:solidFill>
                <a:latin typeface="Calibri Light" panose="020F0302020204030204" pitchFamily="34" charset="0"/>
              </a:rPr>
              <a:t>Kalbinio </a:t>
            </a:r>
            <a:r>
              <a:rPr lang="lt-LT" sz="2400" b="1" dirty="0">
                <a:solidFill>
                  <a:srgbClr val="C00000"/>
                </a:solidFill>
                <a:latin typeface="Calibri Light" panose="020F0302020204030204" pitchFamily="34" charset="0"/>
              </a:rPr>
              <a:t>ugdymo sritis </a:t>
            </a:r>
            <a:r>
              <a:rPr lang="lt-LT" sz="2400" b="1" dirty="0">
                <a:solidFill>
                  <a:srgbClr val="002060"/>
                </a:solidFill>
                <a:latin typeface="Calibri Light" panose="020F0302020204030204" pitchFamily="34" charset="0"/>
              </a:rPr>
              <a:t>sietina su šiomis </a:t>
            </a:r>
            <a:r>
              <a:rPr lang="lt-LT" sz="2400" b="1" dirty="0">
                <a:solidFill>
                  <a:srgbClr val="C00000"/>
                </a:solidFill>
                <a:latin typeface="Calibri Light" panose="020F0302020204030204" pitchFamily="34" charset="0"/>
              </a:rPr>
              <a:t>pasiekimų sritimis</a:t>
            </a:r>
            <a:r>
              <a:rPr lang="lt-LT" sz="2400" b="1" dirty="0">
                <a:solidFill>
                  <a:srgbClr val="002060"/>
                </a:solidFill>
                <a:latin typeface="Calibri Light" panose="020F0302020204030204" pitchFamily="34" charset="0"/>
              </a:rPr>
              <a:t>: </a:t>
            </a:r>
            <a:endParaRPr lang="en-US" sz="2400" b="1" dirty="0">
              <a:solidFill>
                <a:srgbClr val="002060"/>
              </a:solidFill>
              <a:latin typeface="Calibri Light" panose="020F0302020204030204" pitchFamily="34" charset="0"/>
            </a:endParaRPr>
          </a:p>
        </p:txBody>
      </p:sp>
      <p:sp>
        <p:nvSpPr>
          <p:cNvPr id="3" name="TextBox 2">
            <a:extLst>
              <a:ext uri="{FF2B5EF4-FFF2-40B4-BE49-F238E27FC236}">
                <a16:creationId xmlns:a16="http://schemas.microsoft.com/office/drawing/2014/main" id="{B1AE5784-DC34-A15A-4CCF-650E847D1744}"/>
              </a:ext>
            </a:extLst>
          </p:cNvPr>
          <p:cNvSpPr txBox="1"/>
          <p:nvPr/>
        </p:nvSpPr>
        <p:spPr>
          <a:xfrm>
            <a:off x="6641990" y="185609"/>
            <a:ext cx="4406143" cy="1077218"/>
          </a:xfrm>
          <a:prstGeom prst="rect">
            <a:avLst/>
          </a:prstGeom>
          <a:noFill/>
        </p:spPr>
        <p:txBody>
          <a:bodyPr wrap="square">
            <a:spAutoFit/>
          </a:bodyPr>
          <a:lstStyle/>
          <a:p>
            <a:r>
              <a:rPr lang="lt-LT" sz="1600" dirty="0">
                <a:effectLst/>
                <a:latin typeface="Arial Narrow" panose="020B0606020202030204" pitchFamily="34" charset="0"/>
                <a:ea typeface="Calibri" panose="020F0502020204030204" pitchFamily="34" charset="0"/>
                <a:cs typeface="Times New Roman" panose="02020603050405020304" pitchFamily="18" charset="0"/>
              </a:rPr>
              <a:t>Kasdienėse situacijose, naudodami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verbalines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ir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neverbalines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komunikavimo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priemones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vaikai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ugdosi </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gebėjimus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suprasti</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surasti</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pritaikyti</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ir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perteikti</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kitiems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informaciją</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a:t>
            </a:r>
            <a:endParaRPr lang="lt-LT" sz="1600" dirty="0"/>
          </a:p>
        </p:txBody>
      </p:sp>
      <p:sp>
        <p:nvSpPr>
          <p:cNvPr id="21" name="TextBox 20">
            <a:extLst>
              <a:ext uri="{FF2B5EF4-FFF2-40B4-BE49-F238E27FC236}">
                <a16:creationId xmlns:a16="http://schemas.microsoft.com/office/drawing/2014/main" id="{783A6D87-FAE2-CE74-7AE0-0CA10C1D02D6}"/>
              </a:ext>
            </a:extLst>
          </p:cNvPr>
          <p:cNvSpPr txBox="1"/>
          <p:nvPr/>
        </p:nvSpPr>
        <p:spPr>
          <a:xfrm>
            <a:off x="8059679" y="1728197"/>
            <a:ext cx="3816240" cy="830997"/>
          </a:xfrm>
          <a:prstGeom prst="rect">
            <a:avLst/>
          </a:prstGeom>
          <a:noFill/>
        </p:spPr>
        <p:txBody>
          <a:bodyPr wrap="square">
            <a:spAutoFit/>
          </a:bodyPr>
          <a:lstStyle/>
          <a:p>
            <a:r>
              <a:rPr lang="lt-LT" sz="1600" dirty="0">
                <a:effectLst/>
                <a:latin typeface="Arial Narrow" panose="020B0606020202030204" pitchFamily="34" charset="0"/>
                <a:ea typeface="Calibri" panose="020F0502020204030204" pitchFamily="34" charset="0"/>
                <a:cs typeface="Times New Roman" panose="02020603050405020304" pitchFamily="18" charset="0"/>
              </a:rPr>
              <a:t>Per patirtines kultūrines veiklas vaikai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išbando kūrėjo</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atlikėjo</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kultūros stebėtojo </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ir vartotojo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vaidmenis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a:t>
            </a:r>
            <a:endParaRPr lang="lt-LT" sz="1600" dirty="0"/>
          </a:p>
        </p:txBody>
      </p:sp>
      <p:sp>
        <p:nvSpPr>
          <p:cNvPr id="23" name="TextBox 22">
            <a:extLst>
              <a:ext uri="{FF2B5EF4-FFF2-40B4-BE49-F238E27FC236}">
                <a16:creationId xmlns:a16="http://schemas.microsoft.com/office/drawing/2014/main" id="{449F0CE3-5F1B-2336-089F-F569A3BA1D60}"/>
              </a:ext>
            </a:extLst>
          </p:cNvPr>
          <p:cNvSpPr txBox="1"/>
          <p:nvPr/>
        </p:nvSpPr>
        <p:spPr>
          <a:xfrm>
            <a:off x="8139892" y="3660957"/>
            <a:ext cx="3655813" cy="1323439"/>
          </a:xfrm>
          <a:prstGeom prst="rect">
            <a:avLst/>
          </a:prstGeom>
          <a:noFill/>
        </p:spPr>
        <p:txBody>
          <a:bodyPr wrap="square">
            <a:spAutoFit/>
          </a:bodyPr>
          <a:lstStyle/>
          <a:p>
            <a:r>
              <a:rPr lang="lt-LT" sz="1600" dirty="0">
                <a:effectLst/>
                <a:latin typeface="Arial Narrow" panose="020B0606020202030204" pitchFamily="34" charset="0"/>
                <a:ea typeface="Calibri" panose="020F0502020204030204" pitchFamily="34" charset="0"/>
                <a:cs typeface="Times New Roman" panose="02020603050405020304" pitchFamily="18" charset="0"/>
              </a:rPr>
              <a:t>Klausinėdami, dalindamiesi savo sumanymais, vaikai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įgyvendina idėjas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savaip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interpretuoja reiškinius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ir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įvykius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modeliuoja,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fantazuoja</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kuria istorijas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siužetus ar pasakojimus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a:t>
            </a:r>
            <a:endParaRPr lang="lt-LT" sz="1600" dirty="0"/>
          </a:p>
        </p:txBody>
      </p:sp>
      <p:sp>
        <p:nvSpPr>
          <p:cNvPr id="25" name="TextBox 24">
            <a:extLst>
              <a:ext uri="{FF2B5EF4-FFF2-40B4-BE49-F238E27FC236}">
                <a16:creationId xmlns:a16="http://schemas.microsoft.com/office/drawing/2014/main" id="{525FCD5E-A48B-D655-9BCE-11CCD6B2A40C}"/>
              </a:ext>
            </a:extLst>
          </p:cNvPr>
          <p:cNvSpPr txBox="1"/>
          <p:nvPr/>
        </p:nvSpPr>
        <p:spPr>
          <a:xfrm>
            <a:off x="6862923" y="5385058"/>
            <a:ext cx="4725339" cy="1323439"/>
          </a:xfrm>
          <a:prstGeom prst="rect">
            <a:avLst/>
          </a:prstGeom>
          <a:noFill/>
        </p:spPr>
        <p:txBody>
          <a:bodyPr wrap="square">
            <a:spAutoFit/>
          </a:bodyPr>
          <a:lstStyle/>
          <a:p>
            <a:pPr lvl="0">
              <a:buSzPts val="1000"/>
            </a:pPr>
            <a:r>
              <a:rPr lang="lt-LT" sz="1600" b="0" dirty="0">
                <a:ln>
                  <a:noFill/>
                </a:ln>
                <a:solidFill>
                  <a:srgbClr val="000000"/>
                </a:solidFill>
                <a:effectLst/>
                <a:latin typeface="Arial Narrow" panose="020B0606020202030204" pitchFamily="34" charset="0"/>
                <a:ea typeface="Helvetica Neue"/>
                <a:cs typeface="Helvetica Neue"/>
              </a:rPr>
              <a:t>Žaisdami, tyrinėdami </a:t>
            </a:r>
            <a:r>
              <a:rPr lang="lt-LT" sz="1600" b="1" dirty="0">
                <a:ln>
                  <a:noFill/>
                </a:ln>
                <a:solidFill>
                  <a:srgbClr val="C00000"/>
                </a:solidFill>
                <a:effectLst/>
                <a:latin typeface="Arial Narrow" panose="020B0606020202030204" pitchFamily="34" charset="0"/>
                <a:ea typeface="Helvetica Neue"/>
                <a:cs typeface="Helvetica Neue"/>
              </a:rPr>
              <a:t>sieja kalbos garsus </a:t>
            </a:r>
            <a:r>
              <a:rPr lang="lt-LT" sz="1600" b="0" dirty="0">
                <a:ln>
                  <a:noFill/>
                </a:ln>
                <a:solidFill>
                  <a:srgbClr val="000000"/>
                </a:solidFill>
                <a:effectLst/>
                <a:latin typeface="Arial Narrow" panose="020B0606020202030204" pitchFamily="34" charset="0"/>
                <a:ea typeface="Helvetica Neue"/>
                <a:cs typeface="Helvetica Neue"/>
              </a:rPr>
              <a:t>su jų </a:t>
            </a:r>
            <a:r>
              <a:rPr lang="lt-LT" sz="1600" b="1" dirty="0">
                <a:ln>
                  <a:noFill/>
                </a:ln>
                <a:solidFill>
                  <a:srgbClr val="C00000"/>
                </a:solidFill>
                <a:effectLst/>
                <a:latin typeface="Arial Narrow" panose="020B0606020202030204" pitchFamily="34" charset="0"/>
                <a:ea typeface="Helvetica Neue"/>
                <a:cs typeface="Helvetica Neue"/>
              </a:rPr>
              <a:t>simboliais</a:t>
            </a:r>
            <a:r>
              <a:rPr lang="lt-LT" sz="1600" b="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atpažįsta</a:t>
            </a:r>
            <a:r>
              <a:rPr lang="lt-LT" sz="1600" b="0" dirty="0">
                <a:ln>
                  <a:noFill/>
                </a:ln>
                <a:solidFill>
                  <a:srgbClr val="000000"/>
                </a:solidFill>
                <a:effectLst/>
                <a:latin typeface="Arial Narrow" panose="020B0606020202030204" pitchFamily="34" charset="0"/>
                <a:ea typeface="Helvetica Neue"/>
                <a:cs typeface="Helvetica Neue"/>
              </a:rPr>
              <a:t> daugelį spausdintinių (didžiųjų) </a:t>
            </a:r>
            <a:r>
              <a:rPr lang="lt-LT" sz="1600" b="1" dirty="0">
                <a:ln>
                  <a:noFill/>
                </a:ln>
                <a:solidFill>
                  <a:srgbClr val="C00000"/>
                </a:solidFill>
                <a:effectLst/>
                <a:latin typeface="Arial Narrow" panose="020B0606020202030204" pitchFamily="34" charset="0"/>
                <a:ea typeface="Helvetica Neue"/>
                <a:cs typeface="Helvetica Neue"/>
              </a:rPr>
              <a:t>raidžių</a:t>
            </a:r>
            <a:r>
              <a:rPr lang="lt-LT" sz="1600" b="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skaito nesudėtingus pavienius žodžius</a:t>
            </a:r>
            <a:r>
              <a:rPr lang="lt-LT" sz="1600" b="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trumpus sakinius</a:t>
            </a:r>
            <a:r>
              <a:rPr lang="lt-LT" sz="1600" b="0" dirty="0">
                <a:ln>
                  <a:noFill/>
                </a:ln>
                <a:solidFill>
                  <a:srgbClr val="000000"/>
                </a:solidFill>
                <a:effectLst/>
                <a:latin typeface="Arial Narrow" panose="020B0606020202030204" pitchFamily="34" charset="0"/>
                <a:ea typeface="Helvetica Neue"/>
                <a:cs typeface="Helvetica Neue"/>
              </a:rPr>
              <a:t>.</a:t>
            </a:r>
            <a:endParaRPr lang="lt-LT" sz="1600" b="1" dirty="0">
              <a:ln>
                <a:noFill/>
              </a:ln>
              <a:solidFill>
                <a:srgbClr val="000000"/>
              </a:solidFill>
              <a:effectLst/>
              <a:latin typeface="Helvetica Neue"/>
              <a:ea typeface="Helvetica Neue"/>
              <a:cs typeface="Helvetica Neue"/>
            </a:endParaRPr>
          </a:p>
          <a:p>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Spausdintinėmis raidėmis užrašo </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dažnai matomus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žodžius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savo vardą</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a:t>
            </a:r>
            <a:endParaRPr lang="lt-LT" sz="1600" dirty="0"/>
          </a:p>
        </p:txBody>
      </p:sp>
      <p:sp>
        <p:nvSpPr>
          <p:cNvPr id="27" name="TextBox 26">
            <a:extLst>
              <a:ext uri="{FF2B5EF4-FFF2-40B4-BE49-F238E27FC236}">
                <a16:creationId xmlns:a16="http://schemas.microsoft.com/office/drawing/2014/main" id="{0FEDE852-3DA9-0AB8-D78F-BF49B2C879FF}"/>
              </a:ext>
            </a:extLst>
          </p:cNvPr>
          <p:cNvSpPr txBox="1"/>
          <p:nvPr/>
        </p:nvSpPr>
        <p:spPr>
          <a:xfrm>
            <a:off x="974814" y="5687442"/>
            <a:ext cx="4888656" cy="830997"/>
          </a:xfrm>
          <a:prstGeom prst="rect">
            <a:avLst/>
          </a:prstGeom>
          <a:noFill/>
        </p:spPr>
        <p:txBody>
          <a:bodyPr wrap="square">
            <a:spAutoFit/>
          </a:bodyPr>
          <a:lstStyle/>
          <a:p>
            <a:pPr lvl="0">
              <a:buSzPts val="1000"/>
            </a:pPr>
            <a:r>
              <a:rPr lang="lt-LT" sz="1600" b="1" dirty="0">
                <a:ln>
                  <a:noFill/>
                </a:ln>
                <a:solidFill>
                  <a:srgbClr val="C00000"/>
                </a:solidFill>
                <a:effectLst/>
                <a:latin typeface="Arial Narrow" panose="020B0606020202030204" pitchFamily="34" charset="0"/>
                <a:ea typeface="Helvetica Neue"/>
                <a:cs typeface="Helvetica Neue"/>
              </a:rPr>
              <a:t>Domisi tautosaka</a:t>
            </a:r>
            <a:r>
              <a:rPr lang="lt-LT" sz="1600" b="0" dirty="0">
                <a:ln>
                  <a:noFill/>
                </a:ln>
                <a:solidFill>
                  <a:srgbClr val="000000"/>
                </a:solidFill>
                <a:effectLst/>
                <a:latin typeface="Arial Narrow" panose="020B0606020202030204" pitchFamily="34" charset="0"/>
                <a:ea typeface="Helvetica Neue"/>
                <a:cs typeface="Helvetica Neue"/>
              </a:rPr>
              <a:t>, etnokultūros </a:t>
            </a:r>
            <a:r>
              <a:rPr lang="lt-LT" sz="1600" b="1" dirty="0">
                <a:ln>
                  <a:noFill/>
                </a:ln>
                <a:solidFill>
                  <a:srgbClr val="C00000"/>
                </a:solidFill>
                <a:effectLst/>
                <a:latin typeface="Arial Narrow" panose="020B0606020202030204" pitchFamily="34" charset="0"/>
                <a:ea typeface="Helvetica Neue"/>
                <a:cs typeface="Helvetica Neue"/>
              </a:rPr>
              <a:t>tradicijomis</a:t>
            </a:r>
            <a:r>
              <a:rPr lang="lt-LT" sz="1600" b="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kalba</a:t>
            </a:r>
            <a:r>
              <a:rPr lang="lt-LT" sz="1600" b="0" dirty="0">
                <a:ln>
                  <a:noFill/>
                </a:ln>
                <a:solidFill>
                  <a:srgbClr val="000000"/>
                </a:solidFill>
                <a:effectLst/>
                <a:latin typeface="Arial Narrow" panose="020B0606020202030204" pitchFamily="34" charset="0"/>
                <a:ea typeface="Helvetica Neue"/>
                <a:cs typeface="Helvetica Neue"/>
              </a:rPr>
              <a:t>, tarmėmis.  </a:t>
            </a:r>
            <a:endParaRPr lang="lt-LT" sz="1600" b="1" dirty="0">
              <a:ln>
                <a:noFill/>
              </a:ln>
              <a:solidFill>
                <a:srgbClr val="000000"/>
              </a:solidFill>
              <a:effectLst/>
              <a:latin typeface="Helvetica Neue"/>
              <a:ea typeface="Helvetica Neue"/>
              <a:cs typeface="Helvetica Neue"/>
            </a:endParaRPr>
          </a:p>
          <a:p>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Savo žodžiais  nusako</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ką žino apie savo tautos tradicijas ir kuo jos skiriasi nuo kitų tautų tradicijų, su kuriomis yra susidūrę.</a:t>
            </a:r>
            <a:endParaRPr lang="lt-LT" sz="1600" dirty="0"/>
          </a:p>
        </p:txBody>
      </p:sp>
      <p:sp>
        <p:nvSpPr>
          <p:cNvPr id="29" name="TextBox 28">
            <a:extLst>
              <a:ext uri="{FF2B5EF4-FFF2-40B4-BE49-F238E27FC236}">
                <a16:creationId xmlns:a16="http://schemas.microsoft.com/office/drawing/2014/main" id="{B61DF5B2-3D67-646A-AC0D-3974DE4EDAE3}"/>
              </a:ext>
            </a:extLst>
          </p:cNvPr>
          <p:cNvSpPr txBox="1"/>
          <p:nvPr/>
        </p:nvSpPr>
        <p:spPr>
          <a:xfrm>
            <a:off x="369746" y="3707015"/>
            <a:ext cx="3373950" cy="1077218"/>
          </a:xfrm>
          <a:prstGeom prst="rect">
            <a:avLst/>
          </a:prstGeom>
          <a:noFill/>
        </p:spPr>
        <p:txBody>
          <a:bodyPr wrap="square">
            <a:spAutoFit/>
          </a:bodyPr>
          <a:lstStyle/>
          <a:p>
            <a:r>
              <a:rPr lang="lt-LT" sz="1600" dirty="0">
                <a:effectLst/>
                <a:latin typeface="Arial Narrow" panose="020B0606020202030204" pitchFamily="34" charset="0"/>
                <a:ea typeface="Calibri" panose="020F0502020204030204" pitchFamily="34" charset="0"/>
                <a:cs typeface="Times New Roman" panose="02020603050405020304" pitchFamily="18" charset="0"/>
              </a:rPr>
              <a:t>Vaikai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mokosi atsakingai</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saugiai</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ir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etiškai naudotis </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įvairiais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skaitmeniniais įrenginiais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technologijomis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ir bendrauti skaitmeninėje erdvėje.</a:t>
            </a:r>
            <a:endParaRPr lang="lt-LT" sz="1600" dirty="0"/>
          </a:p>
        </p:txBody>
      </p:sp>
      <p:sp>
        <p:nvSpPr>
          <p:cNvPr id="31" name="TextBox 30">
            <a:extLst>
              <a:ext uri="{FF2B5EF4-FFF2-40B4-BE49-F238E27FC236}">
                <a16:creationId xmlns:a16="http://schemas.microsoft.com/office/drawing/2014/main" id="{68825C52-8753-E41D-16C5-2C10DC69C5DE}"/>
              </a:ext>
            </a:extLst>
          </p:cNvPr>
          <p:cNvSpPr txBox="1"/>
          <p:nvPr/>
        </p:nvSpPr>
        <p:spPr>
          <a:xfrm>
            <a:off x="739211" y="1872577"/>
            <a:ext cx="3050307" cy="1323439"/>
          </a:xfrm>
          <a:prstGeom prst="rect">
            <a:avLst/>
          </a:prstGeom>
          <a:noFill/>
        </p:spPr>
        <p:txBody>
          <a:bodyPr wrap="square">
            <a:spAutoFit/>
          </a:bodyPr>
          <a:lstStyle/>
          <a:p>
            <a:r>
              <a:rPr lang="lt-LT" sz="1600" dirty="0">
                <a:effectLst/>
                <a:latin typeface="Arial Narrow" panose="020B0606020202030204" pitchFamily="34" charset="0"/>
                <a:ea typeface="Calibri" panose="020F0502020204030204" pitchFamily="34" charset="0"/>
                <a:cs typeface="Times New Roman" panose="02020603050405020304" pitchFamily="18" charset="0"/>
              </a:rPr>
              <a:t>Reflektuoja savo pomėgius, nusakydami, ką daryti patinka, o ko – nepatinka,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suvokia savo augimą </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bei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vietą šeimoje</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ugdymo įstaigos bendruomenėje</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pasaulyje</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a:t>
            </a:r>
            <a:endParaRPr lang="lt-LT" sz="1600" dirty="0"/>
          </a:p>
        </p:txBody>
      </p:sp>
    </p:spTree>
    <p:extLst>
      <p:ext uri="{BB962C8B-B14F-4D97-AF65-F5344CB8AC3E}">
        <p14:creationId xmlns:p14="http://schemas.microsoft.com/office/powerpoint/2010/main" val="194157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EA52DAE-ABB7-89EE-7237-12C24E441106}"/>
              </a:ext>
            </a:extLst>
          </p:cNvPr>
          <p:cNvSpPr txBox="1">
            <a:spLocks/>
          </p:cNvSpPr>
          <p:nvPr/>
        </p:nvSpPr>
        <p:spPr>
          <a:xfrm>
            <a:off x="929786" y="213557"/>
            <a:ext cx="10160245" cy="44451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lt-LT" sz="2400" dirty="0">
                <a:solidFill>
                  <a:srgbClr val="002060"/>
                </a:solidFill>
                <a:latin typeface="Arial Narrow" panose="020B0606020202030204" pitchFamily="34" charset="0"/>
              </a:rPr>
              <a:t>KALBINIS UGDYMAS: pasiekimų vertinimo pavyzdys</a:t>
            </a:r>
            <a:endParaRPr lang="en-US" sz="2400" dirty="0">
              <a:solidFill>
                <a:srgbClr val="002060"/>
              </a:solidFill>
              <a:latin typeface="Arial Narrow" panose="020B0606020202030204" pitchFamily="34" charset="0"/>
            </a:endParaRPr>
          </a:p>
        </p:txBody>
      </p:sp>
      <p:sp>
        <p:nvSpPr>
          <p:cNvPr id="2" name="Rectangle: Rounded Corners 1">
            <a:extLst>
              <a:ext uri="{FF2B5EF4-FFF2-40B4-BE49-F238E27FC236}">
                <a16:creationId xmlns:a16="http://schemas.microsoft.com/office/drawing/2014/main" id="{BF5BD434-725E-1CCE-ABF4-AF941EC17D5D}"/>
              </a:ext>
            </a:extLst>
          </p:cNvPr>
          <p:cNvSpPr/>
          <p:nvPr/>
        </p:nvSpPr>
        <p:spPr>
          <a:xfrm>
            <a:off x="497058" y="1301518"/>
            <a:ext cx="1931964"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000" b="1" dirty="0"/>
              <a:t>Kalbinis ugdymas</a:t>
            </a:r>
          </a:p>
        </p:txBody>
      </p:sp>
      <p:sp>
        <p:nvSpPr>
          <p:cNvPr id="5" name="TextBox 4">
            <a:extLst>
              <a:ext uri="{FF2B5EF4-FFF2-40B4-BE49-F238E27FC236}">
                <a16:creationId xmlns:a16="http://schemas.microsoft.com/office/drawing/2014/main" id="{744E4DB4-B443-ABDD-E46F-4676D1177190}"/>
              </a:ext>
            </a:extLst>
          </p:cNvPr>
          <p:cNvSpPr txBox="1"/>
          <p:nvPr/>
        </p:nvSpPr>
        <p:spPr>
          <a:xfrm>
            <a:off x="753365" y="779738"/>
            <a:ext cx="1569404" cy="400110"/>
          </a:xfrm>
          <a:prstGeom prst="rect">
            <a:avLst/>
          </a:prstGeom>
          <a:solidFill>
            <a:srgbClr val="FFC000"/>
          </a:solidFill>
        </p:spPr>
        <p:txBody>
          <a:bodyPr wrap="none" rtlCol="0">
            <a:spAutoFit/>
          </a:bodyPr>
          <a:lstStyle/>
          <a:p>
            <a:pPr algn="r"/>
            <a:r>
              <a:rPr lang="lt-LT" sz="2000" b="1" dirty="0">
                <a:latin typeface="Calibri Light" panose="020F0302020204030204" pitchFamily="34" charset="0"/>
              </a:rPr>
              <a:t>Ugdymo sritis</a:t>
            </a:r>
            <a:endParaRPr lang="en-US" sz="2000" b="1" dirty="0">
              <a:latin typeface="Calibri Light" panose="020F0302020204030204" pitchFamily="34" charset="0"/>
            </a:endParaRPr>
          </a:p>
        </p:txBody>
      </p:sp>
      <p:sp>
        <p:nvSpPr>
          <p:cNvPr id="18" name="TextBox 17">
            <a:extLst>
              <a:ext uri="{FF2B5EF4-FFF2-40B4-BE49-F238E27FC236}">
                <a16:creationId xmlns:a16="http://schemas.microsoft.com/office/drawing/2014/main" id="{528158CB-62BF-C0F0-8559-0FA66EBA92A0}"/>
              </a:ext>
            </a:extLst>
          </p:cNvPr>
          <p:cNvSpPr txBox="1"/>
          <p:nvPr/>
        </p:nvSpPr>
        <p:spPr>
          <a:xfrm>
            <a:off x="2783487" y="775984"/>
            <a:ext cx="1737142" cy="400110"/>
          </a:xfrm>
          <a:prstGeom prst="rect">
            <a:avLst/>
          </a:prstGeom>
          <a:solidFill>
            <a:srgbClr val="FFC000"/>
          </a:solidFill>
        </p:spPr>
        <p:txBody>
          <a:bodyPr wrap="none" rtlCol="0">
            <a:spAutoFit/>
          </a:bodyPr>
          <a:lstStyle/>
          <a:p>
            <a:pPr algn="r"/>
            <a:r>
              <a:rPr lang="lt-LT" sz="2000" b="1" dirty="0">
                <a:latin typeface="Calibri Light" panose="020F0302020204030204" pitchFamily="34" charset="0"/>
              </a:rPr>
              <a:t>Pasiekimų sritis</a:t>
            </a:r>
            <a:endParaRPr lang="en-US" sz="2000" b="1" dirty="0">
              <a:latin typeface="Calibri Light" panose="020F0302020204030204" pitchFamily="34" charset="0"/>
            </a:endParaRPr>
          </a:p>
        </p:txBody>
      </p:sp>
      <p:sp>
        <p:nvSpPr>
          <p:cNvPr id="19" name="Rectangle: Rounded Corners 18">
            <a:extLst>
              <a:ext uri="{FF2B5EF4-FFF2-40B4-BE49-F238E27FC236}">
                <a16:creationId xmlns:a16="http://schemas.microsoft.com/office/drawing/2014/main" id="{1636E059-DEB0-73E7-C22F-2EDB14FF06BE}"/>
              </a:ext>
            </a:extLst>
          </p:cNvPr>
          <p:cNvSpPr/>
          <p:nvPr/>
        </p:nvSpPr>
        <p:spPr>
          <a:xfrm>
            <a:off x="2748209" y="1291757"/>
            <a:ext cx="1807699"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a:t>A. Klausymas, kalbos suvokimas ir kalbėjimas </a:t>
            </a:r>
          </a:p>
        </p:txBody>
      </p:sp>
      <p:cxnSp>
        <p:nvCxnSpPr>
          <p:cNvPr id="21" name="Straight Arrow Connector 20">
            <a:extLst>
              <a:ext uri="{FF2B5EF4-FFF2-40B4-BE49-F238E27FC236}">
                <a16:creationId xmlns:a16="http://schemas.microsoft.com/office/drawing/2014/main" id="{84D8B957-09B8-C465-3EA4-0C01C9EBD290}"/>
              </a:ext>
            </a:extLst>
          </p:cNvPr>
          <p:cNvCxnSpPr>
            <a:cxnSpLocks/>
          </p:cNvCxnSpPr>
          <p:nvPr/>
        </p:nvCxnSpPr>
        <p:spPr>
          <a:xfrm flipV="1">
            <a:off x="2284988" y="1735271"/>
            <a:ext cx="48299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88ADF3D-FA59-8287-FAB5-952A61DF10D5}"/>
              </a:ext>
            </a:extLst>
          </p:cNvPr>
          <p:cNvSpPr txBox="1"/>
          <p:nvPr/>
        </p:nvSpPr>
        <p:spPr>
          <a:xfrm>
            <a:off x="4734147" y="786554"/>
            <a:ext cx="7457853" cy="400110"/>
          </a:xfrm>
          <a:prstGeom prst="rect">
            <a:avLst/>
          </a:prstGeom>
          <a:solidFill>
            <a:srgbClr val="FFC000"/>
          </a:solidFill>
        </p:spPr>
        <p:txBody>
          <a:bodyPr wrap="square" rtlCol="0">
            <a:spAutoFit/>
          </a:bodyPr>
          <a:lstStyle/>
          <a:p>
            <a:pPr algn="ctr"/>
            <a:r>
              <a:rPr lang="lt-LT" sz="2000" b="1" dirty="0">
                <a:latin typeface="Calibri Light" panose="020F0302020204030204" pitchFamily="34" charset="0"/>
              </a:rPr>
              <a:t>Pasiekimų srities pasiekimai </a:t>
            </a:r>
            <a:endParaRPr lang="en-US" sz="2000" b="1" dirty="0">
              <a:latin typeface="Calibri Light" panose="020F0302020204030204" pitchFamily="34" charset="0"/>
            </a:endParaRPr>
          </a:p>
        </p:txBody>
      </p:sp>
      <p:sp>
        <p:nvSpPr>
          <p:cNvPr id="23" name="Rectangle: Rounded Corners 22">
            <a:extLst>
              <a:ext uri="{FF2B5EF4-FFF2-40B4-BE49-F238E27FC236}">
                <a16:creationId xmlns:a16="http://schemas.microsoft.com/office/drawing/2014/main" id="{DCFBC596-9E9F-349F-BF38-03592934422E}"/>
              </a:ext>
            </a:extLst>
          </p:cNvPr>
          <p:cNvSpPr/>
          <p:nvPr/>
        </p:nvSpPr>
        <p:spPr>
          <a:xfrm>
            <a:off x="253218" y="6078262"/>
            <a:ext cx="2128911" cy="677952"/>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dirty="0">
                <a:latin typeface="Arial" panose="020B0604020202020204" pitchFamily="34" charset="0"/>
                <a:cs typeface="Arial" panose="020B0604020202020204" pitchFamily="34" charset="0"/>
              </a:rPr>
              <a:t>Pasirinkite ugdymo sritį</a:t>
            </a:r>
          </a:p>
        </p:txBody>
      </p:sp>
      <p:cxnSp>
        <p:nvCxnSpPr>
          <p:cNvPr id="25" name="Straight Arrow Connector 24">
            <a:extLst>
              <a:ext uri="{FF2B5EF4-FFF2-40B4-BE49-F238E27FC236}">
                <a16:creationId xmlns:a16="http://schemas.microsoft.com/office/drawing/2014/main" id="{CEA8C800-FFC2-49FC-2EDC-ED8C3B63D9C5}"/>
              </a:ext>
            </a:extLst>
          </p:cNvPr>
          <p:cNvCxnSpPr>
            <a:cxnSpLocks/>
            <a:stCxn id="23" idx="0"/>
          </p:cNvCxnSpPr>
          <p:nvPr/>
        </p:nvCxnSpPr>
        <p:spPr>
          <a:xfrm flipV="1">
            <a:off x="1317674" y="5594252"/>
            <a:ext cx="0" cy="48401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7" name="Rectangle: Rounded Corners 26">
            <a:extLst>
              <a:ext uri="{FF2B5EF4-FFF2-40B4-BE49-F238E27FC236}">
                <a16:creationId xmlns:a16="http://schemas.microsoft.com/office/drawing/2014/main" id="{7C61E8DA-C0DB-C480-1CE3-59B08304B8D2}"/>
              </a:ext>
            </a:extLst>
          </p:cNvPr>
          <p:cNvSpPr/>
          <p:nvPr/>
        </p:nvSpPr>
        <p:spPr>
          <a:xfrm>
            <a:off x="2816096" y="6078262"/>
            <a:ext cx="2335238" cy="677952"/>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latin typeface="Arial" panose="020B0604020202020204" pitchFamily="34" charset="0"/>
                <a:cs typeface="Arial" panose="020B0604020202020204" pitchFamily="34" charset="0"/>
              </a:rPr>
              <a:t>Išskirkite ugdymo srities pasiekimą</a:t>
            </a:r>
          </a:p>
        </p:txBody>
      </p:sp>
      <p:cxnSp>
        <p:nvCxnSpPr>
          <p:cNvPr id="29" name="Straight Arrow Connector 28">
            <a:extLst>
              <a:ext uri="{FF2B5EF4-FFF2-40B4-BE49-F238E27FC236}">
                <a16:creationId xmlns:a16="http://schemas.microsoft.com/office/drawing/2014/main" id="{5762B507-F33B-0FC6-9DA1-F5F4FB93428F}"/>
              </a:ext>
            </a:extLst>
          </p:cNvPr>
          <p:cNvCxnSpPr>
            <a:cxnSpLocks/>
            <a:stCxn id="27" idx="0"/>
          </p:cNvCxnSpPr>
          <p:nvPr/>
        </p:nvCxnSpPr>
        <p:spPr>
          <a:xfrm flipV="1">
            <a:off x="3983715" y="5561428"/>
            <a:ext cx="0" cy="5168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1" name="Rectangle: Rounded Corners 30">
            <a:extLst>
              <a:ext uri="{FF2B5EF4-FFF2-40B4-BE49-F238E27FC236}">
                <a16:creationId xmlns:a16="http://schemas.microsoft.com/office/drawing/2014/main" id="{94A89925-7696-4A6A-1BD5-5AD78F8F482D}"/>
              </a:ext>
            </a:extLst>
          </p:cNvPr>
          <p:cNvSpPr/>
          <p:nvPr/>
        </p:nvSpPr>
        <p:spPr>
          <a:xfrm>
            <a:off x="5585301" y="6078262"/>
            <a:ext cx="2508738" cy="677952"/>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dirty="0">
                <a:latin typeface="Arial" panose="020B0604020202020204" pitchFamily="34" charset="0"/>
                <a:cs typeface="Arial" panose="020B0604020202020204" pitchFamily="34" charset="0"/>
              </a:rPr>
              <a:t>Apibrėžkite pasiekimų srities pasiekimą </a:t>
            </a:r>
          </a:p>
        </p:txBody>
      </p:sp>
      <p:cxnSp>
        <p:nvCxnSpPr>
          <p:cNvPr id="33" name="Straight Arrow Connector 32">
            <a:extLst>
              <a:ext uri="{FF2B5EF4-FFF2-40B4-BE49-F238E27FC236}">
                <a16:creationId xmlns:a16="http://schemas.microsoft.com/office/drawing/2014/main" id="{A1143B33-C729-5933-7572-E3EDD51347DB}"/>
              </a:ext>
            </a:extLst>
          </p:cNvPr>
          <p:cNvCxnSpPr>
            <a:cxnSpLocks/>
            <a:stCxn id="31" idx="0"/>
          </p:cNvCxnSpPr>
          <p:nvPr/>
        </p:nvCxnSpPr>
        <p:spPr>
          <a:xfrm flipV="1">
            <a:off x="6839670" y="5514535"/>
            <a:ext cx="0" cy="56372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9" name="Rectangle: Rounded Corners 38">
            <a:extLst>
              <a:ext uri="{FF2B5EF4-FFF2-40B4-BE49-F238E27FC236}">
                <a16:creationId xmlns:a16="http://schemas.microsoft.com/office/drawing/2014/main" id="{D7A35263-2143-22CE-8B0B-3FC21B2FB300}"/>
              </a:ext>
            </a:extLst>
          </p:cNvPr>
          <p:cNvSpPr/>
          <p:nvPr/>
        </p:nvSpPr>
        <p:spPr>
          <a:xfrm>
            <a:off x="4750831" y="1285969"/>
            <a:ext cx="7403654"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b="1" dirty="0">
                <a:effectLst/>
                <a:latin typeface="Arial Narrow" panose="020B0606020202030204" pitchFamily="34" charset="0"/>
                <a:ea typeface="Calibri" panose="020F0502020204030204" pitchFamily="34" charset="0"/>
                <a:cs typeface="Times New Roman" panose="02020603050405020304" pitchFamily="18" charset="0"/>
              </a:rPr>
              <a:t>A5. </a:t>
            </a:r>
            <a:r>
              <a:rPr lang="lt-LT" dirty="0">
                <a:effectLst/>
                <a:latin typeface="Arial Narrow" panose="020B0606020202030204" pitchFamily="34" charset="0"/>
                <a:ea typeface="Calibri" panose="020F0502020204030204" pitchFamily="34" charset="0"/>
                <a:cs typeface="Times New Roman" panose="02020603050405020304" pitchFamily="18" charset="0"/>
              </a:rPr>
              <a:t>Kalbėdamas pažįstamose situacijose laikosi temos. Siekdamas sudominti, stengiasi pasakoti emocingai, naudojasi kai kuriomis neverbalinės kalbos galimybėmis (gestais, mimika ir kt.) </a:t>
            </a:r>
            <a:endParaRPr lang="lt-LT" sz="1600" u="sng" dirty="0">
              <a:solidFill>
                <a:srgbClr val="C00000"/>
              </a:solidFill>
              <a:latin typeface="Arial Narrow" panose="020B0606020202030204" pitchFamily="34" charset="0"/>
            </a:endParaRPr>
          </a:p>
        </p:txBody>
      </p:sp>
      <p:sp>
        <p:nvSpPr>
          <p:cNvPr id="42" name="TextBox 41">
            <a:extLst>
              <a:ext uri="{FF2B5EF4-FFF2-40B4-BE49-F238E27FC236}">
                <a16:creationId xmlns:a16="http://schemas.microsoft.com/office/drawing/2014/main" id="{B42E982A-D7A5-2A70-2B9A-BD9199938A51}"/>
              </a:ext>
            </a:extLst>
          </p:cNvPr>
          <p:cNvSpPr txBox="1"/>
          <p:nvPr/>
        </p:nvSpPr>
        <p:spPr>
          <a:xfrm>
            <a:off x="172755" y="2270850"/>
            <a:ext cx="3535031" cy="1754326"/>
          </a:xfrm>
          <a:prstGeom prst="rect">
            <a:avLst/>
          </a:prstGeom>
          <a:solidFill>
            <a:srgbClr val="FFFF00"/>
          </a:solidFill>
        </p:spPr>
        <p:txBody>
          <a:bodyPr wrap="square">
            <a:spAutoFit/>
          </a:bodyPr>
          <a:lstStyle/>
          <a:p>
            <a:pPr lvl="0">
              <a:buSzPts val="1000"/>
            </a:pPr>
            <a:r>
              <a:rPr lang="lt-LT" b="1" dirty="0">
                <a:solidFill>
                  <a:srgbClr val="000000"/>
                </a:solidFill>
                <a:latin typeface="Arial Narrow" panose="020B0606020202030204" pitchFamily="34" charset="0"/>
                <a:ea typeface="Helvetica Neue"/>
                <a:cs typeface="Helvetica Neue"/>
              </a:rPr>
              <a:t>Kūrybišku</a:t>
            </a:r>
            <a:r>
              <a:rPr lang="lt-LT" sz="1800" b="1" dirty="0">
                <a:ln>
                  <a:noFill/>
                </a:ln>
                <a:solidFill>
                  <a:srgbClr val="000000"/>
                </a:solidFill>
                <a:effectLst/>
                <a:latin typeface="Arial Narrow" panose="020B0606020202030204" pitchFamily="34" charset="0"/>
                <a:ea typeface="Helvetica Neue"/>
                <a:cs typeface="Helvetica Neue"/>
              </a:rPr>
              <a:t>mo kompetencija: </a:t>
            </a:r>
          </a:p>
          <a:p>
            <a:pPr lvl="0">
              <a:buSzPts val="1000"/>
            </a:pPr>
            <a:r>
              <a:rPr lang="lt-LT" sz="1800" dirty="0">
                <a:effectLst/>
                <a:latin typeface="Arial Narrow" panose="020B0606020202030204" pitchFamily="34" charset="0"/>
                <a:ea typeface="Calibri" panose="020F0502020204030204" pitchFamily="34" charset="0"/>
                <a:cs typeface="Times New Roman" panose="02020603050405020304" pitchFamily="18" charset="0"/>
              </a:rPr>
              <a:t>Klausinėdami, dalindamiesi savo sumanymais, vaikai  įgyvendina idėjas, savaip interpretuoja reiškinius ir įvykius, modeliuoja, fantazuoja, kuria istorijas, siužetus ar pasakojimus.</a:t>
            </a:r>
            <a:endParaRPr lang="lt-LT" sz="1600" b="1" i="1" dirty="0">
              <a:ln>
                <a:noFill/>
              </a:ln>
              <a:solidFill>
                <a:srgbClr val="000000"/>
              </a:solidFill>
              <a:effectLst/>
              <a:latin typeface="Helvetica Neue"/>
              <a:ea typeface="Helvetica Neue"/>
              <a:cs typeface="Helvetica Neue"/>
            </a:endParaRPr>
          </a:p>
        </p:txBody>
      </p:sp>
      <p:sp>
        <p:nvSpPr>
          <p:cNvPr id="59" name="TextBox 58">
            <a:extLst>
              <a:ext uri="{FF2B5EF4-FFF2-40B4-BE49-F238E27FC236}">
                <a16:creationId xmlns:a16="http://schemas.microsoft.com/office/drawing/2014/main" id="{60A5CCEF-8C33-5A93-5D13-C3D069AEED02}"/>
              </a:ext>
            </a:extLst>
          </p:cNvPr>
          <p:cNvSpPr txBox="1"/>
          <p:nvPr/>
        </p:nvSpPr>
        <p:spPr>
          <a:xfrm>
            <a:off x="3874476" y="2292929"/>
            <a:ext cx="3892163" cy="1754326"/>
          </a:xfrm>
          <a:prstGeom prst="rect">
            <a:avLst/>
          </a:prstGeom>
          <a:solidFill>
            <a:schemeClr val="accent3">
              <a:lumMod val="40000"/>
              <a:lumOff val="60000"/>
            </a:schemeClr>
          </a:solidFill>
        </p:spPr>
        <p:txBody>
          <a:bodyPr wrap="square">
            <a:spAutoFit/>
          </a:bodyPr>
          <a:lstStyle/>
          <a:p>
            <a:r>
              <a:rPr lang="lt-LT" sz="1800" b="1" dirty="0">
                <a:effectLst/>
                <a:latin typeface="Arial Narrow" panose="020B0606020202030204" pitchFamily="34" charset="0"/>
                <a:ea typeface="Calibri" panose="020F0502020204030204" pitchFamily="34" charset="0"/>
                <a:cs typeface="Times New Roman" panose="02020603050405020304" pitchFamily="18" charset="0"/>
              </a:rPr>
              <a:t>Vaiko pažangos aprašomasis vertinimas</a:t>
            </a:r>
            <a:r>
              <a:rPr lang="lt-LT" sz="1800" dirty="0">
                <a:effectLst/>
                <a:latin typeface="Arial Narrow" panose="020B0606020202030204" pitchFamily="34" charset="0"/>
                <a:ea typeface="Calibri" panose="020F0502020204030204" pitchFamily="34" charset="0"/>
                <a:cs typeface="Times New Roman" panose="02020603050405020304" pitchFamily="18" charset="0"/>
              </a:rPr>
              <a:t>:</a:t>
            </a:r>
          </a:p>
          <a:p>
            <a:r>
              <a:rPr lang="lt-LT" sz="1800" b="0" dirty="0">
                <a:ln>
                  <a:noFill/>
                </a:ln>
                <a:solidFill>
                  <a:srgbClr val="000000"/>
                </a:solidFill>
                <a:effectLst/>
                <a:latin typeface="Arial Narrow" panose="020B0606020202030204" pitchFamily="34" charset="0"/>
                <a:ea typeface="Helvetica Neue"/>
                <a:cs typeface="Times New Roman" panose="02020603050405020304" pitchFamily="18" charset="0"/>
              </a:rPr>
              <a:t>Kuria savo žemėlapį, aiškina kelionės maršrutą, pavaizduotus objektus, pristato kitiems.</a:t>
            </a:r>
          </a:p>
          <a:p>
            <a:r>
              <a:rPr lang="lt-LT" sz="1800" dirty="0">
                <a:effectLst/>
                <a:latin typeface="Arial Narrow" panose="020B0606020202030204" pitchFamily="34" charset="0"/>
                <a:ea typeface="Calibri" panose="020F0502020204030204" pitchFamily="34" charset="0"/>
                <a:cs typeface="Times New Roman" panose="02020603050405020304" pitchFamily="18" charset="0"/>
              </a:rPr>
              <a:t>Kuria istoriją, improvizuoja ( pavaizduoja gyvūną), vaidina, žaidžia Teatrą.</a:t>
            </a:r>
            <a:endParaRPr lang="lt-LT" sz="1800" b="1" dirty="0">
              <a:ln>
                <a:noFill/>
              </a:ln>
              <a:solidFill>
                <a:srgbClr val="000000"/>
              </a:solidFill>
              <a:effectLst/>
              <a:latin typeface="Helvetica Neue"/>
              <a:ea typeface="Helvetica Neue"/>
              <a:cs typeface="Helvetica Neue"/>
            </a:endParaRPr>
          </a:p>
        </p:txBody>
      </p:sp>
      <p:cxnSp>
        <p:nvCxnSpPr>
          <p:cNvPr id="63" name="Straight Connector 62">
            <a:extLst>
              <a:ext uri="{FF2B5EF4-FFF2-40B4-BE49-F238E27FC236}">
                <a16:creationId xmlns:a16="http://schemas.microsoft.com/office/drawing/2014/main" id="{1C82ED1D-D18D-54D3-BB74-CC92FBE7380D}"/>
              </a:ext>
            </a:extLst>
          </p:cNvPr>
          <p:cNvCxnSpPr>
            <a:stCxn id="23" idx="3"/>
            <a:endCxn id="27" idx="1"/>
          </p:cNvCxnSpPr>
          <p:nvPr/>
        </p:nvCxnSpPr>
        <p:spPr>
          <a:xfrm>
            <a:off x="2382129" y="6417238"/>
            <a:ext cx="433967" cy="0"/>
          </a:xfrm>
          <a:prstGeom prst="line">
            <a:avLst/>
          </a:prstGeom>
        </p:spPr>
        <p:style>
          <a:lnRef idx="3">
            <a:schemeClr val="dk1"/>
          </a:lnRef>
          <a:fillRef idx="0">
            <a:schemeClr val="dk1"/>
          </a:fillRef>
          <a:effectRef idx="2">
            <a:schemeClr val="dk1"/>
          </a:effectRef>
          <a:fontRef idx="minor">
            <a:schemeClr val="tx1"/>
          </a:fontRef>
        </p:style>
      </p:cxnSp>
      <p:cxnSp>
        <p:nvCxnSpPr>
          <p:cNvPr id="66" name="Straight Connector 65">
            <a:extLst>
              <a:ext uri="{FF2B5EF4-FFF2-40B4-BE49-F238E27FC236}">
                <a16:creationId xmlns:a16="http://schemas.microsoft.com/office/drawing/2014/main" id="{B1322648-C65A-5695-E729-D5F76E73CC6F}"/>
              </a:ext>
            </a:extLst>
          </p:cNvPr>
          <p:cNvCxnSpPr>
            <a:stCxn id="27" idx="3"/>
            <a:endCxn id="31" idx="1"/>
          </p:cNvCxnSpPr>
          <p:nvPr/>
        </p:nvCxnSpPr>
        <p:spPr>
          <a:xfrm>
            <a:off x="5151334" y="6417238"/>
            <a:ext cx="433967" cy="0"/>
          </a:xfrm>
          <a:prstGeom prst="line">
            <a:avLst/>
          </a:prstGeom>
        </p:spPr>
        <p:style>
          <a:lnRef idx="3">
            <a:schemeClr val="dk1"/>
          </a:lnRef>
          <a:fillRef idx="0">
            <a:schemeClr val="dk1"/>
          </a:fillRef>
          <a:effectRef idx="2">
            <a:schemeClr val="dk1"/>
          </a:effectRef>
          <a:fontRef idx="minor">
            <a:schemeClr val="tx1"/>
          </a:fontRef>
        </p:style>
      </p:cxnSp>
      <p:sp>
        <p:nvSpPr>
          <p:cNvPr id="67" name="Rectangle: Rounded Corners 66">
            <a:extLst>
              <a:ext uri="{FF2B5EF4-FFF2-40B4-BE49-F238E27FC236}">
                <a16:creationId xmlns:a16="http://schemas.microsoft.com/office/drawing/2014/main" id="{97B62EFB-D8D2-C066-E645-B68CC5AE79B7}"/>
              </a:ext>
            </a:extLst>
          </p:cNvPr>
          <p:cNvSpPr/>
          <p:nvPr/>
        </p:nvSpPr>
        <p:spPr>
          <a:xfrm>
            <a:off x="253218" y="4452465"/>
            <a:ext cx="2368062" cy="643317"/>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dirty="0">
                <a:latin typeface="Arial" panose="020B0604020202020204" pitchFamily="34" charset="0"/>
                <a:cs typeface="Arial" panose="020B0604020202020204" pitchFamily="34" charset="0"/>
              </a:rPr>
              <a:t>Pasirinkite, per kokias  kompetencijas ugdysite</a:t>
            </a:r>
          </a:p>
        </p:txBody>
      </p:sp>
      <p:sp>
        <p:nvSpPr>
          <p:cNvPr id="70" name="Oval 69">
            <a:extLst>
              <a:ext uri="{FF2B5EF4-FFF2-40B4-BE49-F238E27FC236}">
                <a16:creationId xmlns:a16="http://schemas.microsoft.com/office/drawing/2014/main" id="{A7FF7ADC-CD8D-A390-039F-CDF0F98E385E}"/>
              </a:ext>
            </a:extLst>
          </p:cNvPr>
          <p:cNvSpPr/>
          <p:nvPr/>
        </p:nvSpPr>
        <p:spPr>
          <a:xfrm>
            <a:off x="1001151" y="5338003"/>
            <a:ext cx="633044" cy="609181"/>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1</a:t>
            </a:r>
            <a:endParaRPr lang="lt-LT" b="1" dirty="0">
              <a:solidFill>
                <a:schemeClr val="tx1"/>
              </a:solidFill>
              <a:latin typeface="Arial Narrow" panose="020B0606020202030204" pitchFamily="34" charset="0"/>
            </a:endParaRPr>
          </a:p>
        </p:txBody>
      </p:sp>
      <p:sp>
        <p:nvSpPr>
          <p:cNvPr id="71" name="Oval 70">
            <a:extLst>
              <a:ext uri="{FF2B5EF4-FFF2-40B4-BE49-F238E27FC236}">
                <a16:creationId xmlns:a16="http://schemas.microsoft.com/office/drawing/2014/main" id="{91E0E790-C955-C059-BAD5-EFBC933B350A}"/>
              </a:ext>
            </a:extLst>
          </p:cNvPr>
          <p:cNvSpPr/>
          <p:nvPr/>
        </p:nvSpPr>
        <p:spPr>
          <a:xfrm>
            <a:off x="3662554" y="5256837"/>
            <a:ext cx="633044" cy="609181"/>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2</a:t>
            </a:r>
            <a:endParaRPr lang="lt-LT" b="1" dirty="0">
              <a:solidFill>
                <a:schemeClr val="tx1"/>
              </a:solidFill>
              <a:latin typeface="Arial Narrow" panose="020B0606020202030204" pitchFamily="34" charset="0"/>
            </a:endParaRPr>
          </a:p>
        </p:txBody>
      </p:sp>
      <p:sp>
        <p:nvSpPr>
          <p:cNvPr id="72" name="Oval 71">
            <a:extLst>
              <a:ext uri="{FF2B5EF4-FFF2-40B4-BE49-F238E27FC236}">
                <a16:creationId xmlns:a16="http://schemas.microsoft.com/office/drawing/2014/main" id="{CAB93F91-F147-AC12-AFDC-C01D87E10872}"/>
              </a:ext>
            </a:extLst>
          </p:cNvPr>
          <p:cNvSpPr/>
          <p:nvPr/>
        </p:nvSpPr>
        <p:spPr>
          <a:xfrm>
            <a:off x="6523148" y="5289661"/>
            <a:ext cx="633044" cy="609181"/>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3</a:t>
            </a:r>
            <a:endParaRPr lang="lt-LT" b="1" dirty="0">
              <a:solidFill>
                <a:schemeClr val="tx1"/>
              </a:solidFill>
              <a:latin typeface="Arial Narrow" panose="020B0606020202030204" pitchFamily="34" charset="0"/>
            </a:endParaRPr>
          </a:p>
        </p:txBody>
      </p:sp>
      <p:sp>
        <p:nvSpPr>
          <p:cNvPr id="73" name="Oval 72">
            <a:extLst>
              <a:ext uri="{FF2B5EF4-FFF2-40B4-BE49-F238E27FC236}">
                <a16:creationId xmlns:a16="http://schemas.microsoft.com/office/drawing/2014/main" id="{1CBABC85-A2AD-5170-D718-1521BB1D9E80}"/>
              </a:ext>
            </a:extLst>
          </p:cNvPr>
          <p:cNvSpPr/>
          <p:nvPr/>
        </p:nvSpPr>
        <p:spPr>
          <a:xfrm>
            <a:off x="2763347" y="4452465"/>
            <a:ext cx="633044" cy="609181"/>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4</a:t>
            </a:r>
            <a:endParaRPr lang="lt-LT" b="1" dirty="0">
              <a:solidFill>
                <a:schemeClr val="tx1"/>
              </a:solidFill>
              <a:latin typeface="Arial Narrow" panose="020B0606020202030204" pitchFamily="34" charset="0"/>
            </a:endParaRPr>
          </a:p>
        </p:txBody>
      </p:sp>
      <p:pic>
        <p:nvPicPr>
          <p:cNvPr id="3" name="Paveikslėlis 7">
            <a:extLst>
              <a:ext uri="{FF2B5EF4-FFF2-40B4-BE49-F238E27FC236}">
                <a16:creationId xmlns:a16="http://schemas.microsoft.com/office/drawing/2014/main" id="{BE35AF1C-38B3-A349-D58F-74EA847A3F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84213" y="2282363"/>
            <a:ext cx="4307787" cy="2813419"/>
          </a:xfrm>
          <a:prstGeom prst="rect">
            <a:avLst/>
          </a:prstGeom>
          <a:noFill/>
          <a:ln>
            <a:noFill/>
          </a:ln>
        </p:spPr>
      </p:pic>
    </p:spTree>
    <p:extLst>
      <p:ext uri="{BB962C8B-B14F-4D97-AF65-F5344CB8AC3E}">
        <p14:creationId xmlns:p14="http://schemas.microsoft.com/office/powerpoint/2010/main" val="2165672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04514CC-EF3A-D068-C2DB-1E5D0BEC21AA}"/>
              </a:ext>
            </a:extLst>
          </p:cNvPr>
          <p:cNvSpPr>
            <a:spLocks noGrp="1"/>
          </p:cNvSpPr>
          <p:nvPr>
            <p:ph type="sldNum" sz="quarter" idx="12"/>
          </p:nvPr>
        </p:nvSpPr>
        <p:spPr/>
        <p:txBody>
          <a:bodyPr/>
          <a:lstStyle/>
          <a:p>
            <a:fld id="{95CBEC59-7FF9-4688-98DF-89832A0C9025}" type="slidenum">
              <a:rPr lang="en-US" smtClean="0"/>
              <a:t>22</a:t>
            </a:fld>
            <a:endParaRPr lang="en-US" dirty="0"/>
          </a:p>
        </p:txBody>
      </p:sp>
      <p:sp>
        <p:nvSpPr>
          <p:cNvPr id="8" name="TextBox 7">
            <a:extLst>
              <a:ext uri="{FF2B5EF4-FFF2-40B4-BE49-F238E27FC236}">
                <a16:creationId xmlns:a16="http://schemas.microsoft.com/office/drawing/2014/main" id="{466F0064-5EF2-ACE8-E362-7A5D1071B0E9}"/>
              </a:ext>
            </a:extLst>
          </p:cNvPr>
          <p:cNvSpPr txBox="1"/>
          <p:nvPr/>
        </p:nvSpPr>
        <p:spPr>
          <a:xfrm>
            <a:off x="352279" y="1865869"/>
            <a:ext cx="3488788" cy="1754326"/>
          </a:xfrm>
          <a:prstGeom prst="rect">
            <a:avLst/>
          </a:prstGeom>
          <a:solidFill>
            <a:srgbClr val="FFC000"/>
          </a:solidFill>
        </p:spPr>
        <p:txBody>
          <a:bodyPr wrap="square">
            <a:spAutoFit/>
          </a:bodyPr>
          <a:lstStyle/>
          <a:p>
            <a:r>
              <a:rPr lang="lt-LT" dirty="0">
                <a:latin typeface="Arial Narrow" panose="020B0606020202030204" pitchFamily="34" charset="0"/>
              </a:rPr>
              <a:t>Kalbėdamas pažįstamose situacijose </a:t>
            </a:r>
            <a:r>
              <a:rPr lang="lt-LT" b="1" u="sng" dirty="0">
                <a:solidFill>
                  <a:srgbClr val="C00000"/>
                </a:solidFill>
                <a:latin typeface="Arial Narrow" panose="020B0606020202030204" pitchFamily="34" charset="0"/>
              </a:rPr>
              <a:t>stengiasi laikytis temos</a:t>
            </a:r>
            <a:r>
              <a:rPr lang="lt-LT" dirty="0">
                <a:latin typeface="Arial Narrow" panose="020B0606020202030204" pitchFamily="34" charset="0"/>
              </a:rPr>
              <a:t>. Pasakodamas </a:t>
            </a:r>
            <a:r>
              <a:rPr lang="lt-LT" b="1" u="sng" dirty="0">
                <a:solidFill>
                  <a:srgbClr val="C00000"/>
                </a:solidFill>
                <a:latin typeface="Arial Narrow" panose="020B0606020202030204" pitchFamily="34" charset="0"/>
              </a:rPr>
              <a:t>kartais naudojasi neverbalinės kalbos galimybėmis </a:t>
            </a:r>
            <a:r>
              <a:rPr lang="lt-LT" dirty="0">
                <a:latin typeface="Arial Narrow" panose="020B0606020202030204" pitchFamily="34" charset="0"/>
              </a:rPr>
              <a:t>(gestais, mimika ir kt.) (A5.1.). </a:t>
            </a:r>
          </a:p>
          <a:p>
            <a:endParaRPr lang="lt-LT" dirty="0">
              <a:latin typeface="Arial Narrow" panose="020B0606020202030204" pitchFamily="34" charset="0"/>
            </a:endParaRPr>
          </a:p>
        </p:txBody>
      </p:sp>
      <p:sp>
        <p:nvSpPr>
          <p:cNvPr id="9" name="Title 1">
            <a:extLst>
              <a:ext uri="{FF2B5EF4-FFF2-40B4-BE49-F238E27FC236}">
                <a16:creationId xmlns:a16="http://schemas.microsoft.com/office/drawing/2014/main" id="{BCEE1593-26CF-0BB8-7A94-BEF65ACF75B9}"/>
              </a:ext>
            </a:extLst>
          </p:cNvPr>
          <p:cNvSpPr txBox="1">
            <a:spLocks/>
          </p:cNvSpPr>
          <p:nvPr/>
        </p:nvSpPr>
        <p:spPr>
          <a:xfrm>
            <a:off x="929786" y="213557"/>
            <a:ext cx="10160245" cy="44451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algn="ctr"/>
            <a:r>
              <a:rPr lang="lt-LT" sz="2400" dirty="0">
                <a:solidFill>
                  <a:srgbClr val="002060"/>
                </a:solidFill>
                <a:latin typeface="Arial Narrow" panose="020B0606020202030204" pitchFamily="34" charset="0"/>
              </a:rPr>
              <a:t>PASIEKIMŲ LYGIŲ POŽYMIAI</a:t>
            </a:r>
            <a:endParaRPr lang="en-US" sz="2400" dirty="0">
              <a:solidFill>
                <a:srgbClr val="002060"/>
              </a:solidFill>
              <a:latin typeface="Arial Narrow" panose="020B0606020202030204" pitchFamily="34" charset="0"/>
            </a:endParaRPr>
          </a:p>
        </p:txBody>
      </p:sp>
      <p:sp>
        <p:nvSpPr>
          <p:cNvPr id="11" name="TextBox 10">
            <a:extLst>
              <a:ext uri="{FF2B5EF4-FFF2-40B4-BE49-F238E27FC236}">
                <a16:creationId xmlns:a16="http://schemas.microsoft.com/office/drawing/2014/main" id="{BBF042B4-D3B5-AC03-4ABB-1989C0D83C9A}"/>
              </a:ext>
            </a:extLst>
          </p:cNvPr>
          <p:cNvSpPr txBox="1"/>
          <p:nvPr/>
        </p:nvSpPr>
        <p:spPr>
          <a:xfrm>
            <a:off x="4075600" y="1865869"/>
            <a:ext cx="3718561" cy="1754326"/>
          </a:xfrm>
          <a:prstGeom prst="rect">
            <a:avLst/>
          </a:prstGeom>
          <a:solidFill>
            <a:srgbClr val="FFC000"/>
          </a:solidFill>
        </p:spPr>
        <p:txBody>
          <a:bodyPr wrap="square">
            <a:spAutoFit/>
          </a:bodyPr>
          <a:lstStyle/>
          <a:p>
            <a:r>
              <a:rPr lang="lt-LT" dirty="0">
                <a:latin typeface="Arial Narrow" panose="020B0606020202030204" pitchFamily="34" charset="0"/>
              </a:rPr>
              <a:t>Kalbėdamas pažįstamose </a:t>
            </a:r>
            <a:r>
              <a:rPr lang="lt-LT" b="1" u="sng" dirty="0">
                <a:solidFill>
                  <a:srgbClr val="C00000"/>
                </a:solidFill>
                <a:latin typeface="Arial Narrow" panose="020B0606020202030204" pitchFamily="34" charset="0"/>
              </a:rPr>
              <a:t>situacijose laikosi temos</a:t>
            </a:r>
            <a:r>
              <a:rPr lang="lt-LT" dirty="0">
                <a:latin typeface="Arial Narrow" panose="020B0606020202030204" pitchFamily="34" charset="0"/>
              </a:rPr>
              <a:t>. </a:t>
            </a:r>
            <a:r>
              <a:rPr lang="lt-LT" b="1" u="sng" dirty="0">
                <a:solidFill>
                  <a:srgbClr val="C00000"/>
                </a:solidFill>
                <a:latin typeface="Arial Narrow" panose="020B0606020202030204" pitchFamily="34" charset="0"/>
              </a:rPr>
              <a:t>Siekdamas sudominti, stengiasi pasakoti emocingai, naudojasi kai kuriomis neverbalinės kalbos galimybėmis </a:t>
            </a:r>
            <a:r>
              <a:rPr lang="lt-LT" dirty="0">
                <a:latin typeface="Arial Narrow" panose="020B0606020202030204" pitchFamily="34" charset="0"/>
              </a:rPr>
              <a:t>(gestais, mimika ir kt.) (A5.2.). </a:t>
            </a:r>
          </a:p>
        </p:txBody>
      </p:sp>
      <p:sp>
        <p:nvSpPr>
          <p:cNvPr id="13" name="TextBox 12">
            <a:extLst>
              <a:ext uri="{FF2B5EF4-FFF2-40B4-BE49-F238E27FC236}">
                <a16:creationId xmlns:a16="http://schemas.microsoft.com/office/drawing/2014/main" id="{D39A2DF1-2EED-635B-042B-FD1474762EEF}"/>
              </a:ext>
            </a:extLst>
          </p:cNvPr>
          <p:cNvSpPr txBox="1"/>
          <p:nvPr/>
        </p:nvSpPr>
        <p:spPr>
          <a:xfrm>
            <a:off x="8008621" y="1865869"/>
            <a:ext cx="3652910" cy="1754326"/>
          </a:xfrm>
          <a:prstGeom prst="rect">
            <a:avLst/>
          </a:prstGeom>
          <a:solidFill>
            <a:srgbClr val="FFC000"/>
          </a:solidFill>
        </p:spPr>
        <p:txBody>
          <a:bodyPr wrap="square">
            <a:spAutoFit/>
          </a:bodyPr>
          <a:lstStyle/>
          <a:p>
            <a:r>
              <a:rPr lang="lt-LT" dirty="0">
                <a:latin typeface="Arial Narrow" panose="020B0606020202030204" pitchFamily="34" charset="0"/>
              </a:rPr>
              <a:t>Kalbėdamas pažįstamose situacijose </a:t>
            </a:r>
            <a:r>
              <a:rPr lang="lt-LT" b="1" u="sng" dirty="0">
                <a:solidFill>
                  <a:srgbClr val="C00000"/>
                </a:solidFill>
                <a:latin typeface="Arial Narrow" panose="020B0606020202030204" pitchFamily="34" charset="0"/>
              </a:rPr>
              <a:t>nenukrypsta nuo temos</a:t>
            </a:r>
            <a:r>
              <a:rPr lang="lt-LT" dirty="0">
                <a:latin typeface="Arial Narrow" panose="020B0606020202030204" pitchFamily="34" charset="0"/>
              </a:rPr>
              <a:t>. Siekdamas sudominti, </a:t>
            </a:r>
            <a:r>
              <a:rPr lang="lt-LT" b="1" u="sng" dirty="0">
                <a:solidFill>
                  <a:srgbClr val="C00000"/>
                </a:solidFill>
                <a:latin typeface="Arial Narrow" panose="020B0606020202030204" pitchFamily="34" charset="0"/>
              </a:rPr>
              <a:t>pasakoja emocingai, naudojasi keliomis neverbalinės kalbos galimybėmis</a:t>
            </a:r>
            <a:r>
              <a:rPr lang="lt-LT" dirty="0">
                <a:latin typeface="Arial Narrow" panose="020B0606020202030204" pitchFamily="34" charset="0"/>
              </a:rPr>
              <a:t> (gestais, mimika ir kt.) (A5.3.). </a:t>
            </a:r>
          </a:p>
        </p:txBody>
      </p:sp>
      <p:sp>
        <p:nvSpPr>
          <p:cNvPr id="14" name="TextBox 13">
            <a:extLst>
              <a:ext uri="{FF2B5EF4-FFF2-40B4-BE49-F238E27FC236}">
                <a16:creationId xmlns:a16="http://schemas.microsoft.com/office/drawing/2014/main" id="{B8C2B7EF-376B-B4AC-849A-9706BAD588EC}"/>
              </a:ext>
            </a:extLst>
          </p:cNvPr>
          <p:cNvSpPr txBox="1"/>
          <p:nvPr/>
        </p:nvSpPr>
        <p:spPr>
          <a:xfrm>
            <a:off x="850594" y="1331544"/>
            <a:ext cx="2492157" cy="400110"/>
          </a:xfrm>
          <a:prstGeom prst="rect">
            <a:avLst/>
          </a:prstGeom>
          <a:solidFill>
            <a:srgbClr val="92D050"/>
          </a:solidFill>
        </p:spPr>
        <p:txBody>
          <a:bodyPr wrap="none" rtlCol="0">
            <a:spAutoFit/>
          </a:bodyPr>
          <a:lstStyle/>
          <a:p>
            <a:pPr algn="r"/>
            <a:r>
              <a:rPr lang="lt-LT" sz="2000" b="1" dirty="0">
                <a:latin typeface="Calibri Light" panose="020F0302020204030204" pitchFamily="34" charset="0"/>
              </a:rPr>
              <a:t>IKI PAGRINDINIO LYGIO</a:t>
            </a:r>
            <a:endParaRPr lang="en-US" sz="2000" b="1" dirty="0">
              <a:latin typeface="Calibri Light" panose="020F0302020204030204" pitchFamily="34" charset="0"/>
            </a:endParaRPr>
          </a:p>
        </p:txBody>
      </p:sp>
      <p:sp>
        <p:nvSpPr>
          <p:cNvPr id="15" name="TextBox 14">
            <a:extLst>
              <a:ext uri="{FF2B5EF4-FFF2-40B4-BE49-F238E27FC236}">
                <a16:creationId xmlns:a16="http://schemas.microsoft.com/office/drawing/2014/main" id="{5845994B-2F07-041B-632D-703090F9304E}"/>
              </a:ext>
            </a:extLst>
          </p:cNvPr>
          <p:cNvSpPr txBox="1"/>
          <p:nvPr/>
        </p:nvSpPr>
        <p:spPr>
          <a:xfrm>
            <a:off x="4934061" y="1331544"/>
            <a:ext cx="2246897" cy="400110"/>
          </a:xfrm>
          <a:prstGeom prst="rect">
            <a:avLst/>
          </a:prstGeom>
          <a:solidFill>
            <a:srgbClr val="92D050"/>
          </a:solidFill>
        </p:spPr>
        <p:txBody>
          <a:bodyPr wrap="none" rtlCol="0">
            <a:spAutoFit/>
          </a:bodyPr>
          <a:lstStyle/>
          <a:p>
            <a:pPr algn="r"/>
            <a:r>
              <a:rPr lang="lt-LT" sz="2000" b="1" dirty="0">
                <a:latin typeface="Calibri Light" panose="020F0302020204030204" pitchFamily="34" charset="0"/>
              </a:rPr>
              <a:t>PAGRINDINIO LYGIO</a:t>
            </a:r>
            <a:endParaRPr lang="en-US" sz="2000" b="1" dirty="0">
              <a:latin typeface="Calibri Light" panose="020F0302020204030204" pitchFamily="34" charset="0"/>
            </a:endParaRPr>
          </a:p>
        </p:txBody>
      </p:sp>
      <p:sp>
        <p:nvSpPr>
          <p:cNvPr id="16" name="TextBox 15">
            <a:extLst>
              <a:ext uri="{FF2B5EF4-FFF2-40B4-BE49-F238E27FC236}">
                <a16:creationId xmlns:a16="http://schemas.microsoft.com/office/drawing/2014/main" id="{2780ECF8-53AA-2DD9-B636-739D4719E62A}"/>
              </a:ext>
            </a:extLst>
          </p:cNvPr>
          <p:cNvSpPr txBox="1"/>
          <p:nvPr/>
        </p:nvSpPr>
        <p:spPr>
          <a:xfrm>
            <a:off x="8420040" y="1331544"/>
            <a:ext cx="2688749" cy="400110"/>
          </a:xfrm>
          <a:prstGeom prst="rect">
            <a:avLst/>
          </a:prstGeom>
          <a:solidFill>
            <a:srgbClr val="92D050"/>
          </a:solidFill>
        </p:spPr>
        <p:txBody>
          <a:bodyPr wrap="none" rtlCol="0">
            <a:spAutoFit/>
          </a:bodyPr>
          <a:lstStyle/>
          <a:p>
            <a:pPr algn="r"/>
            <a:r>
              <a:rPr lang="lt-LT" sz="2000" b="1" dirty="0">
                <a:latin typeface="Calibri Light" panose="020F0302020204030204" pitchFamily="34" charset="0"/>
              </a:rPr>
              <a:t>VIRŠ PAGRINDINIO LYGIO</a:t>
            </a:r>
            <a:endParaRPr lang="en-US" sz="2000" b="1" dirty="0">
              <a:latin typeface="Calibri Light" panose="020F0302020204030204" pitchFamily="34" charset="0"/>
            </a:endParaRPr>
          </a:p>
        </p:txBody>
      </p:sp>
      <p:sp>
        <p:nvSpPr>
          <p:cNvPr id="17" name="TextBox 16">
            <a:extLst>
              <a:ext uri="{FF2B5EF4-FFF2-40B4-BE49-F238E27FC236}">
                <a16:creationId xmlns:a16="http://schemas.microsoft.com/office/drawing/2014/main" id="{667A00F3-D3E6-E062-9960-A06896ACD6D8}"/>
              </a:ext>
            </a:extLst>
          </p:cNvPr>
          <p:cNvSpPr txBox="1"/>
          <p:nvPr/>
        </p:nvSpPr>
        <p:spPr>
          <a:xfrm>
            <a:off x="1475567" y="4525253"/>
            <a:ext cx="4319150" cy="923330"/>
          </a:xfrm>
          <a:prstGeom prst="rect">
            <a:avLst/>
          </a:prstGeom>
          <a:noFill/>
        </p:spPr>
        <p:txBody>
          <a:bodyPr wrap="square">
            <a:spAutoFit/>
          </a:bodyPr>
          <a:lstStyle/>
          <a:p>
            <a:pPr marL="0" indent="0">
              <a:buNone/>
            </a:pPr>
            <a:r>
              <a:rPr lang="lt-LT" sz="1800" b="1" dirty="0">
                <a:solidFill>
                  <a:srgbClr val="C00000"/>
                </a:solidFill>
                <a:latin typeface="Arial Narrow" panose="020B0606020202030204" pitchFamily="34" charset="0"/>
              </a:rPr>
              <a:t>PASIEKIMŲ LYGIAI </a:t>
            </a:r>
            <a:r>
              <a:rPr lang="lt-LT" sz="1800" b="1" dirty="0">
                <a:solidFill>
                  <a:srgbClr val="002060"/>
                </a:solidFill>
                <a:latin typeface="Arial Narrow" panose="020B0606020202030204" pitchFamily="34" charset="0"/>
              </a:rPr>
              <a:t>– vaiko ugdymosi pažangą nusakantys siekiniai / žingsniai. Tai pamatas sėkmingai kompetencijų plėtotei. </a:t>
            </a:r>
          </a:p>
        </p:txBody>
      </p:sp>
      <p:sp>
        <p:nvSpPr>
          <p:cNvPr id="18" name="TextBox 17">
            <a:extLst>
              <a:ext uri="{FF2B5EF4-FFF2-40B4-BE49-F238E27FC236}">
                <a16:creationId xmlns:a16="http://schemas.microsoft.com/office/drawing/2014/main" id="{BA619A2D-C584-10F9-E118-03A064CE3C58}"/>
              </a:ext>
            </a:extLst>
          </p:cNvPr>
          <p:cNvSpPr txBox="1"/>
          <p:nvPr/>
        </p:nvSpPr>
        <p:spPr>
          <a:xfrm>
            <a:off x="5794717" y="4525253"/>
            <a:ext cx="6110068" cy="1200329"/>
          </a:xfrm>
          <a:prstGeom prst="rect">
            <a:avLst/>
          </a:prstGeom>
          <a:noFill/>
        </p:spPr>
        <p:txBody>
          <a:bodyPr wrap="square">
            <a:spAutoFit/>
          </a:bodyPr>
          <a:lstStyle/>
          <a:p>
            <a:pPr marL="0" indent="0">
              <a:buNone/>
            </a:pPr>
            <a:r>
              <a:rPr lang="lt-LT" sz="1800" b="1" dirty="0">
                <a:solidFill>
                  <a:srgbClr val="C00000"/>
                </a:solidFill>
                <a:latin typeface="Arial Narrow" panose="020B0606020202030204" pitchFamily="34" charset="0"/>
              </a:rPr>
              <a:t>TAI NE STANDARTAS, O SIEKIAMYBĖ. </a:t>
            </a:r>
            <a:r>
              <a:rPr lang="lt-LT" sz="1800" b="1" dirty="0">
                <a:solidFill>
                  <a:srgbClr val="002060"/>
                </a:solidFill>
                <a:latin typeface="Arial Narrow" panose="020B0606020202030204" pitchFamily="34" charset="0"/>
              </a:rPr>
              <a:t>Jie padeda priešmokyklinio ugdymo pedagogams tikslingiau stebėti, atpažinti bei vertinti ką vaikas jau </a:t>
            </a:r>
            <a:r>
              <a:rPr lang="lt-LT" sz="1800" b="1" dirty="0">
                <a:solidFill>
                  <a:srgbClr val="C00000"/>
                </a:solidFill>
                <a:latin typeface="Arial Narrow" panose="020B0606020202030204" pitchFamily="34" charset="0"/>
              </a:rPr>
              <a:t>žino</a:t>
            </a:r>
            <a:r>
              <a:rPr lang="lt-LT" sz="1800" b="1" dirty="0">
                <a:solidFill>
                  <a:srgbClr val="002060"/>
                </a:solidFill>
                <a:latin typeface="Arial Narrow" panose="020B0606020202030204" pitchFamily="34" charset="0"/>
              </a:rPr>
              <a:t>, </a:t>
            </a:r>
            <a:r>
              <a:rPr lang="lt-LT" sz="1800" b="1" dirty="0">
                <a:solidFill>
                  <a:srgbClr val="C00000"/>
                </a:solidFill>
                <a:latin typeface="Arial Narrow" panose="020B0606020202030204" pitchFamily="34" charset="0"/>
              </a:rPr>
              <a:t>supranta</a:t>
            </a:r>
            <a:r>
              <a:rPr lang="lt-LT" sz="1800" b="1" dirty="0">
                <a:solidFill>
                  <a:srgbClr val="002060"/>
                </a:solidFill>
                <a:latin typeface="Arial Narrow" panose="020B0606020202030204" pitchFamily="34" charset="0"/>
              </a:rPr>
              <a:t>, </a:t>
            </a:r>
            <a:r>
              <a:rPr lang="lt-LT" sz="1800" b="1" dirty="0">
                <a:solidFill>
                  <a:srgbClr val="C00000"/>
                </a:solidFill>
                <a:latin typeface="Arial Narrow" panose="020B0606020202030204" pitchFamily="34" charset="0"/>
              </a:rPr>
              <a:t>geba</a:t>
            </a:r>
            <a:r>
              <a:rPr lang="lt-LT" sz="1800" b="1" dirty="0">
                <a:solidFill>
                  <a:srgbClr val="002060"/>
                </a:solidFill>
                <a:latin typeface="Arial Narrow" panose="020B0606020202030204" pitchFamily="34" charset="0"/>
              </a:rPr>
              <a:t>, </a:t>
            </a:r>
            <a:r>
              <a:rPr lang="lt-LT" sz="1800" b="1" dirty="0">
                <a:solidFill>
                  <a:srgbClr val="C00000"/>
                </a:solidFill>
                <a:latin typeface="Arial Narrow" panose="020B0606020202030204" pitchFamily="34" charset="0"/>
              </a:rPr>
              <a:t>išsiaiškinti vaiko patirtį </a:t>
            </a:r>
            <a:r>
              <a:rPr lang="lt-LT" sz="1800" b="1" dirty="0">
                <a:solidFill>
                  <a:srgbClr val="002060"/>
                </a:solidFill>
                <a:latin typeface="Arial Narrow" panose="020B0606020202030204" pitchFamily="34" charset="0"/>
              </a:rPr>
              <a:t>ir </a:t>
            </a:r>
            <a:r>
              <a:rPr lang="lt-LT" sz="1800" b="1" dirty="0">
                <a:solidFill>
                  <a:srgbClr val="C00000"/>
                </a:solidFill>
                <a:latin typeface="Arial Narrow" panose="020B0606020202030204" pitchFamily="34" charset="0"/>
              </a:rPr>
              <a:t>tolesnio ugdymosi poreikį</a:t>
            </a:r>
            <a:r>
              <a:rPr lang="lt-LT" sz="1800" b="1" dirty="0">
                <a:solidFill>
                  <a:srgbClr val="002060"/>
                </a:solidFill>
                <a:latin typeface="Arial Narrow" panose="020B0606020202030204" pitchFamily="34" charset="0"/>
              </a:rPr>
              <a:t>. </a:t>
            </a:r>
            <a:endParaRPr lang="lt-LT" sz="1800" b="1" dirty="0">
              <a:solidFill>
                <a:srgbClr val="C00000"/>
              </a:solidFill>
              <a:latin typeface="Arial Narrow" panose="020B0606020202030204" pitchFamily="34" charset="0"/>
            </a:endParaRPr>
          </a:p>
        </p:txBody>
      </p:sp>
    </p:spTree>
    <p:extLst>
      <p:ext uri="{BB962C8B-B14F-4D97-AF65-F5344CB8AC3E}">
        <p14:creationId xmlns:p14="http://schemas.microsoft.com/office/powerpoint/2010/main" val="114268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4FE89D-8F37-49A2-1367-CDB700966107}"/>
              </a:ext>
            </a:extLst>
          </p:cNvPr>
          <p:cNvSpPr>
            <a:spLocks noGrp="1"/>
          </p:cNvSpPr>
          <p:nvPr>
            <p:ph type="sldNum" sz="quarter" idx="12"/>
          </p:nvPr>
        </p:nvSpPr>
        <p:spPr/>
        <p:txBody>
          <a:bodyPr/>
          <a:lstStyle/>
          <a:p>
            <a:fld id="{FACB02E1-4DFD-4284-8264-390F056E040D}" type="slidenum">
              <a:rPr lang="lt-LT" smtClean="0"/>
              <a:t>23</a:t>
            </a:fld>
            <a:endParaRPr lang="lt-LT"/>
          </a:p>
        </p:txBody>
      </p:sp>
      <p:graphicFrame>
        <p:nvGraphicFramePr>
          <p:cNvPr id="4" name="Table 3">
            <a:extLst>
              <a:ext uri="{FF2B5EF4-FFF2-40B4-BE49-F238E27FC236}">
                <a16:creationId xmlns:a16="http://schemas.microsoft.com/office/drawing/2014/main" id="{9DC7CE03-3C39-17D9-8748-FEFD2D047AB9}"/>
              </a:ext>
            </a:extLst>
          </p:cNvPr>
          <p:cNvGraphicFramePr>
            <a:graphicFrameLocks noGrp="1"/>
          </p:cNvGraphicFramePr>
          <p:nvPr>
            <p:extLst>
              <p:ext uri="{D42A27DB-BD31-4B8C-83A1-F6EECF244321}">
                <p14:modId xmlns:p14="http://schemas.microsoft.com/office/powerpoint/2010/main" val="3987220681"/>
              </p:ext>
            </p:extLst>
          </p:nvPr>
        </p:nvGraphicFramePr>
        <p:xfrm>
          <a:off x="426720" y="305337"/>
          <a:ext cx="11352625" cy="3008594"/>
        </p:xfrm>
        <a:graphic>
          <a:graphicData uri="http://schemas.openxmlformats.org/drawingml/2006/table">
            <a:tbl>
              <a:tblPr bandRow="1">
                <a:tableStyleId>{5C22544A-7EE6-4342-B048-85BDC9FD1C3A}</a:tableStyleId>
              </a:tblPr>
              <a:tblGrid>
                <a:gridCol w="1544166">
                  <a:extLst>
                    <a:ext uri="{9D8B030D-6E8A-4147-A177-3AD203B41FA5}">
                      <a16:colId xmlns:a16="http://schemas.microsoft.com/office/drawing/2014/main" val="2586099744"/>
                    </a:ext>
                  </a:extLst>
                </a:gridCol>
                <a:gridCol w="2122812">
                  <a:extLst>
                    <a:ext uri="{9D8B030D-6E8A-4147-A177-3AD203B41FA5}">
                      <a16:colId xmlns:a16="http://schemas.microsoft.com/office/drawing/2014/main" val="2165089145"/>
                    </a:ext>
                  </a:extLst>
                </a:gridCol>
                <a:gridCol w="2282840">
                  <a:extLst>
                    <a:ext uri="{9D8B030D-6E8A-4147-A177-3AD203B41FA5}">
                      <a16:colId xmlns:a16="http://schemas.microsoft.com/office/drawing/2014/main" val="4058025250"/>
                    </a:ext>
                  </a:extLst>
                </a:gridCol>
                <a:gridCol w="1050378">
                  <a:extLst>
                    <a:ext uri="{9D8B030D-6E8A-4147-A177-3AD203B41FA5}">
                      <a16:colId xmlns:a16="http://schemas.microsoft.com/office/drawing/2014/main" val="1944882830"/>
                    </a:ext>
                  </a:extLst>
                </a:gridCol>
                <a:gridCol w="1050378">
                  <a:extLst>
                    <a:ext uri="{9D8B030D-6E8A-4147-A177-3AD203B41FA5}">
                      <a16:colId xmlns:a16="http://schemas.microsoft.com/office/drawing/2014/main" val="1981831140"/>
                    </a:ext>
                  </a:extLst>
                </a:gridCol>
                <a:gridCol w="1050378">
                  <a:extLst>
                    <a:ext uri="{9D8B030D-6E8A-4147-A177-3AD203B41FA5}">
                      <a16:colId xmlns:a16="http://schemas.microsoft.com/office/drawing/2014/main" val="3671580284"/>
                    </a:ext>
                  </a:extLst>
                </a:gridCol>
                <a:gridCol w="1050378">
                  <a:extLst>
                    <a:ext uri="{9D8B030D-6E8A-4147-A177-3AD203B41FA5}">
                      <a16:colId xmlns:a16="http://schemas.microsoft.com/office/drawing/2014/main" val="3174044617"/>
                    </a:ext>
                  </a:extLst>
                </a:gridCol>
                <a:gridCol w="1201295">
                  <a:extLst>
                    <a:ext uri="{9D8B030D-6E8A-4147-A177-3AD203B41FA5}">
                      <a16:colId xmlns:a16="http://schemas.microsoft.com/office/drawing/2014/main" val="715413934"/>
                    </a:ext>
                  </a:extLst>
                </a:gridCol>
              </a:tblGrid>
              <a:tr h="170253">
                <a:tc gridSpan="8">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KALBINIS UGDYMAS</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0242" marR="10242" marT="0" marB="0"/>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extLst>
                  <a:ext uri="{0D108BD9-81ED-4DB2-BD59-A6C34878D82A}">
                    <a16:rowId xmlns:a16="http://schemas.microsoft.com/office/drawing/2014/main" val="545512426"/>
                  </a:ext>
                </a:extLst>
              </a:tr>
              <a:tr h="449063">
                <a:tc rowSpan="2">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Kompetencijos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0242" marR="10242" marT="0" marB="0" anchor="ctr"/>
                </a:tc>
                <a:tc rowSpan="2">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Kompetencijų raiška</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0242" marR="10242" marT="0" marB="0" anchor="ctr"/>
                </a:tc>
                <a:tc gridSpan="3">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Vaiko pažangos aprašomasis vertinimas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0242" marR="10242" marT="0" marB="0" anchor="ctr"/>
                </a:tc>
                <a:tc hMerge="1">
                  <a:txBody>
                    <a:bodyPr/>
                    <a:lstStyle/>
                    <a:p>
                      <a:endParaRPr lang="lt-LT"/>
                    </a:p>
                  </a:txBody>
                  <a:tcPr/>
                </a:tc>
                <a:tc hMerge="1">
                  <a:txBody>
                    <a:bodyPr/>
                    <a:lstStyle/>
                    <a:p>
                      <a:endParaRPr lang="lt-LT"/>
                    </a:p>
                  </a:txBody>
                  <a:tcPr/>
                </a:tc>
                <a:tc gridSpan="3">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Pažanga programoje</a:t>
                      </a:r>
                    </a:p>
                    <a:p>
                      <a:pPr algn="ctr">
                        <a:lnSpc>
                          <a:spcPct val="107000"/>
                        </a:lnSpc>
                        <a:spcAft>
                          <a:spcPts val="800"/>
                        </a:spcAft>
                      </a:pPr>
                      <a:r>
                        <a:rPr lang="lt-LT" sz="1200">
                          <a:effectLst/>
                          <a:latin typeface="Arial" panose="020B0604020202020204" pitchFamily="34" charset="0"/>
                          <a:cs typeface="Arial" panose="020B0604020202020204" pitchFamily="34" charset="0"/>
                        </a:rPr>
                        <a:t>(pasiekimų kodai, kur buvo padaryta pažanga)</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0242" marR="10242" marT="0" marB="0" anchor="ctr"/>
                </a:tc>
                <a:tc hMerge="1">
                  <a:txBody>
                    <a:bodyPr/>
                    <a:lstStyle/>
                    <a:p>
                      <a:endParaRPr lang="lt-LT"/>
                    </a:p>
                  </a:txBody>
                  <a:tcPr/>
                </a:tc>
                <a:tc hMerge="1">
                  <a:txBody>
                    <a:bodyPr/>
                    <a:lstStyle/>
                    <a:p>
                      <a:endParaRPr lang="lt-LT"/>
                    </a:p>
                  </a:txBody>
                  <a:tcPr/>
                </a:tc>
                <a:extLst>
                  <a:ext uri="{0D108BD9-81ED-4DB2-BD59-A6C34878D82A}">
                    <a16:rowId xmlns:a16="http://schemas.microsoft.com/office/drawing/2014/main" val="1388161803"/>
                  </a:ext>
                </a:extLst>
              </a:tr>
              <a:tr h="632595">
                <a:tc vMerge="1">
                  <a:txBody>
                    <a:bodyPr/>
                    <a:lstStyle/>
                    <a:p>
                      <a:endParaRPr lang="lt-LT"/>
                    </a:p>
                  </a:txBody>
                  <a:tcPr/>
                </a:tc>
                <a:tc vMerge="1">
                  <a:txBody>
                    <a:bodyPr/>
                    <a:lstStyle/>
                    <a:p>
                      <a:endParaRPr lang="lt-LT"/>
                    </a:p>
                  </a:txBody>
                  <a:tcPr/>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I -as</a:t>
                      </a:r>
                    </a:p>
                    <a:p>
                      <a:pPr algn="ctr">
                        <a:lnSpc>
                          <a:spcPct val="107000"/>
                        </a:lnSpc>
                        <a:spcAft>
                          <a:spcPts val="800"/>
                        </a:spcAft>
                      </a:pPr>
                      <a:r>
                        <a:rPr lang="lt-LT" sz="1200">
                          <a:effectLst/>
                          <a:latin typeface="Arial" panose="020B0604020202020204" pitchFamily="34" charset="0"/>
                          <a:cs typeface="Arial" panose="020B0604020202020204" pitchFamily="34" charset="0"/>
                        </a:rPr>
                        <a:t>rugsėjis-spalis</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0242" marR="10242" marT="0" marB="0" anchor="ctr"/>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II - as</a:t>
                      </a:r>
                    </a:p>
                    <a:p>
                      <a:pPr algn="ctr">
                        <a:lnSpc>
                          <a:spcPct val="107000"/>
                        </a:lnSpc>
                        <a:spcAft>
                          <a:spcPts val="800"/>
                        </a:spcAft>
                      </a:pPr>
                      <a:r>
                        <a:rPr lang="lt-LT" sz="1200">
                          <a:effectLst/>
                          <a:latin typeface="Arial" panose="020B0604020202020204" pitchFamily="34" charset="0"/>
                          <a:cs typeface="Arial" panose="020B0604020202020204" pitchFamily="34" charset="0"/>
                        </a:rPr>
                        <a:t>sausis-vasaris</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0242" marR="10242" marT="0" marB="0" anchor="ctr"/>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III – as</a:t>
                      </a:r>
                    </a:p>
                    <a:p>
                      <a:pPr algn="ctr">
                        <a:lnSpc>
                          <a:spcPct val="107000"/>
                        </a:lnSpc>
                        <a:spcAft>
                          <a:spcPts val="800"/>
                        </a:spcAft>
                      </a:pPr>
                      <a:r>
                        <a:rPr lang="lt-LT" sz="1200">
                          <a:effectLst/>
                          <a:latin typeface="Arial" panose="020B0604020202020204" pitchFamily="34" charset="0"/>
                          <a:cs typeface="Arial" panose="020B0604020202020204" pitchFamily="34" charset="0"/>
                        </a:rPr>
                        <a:t>balandis-gegužė</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0242" marR="10242" marT="0" marB="0" anchor="ctr"/>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I -as</a:t>
                      </a:r>
                    </a:p>
                    <a:p>
                      <a:pPr algn="ctr">
                        <a:lnSpc>
                          <a:spcPct val="107000"/>
                        </a:lnSpc>
                        <a:spcAft>
                          <a:spcPts val="800"/>
                        </a:spcAft>
                      </a:pPr>
                      <a:r>
                        <a:rPr lang="lt-LT" sz="1200">
                          <a:effectLst/>
                          <a:latin typeface="Arial" panose="020B0604020202020204" pitchFamily="34" charset="0"/>
                          <a:cs typeface="Arial" panose="020B0604020202020204" pitchFamily="34" charset="0"/>
                        </a:rPr>
                        <a:t>rugsėjis-spalis</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0242" marR="10242" marT="0" marB="0" anchor="ctr"/>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II - as</a:t>
                      </a:r>
                    </a:p>
                    <a:p>
                      <a:pPr algn="ctr">
                        <a:lnSpc>
                          <a:spcPct val="107000"/>
                        </a:lnSpc>
                        <a:spcAft>
                          <a:spcPts val="800"/>
                        </a:spcAft>
                      </a:pPr>
                      <a:r>
                        <a:rPr lang="lt-LT" sz="1200">
                          <a:effectLst/>
                          <a:latin typeface="Arial" panose="020B0604020202020204" pitchFamily="34" charset="0"/>
                          <a:cs typeface="Arial" panose="020B0604020202020204" pitchFamily="34" charset="0"/>
                        </a:rPr>
                        <a:t>sausis-vasaris</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0242" marR="10242" marT="0" marB="0" anchor="ctr"/>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III – </a:t>
                      </a:r>
                      <a:r>
                        <a:rPr lang="lt-LT" sz="1200" dirty="0" err="1">
                          <a:effectLst/>
                          <a:latin typeface="Arial" panose="020B0604020202020204" pitchFamily="34" charset="0"/>
                          <a:cs typeface="Arial" panose="020B0604020202020204" pitchFamily="34" charset="0"/>
                        </a:rPr>
                        <a:t>as</a:t>
                      </a:r>
                      <a:endParaRPr lang="lt-LT"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balandis-gegužė</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0242" marR="10242" marT="0" marB="0" anchor="ctr"/>
                </a:tc>
                <a:extLst>
                  <a:ext uri="{0D108BD9-81ED-4DB2-BD59-A6C34878D82A}">
                    <a16:rowId xmlns:a16="http://schemas.microsoft.com/office/drawing/2014/main" val="1687090762"/>
                  </a:ext>
                </a:extLst>
              </a:tr>
              <a:tr h="1673632">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KOMUNIKAVIMO</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0242" marR="10242"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Kasdienėse situacijose, naudodami verbalines ir neverbalines komunikavimo priemones, vaikai ugdosi gebėjimus suprasti, surasti, pritaikyti ir perteikti kitiems informaciją.</a:t>
                      </a:r>
                      <a:endParaRPr lang="lt-LT" sz="1200" dirty="0">
                        <a:effectLst/>
                        <a:latin typeface="Arial" panose="020B0604020202020204" pitchFamily="34" charset="0"/>
                        <a:ea typeface="Noto Sans Symbols"/>
                        <a:cs typeface="Arial" panose="020B0604020202020204" pitchFamily="34" charset="0"/>
                      </a:endParaRPr>
                    </a:p>
                  </a:txBody>
                  <a:tcPr marL="10242" marR="10242"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Žaisdama su draugėmis ar žaisdama viena, kuria siužetus, žaidimą plėtoja ilgokai. Sugalvoja žaidimo pradžią ir pabaigą. Norėdama parodyti ką tuo metu išgyvena vartoja įvarius simbolius, vėliau pasakoja nuosekliai savo sumanymą</a:t>
                      </a:r>
                    </a:p>
                  </a:txBody>
                  <a:tcPr marL="10242" marR="10242" marT="0" marB="0"/>
                </a:tc>
                <a:tc>
                  <a:txBody>
                    <a:bodyPr/>
                    <a:lstStyle/>
                    <a:p>
                      <a:r>
                        <a:rPr lang="lt-LT" sz="1200" dirty="0">
                          <a:effectLst/>
                          <a:latin typeface="Arial" panose="020B0604020202020204" pitchFamily="34" charset="0"/>
                          <a:cs typeface="Arial" panose="020B0604020202020204" pitchFamily="34" charset="0"/>
                        </a:rPr>
                        <a:t> </a:t>
                      </a:r>
                      <a:endParaRPr lang="lt-LT" dirty="0"/>
                    </a:p>
                  </a:txBody>
                  <a:tcPr marL="10242" marR="10242" marT="0" marB="0"/>
                </a:tc>
                <a:tc>
                  <a:txBody>
                    <a:bodyPr/>
                    <a:lstStyle/>
                    <a:p>
                      <a:r>
                        <a:rPr lang="lt-LT" sz="1200" dirty="0">
                          <a:effectLst/>
                          <a:latin typeface="Arial" panose="020B0604020202020204" pitchFamily="34" charset="0"/>
                          <a:cs typeface="Arial" panose="020B0604020202020204" pitchFamily="34" charset="0"/>
                        </a:rPr>
                        <a:t> </a:t>
                      </a:r>
                      <a:endParaRPr lang="lt-LT" dirty="0"/>
                    </a:p>
                  </a:txBody>
                  <a:tcPr marL="10242" marR="10242"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B6.2</a:t>
                      </a:r>
                    </a:p>
                    <a:p>
                      <a:pPr algn="ctr">
                        <a:lnSpc>
                          <a:spcPct val="107000"/>
                        </a:lnSpc>
                        <a:spcAft>
                          <a:spcPts val="800"/>
                        </a:spcAft>
                      </a:pPr>
                      <a:r>
                        <a:rPr lang="lt-LT" sz="1200" dirty="0">
                          <a:effectLst/>
                          <a:latin typeface="Arial" panose="020B0604020202020204" pitchFamily="34" charset="0"/>
                          <a:cs typeface="Arial" panose="020B0604020202020204" pitchFamily="34" charset="0"/>
                        </a:rPr>
                        <a:t>B7.2</a:t>
                      </a:r>
                    </a:p>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dirty="0"/>
                    </a:p>
                  </a:txBody>
                  <a:tcPr marL="10242" marR="10242" marT="0" marB="0"/>
                </a:tc>
                <a:tc>
                  <a:txBody>
                    <a:bodyPr/>
                    <a:lstStyle/>
                    <a:p>
                      <a:r>
                        <a:rPr lang="lt-LT" sz="1200" dirty="0">
                          <a:effectLst/>
                          <a:latin typeface="Arial" panose="020B0604020202020204" pitchFamily="34" charset="0"/>
                          <a:cs typeface="Arial" panose="020B0604020202020204" pitchFamily="34" charset="0"/>
                        </a:rPr>
                        <a:t> </a:t>
                      </a:r>
                      <a:endParaRPr lang="lt-LT" dirty="0"/>
                    </a:p>
                  </a:txBody>
                  <a:tcPr marL="10242" marR="10242" marT="0" marB="0"/>
                </a:tc>
                <a:tc>
                  <a:txBody>
                    <a:bodyPr/>
                    <a:lstStyle/>
                    <a:p>
                      <a:r>
                        <a:rPr lang="lt-LT" sz="1200" dirty="0">
                          <a:effectLst/>
                          <a:latin typeface="Arial" panose="020B0604020202020204" pitchFamily="34" charset="0"/>
                          <a:cs typeface="Arial" panose="020B0604020202020204" pitchFamily="34" charset="0"/>
                        </a:rPr>
                        <a:t> </a:t>
                      </a:r>
                      <a:endParaRPr lang="lt-LT" dirty="0"/>
                    </a:p>
                  </a:txBody>
                  <a:tcPr marL="10242" marR="10242" marT="0" marB="0"/>
                </a:tc>
                <a:extLst>
                  <a:ext uri="{0D108BD9-81ED-4DB2-BD59-A6C34878D82A}">
                    <a16:rowId xmlns:a16="http://schemas.microsoft.com/office/drawing/2014/main" val="3926345896"/>
                  </a:ext>
                </a:extLst>
              </a:tr>
            </a:tbl>
          </a:graphicData>
        </a:graphic>
      </p:graphicFrame>
      <p:graphicFrame>
        <p:nvGraphicFramePr>
          <p:cNvPr id="5" name="Table 4">
            <a:extLst>
              <a:ext uri="{FF2B5EF4-FFF2-40B4-BE49-F238E27FC236}">
                <a16:creationId xmlns:a16="http://schemas.microsoft.com/office/drawing/2014/main" id="{0F4D2CE9-C0F6-F7CC-A90E-FFBB43377930}"/>
              </a:ext>
            </a:extLst>
          </p:cNvPr>
          <p:cNvGraphicFramePr>
            <a:graphicFrameLocks noGrp="1"/>
          </p:cNvGraphicFramePr>
          <p:nvPr>
            <p:extLst>
              <p:ext uri="{D42A27DB-BD31-4B8C-83A1-F6EECF244321}">
                <p14:modId xmlns:p14="http://schemas.microsoft.com/office/powerpoint/2010/main" val="3881219664"/>
              </p:ext>
            </p:extLst>
          </p:nvPr>
        </p:nvGraphicFramePr>
        <p:xfrm>
          <a:off x="426720" y="3329652"/>
          <a:ext cx="11338561" cy="1397093"/>
        </p:xfrm>
        <a:graphic>
          <a:graphicData uri="http://schemas.openxmlformats.org/drawingml/2006/table">
            <a:tbl>
              <a:tblPr bandRow="1">
                <a:tableStyleId>{5C22544A-7EE6-4342-B048-85BDC9FD1C3A}</a:tableStyleId>
              </a:tblPr>
              <a:tblGrid>
                <a:gridCol w="1533382">
                  <a:extLst>
                    <a:ext uri="{9D8B030D-6E8A-4147-A177-3AD203B41FA5}">
                      <a16:colId xmlns:a16="http://schemas.microsoft.com/office/drawing/2014/main" val="990820912"/>
                    </a:ext>
                  </a:extLst>
                </a:gridCol>
                <a:gridCol w="2128911">
                  <a:extLst>
                    <a:ext uri="{9D8B030D-6E8A-4147-A177-3AD203B41FA5}">
                      <a16:colId xmlns:a16="http://schemas.microsoft.com/office/drawing/2014/main" val="3316398979"/>
                    </a:ext>
                  </a:extLst>
                </a:gridCol>
                <a:gridCol w="2274277">
                  <a:extLst>
                    <a:ext uri="{9D8B030D-6E8A-4147-A177-3AD203B41FA5}">
                      <a16:colId xmlns:a16="http://schemas.microsoft.com/office/drawing/2014/main" val="3450514993"/>
                    </a:ext>
                  </a:extLst>
                </a:gridCol>
                <a:gridCol w="1059766">
                  <a:extLst>
                    <a:ext uri="{9D8B030D-6E8A-4147-A177-3AD203B41FA5}">
                      <a16:colId xmlns:a16="http://schemas.microsoft.com/office/drawing/2014/main" val="1001356425"/>
                    </a:ext>
                  </a:extLst>
                </a:gridCol>
                <a:gridCol w="1041009">
                  <a:extLst>
                    <a:ext uri="{9D8B030D-6E8A-4147-A177-3AD203B41FA5}">
                      <a16:colId xmlns:a16="http://schemas.microsoft.com/office/drawing/2014/main" val="806024673"/>
                    </a:ext>
                  </a:extLst>
                </a:gridCol>
                <a:gridCol w="1050388">
                  <a:extLst>
                    <a:ext uri="{9D8B030D-6E8A-4147-A177-3AD203B41FA5}">
                      <a16:colId xmlns:a16="http://schemas.microsoft.com/office/drawing/2014/main" val="4290651928"/>
                    </a:ext>
                  </a:extLst>
                </a:gridCol>
                <a:gridCol w="1059766">
                  <a:extLst>
                    <a:ext uri="{9D8B030D-6E8A-4147-A177-3AD203B41FA5}">
                      <a16:colId xmlns:a16="http://schemas.microsoft.com/office/drawing/2014/main" val="2354940294"/>
                    </a:ext>
                  </a:extLst>
                </a:gridCol>
                <a:gridCol w="1191062">
                  <a:extLst>
                    <a:ext uri="{9D8B030D-6E8A-4147-A177-3AD203B41FA5}">
                      <a16:colId xmlns:a16="http://schemas.microsoft.com/office/drawing/2014/main" val="3526642302"/>
                    </a:ext>
                  </a:extLst>
                </a:gridCol>
              </a:tblGrid>
              <a:tr h="1397093">
                <a:tc>
                  <a:txBody>
                    <a:bodyPr/>
                    <a:lstStyle/>
                    <a:p>
                      <a:pPr algn="ctr">
                        <a:lnSpc>
                          <a:spcPct val="107000"/>
                        </a:lnSpc>
                        <a:spcAft>
                          <a:spcPts val="800"/>
                        </a:spcAft>
                      </a:pPr>
                      <a:br>
                        <a:rPr lang="en-US" sz="1200" dirty="0">
                          <a:effectLst/>
                          <a:latin typeface="Arial" panose="020B0604020202020204" pitchFamily="34" charset="0"/>
                          <a:cs typeface="Arial" panose="020B0604020202020204" pitchFamily="34" charset="0"/>
                        </a:rPr>
                      </a:br>
                      <a:r>
                        <a:rPr lang="lt-LT" sz="1200" dirty="0">
                          <a:effectLst/>
                          <a:latin typeface="Arial" panose="020B0604020202020204" pitchFamily="34" charset="0"/>
                          <a:cs typeface="Arial" panose="020B0604020202020204" pitchFamily="34" charset="0"/>
                        </a:rPr>
                        <a:t>KULTŪRINĖ</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8876" marR="18876"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Per patirtines kultūrines veiklas vaikai  išbando kūrėjo, atlikėjo, kultūros stebėtojo ir vartotojo vaidmenis.</a:t>
                      </a:r>
                      <a:endParaRPr lang="lt-LT" sz="1200" dirty="0">
                        <a:effectLst/>
                        <a:latin typeface="Arial" panose="020B0604020202020204" pitchFamily="34" charset="0"/>
                        <a:ea typeface="Noto Sans Symbols"/>
                        <a:cs typeface="Arial" panose="020B0604020202020204" pitchFamily="34" charset="0"/>
                      </a:endParaRPr>
                    </a:p>
                  </a:txBody>
                  <a:tcPr marL="18876" marR="18876"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Pastebėjome, kad žaidybinėse situacijose gamina įvairias knygutes, jas klijuoja, iliustruoja. Norėdama parašyti tekstą, kopijuoja iš patinkančios knygos sakinius. Kai kuriuos žodžius užrašo savarankiškai.</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8876" marR="18876"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8876" marR="18876"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8876" marR="18876"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B6.1</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8876" marR="18876"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8876" marR="18876"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8876" marR="18876" marT="0" marB="0"/>
                </a:tc>
                <a:extLst>
                  <a:ext uri="{0D108BD9-81ED-4DB2-BD59-A6C34878D82A}">
                    <a16:rowId xmlns:a16="http://schemas.microsoft.com/office/drawing/2014/main" val="738356503"/>
                  </a:ext>
                </a:extLst>
              </a:tr>
            </a:tbl>
          </a:graphicData>
        </a:graphic>
      </p:graphicFrame>
      <p:graphicFrame>
        <p:nvGraphicFramePr>
          <p:cNvPr id="6" name="Table 5">
            <a:extLst>
              <a:ext uri="{FF2B5EF4-FFF2-40B4-BE49-F238E27FC236}">
                <a16:creationId xmlns:a16="http://schemas.microsoft.com/office/drawing/2014/main" id="{F936EFB2-315F-3A7C-62E7-54902F4E8047}"/>
              </a:ext>
            </a:extLst>
          </p:cNvPr>
          <p:cNvGraphicFramePr>
            <a:graphicFrameLocks noGrp="1"/>
          </p:cNvGraphicFramePr>
          <p:nvPr>
            <p:extLst>
              <p:ext uri="{D42A27DB-BD31-4B8C-83A1-F6EECF244321}">
                <p14:modId xmlns:p14="http://schemas.microsoft.com/office/powerpoint/2010/main" val="1945358645"/>
              </p:ext>
            </p:extLst>
          </p:nvPr>
        </p:nvGraphicFramePr>
        <p:xfrm>
          <a:off x="433752" y="4742466"/>
          <a:ext cx="11352626" cy="1397093"/>
        </p:xfrm>
        <a:graphic>
          <a:graphicData uri="http://schemas.openxmlformats.org/drawingml/2006/table">
            <a:tbl>
              <a:tblPr bandRow="1">
                <a:tableStyleId>{5C22544A-7EE6-4342-B048-85BDC9FD1C3A}</a:tableStyleId>
              </a:tblPr>
              <a:tblGrid>
                <a:gridCol w="1540411">
                  <a:extLst>
                    <a:ext uri="{9D8B030D-6E8A-4147-A177-3AD203B41FA5}">
                      <a16:colId xmlns:a16="http://schemas.microsoft.com/office/drawing/2014/main" val="2412325640"/>
                    </a:ext>
                  </a:extLst>
                </a:gridCol>
                <a:gridCol w="2142979">
                  <a:extLst>
                    <a:ext uri="{9D8B030D-6E8A-4147-A177-3AD203B41FA5}">
                      <a16:colId xmlns:a16="http://schemas.microsoft.com/office/drawing/2014/main" val="2870366356"/>
                    </a:ext>
                  </a:extLst>
                </a:gridCol>
                <a:gridCol w="2264898">
                  <a:extLst>
                    <a:ext uri="{9D8B030D-6E8A-4147-A177-3AD203B41FA5}">
                      <a16:colId xmlns:a16="http://schemas.microsoft.com/office/drawing/2014/main" val="1455653351"/>
                    </a:ext>
                  </a:extLst>
                </a:gridCol>
                <a:gridCol w="1064456">
                  <a:extLst>
                    <a:ext uri="{9D8B030D-6E8A-4147-A177-3AD203B41FA5}">
                      <a16:colId xmlns:a16="http://schemas.microsoft.com/office/drawing/2014/main" val="505129385"/>
                    </a:ext>
                  </a:extLst>
                </a:gridCol>
                <a:gridCol w="1022252">
                  <a:extLst>
                    <a:ext uri="{9D8B030D-6E8A-4147-A177-3AD203B41FA5}">
                      <a16:colId xmlns:a16="http://schemas.microsoft.com/office/drawing/2014/main" val="2307747426"/>
                    </a:ext>
                  </a:extLst>
                </a:gridCol>
                <a:gridCol w="1059766">
                  <a:extLst>
                    <a:ext uri="{9D8B030D-6E8A-4147-A177-3AD203B41FA5}">
                      <a16:colId xmlns:a16="http://schemas.microsoft.com/office/drawing/2014/main" val="2200823881"/>
                    </a:ext>
                  </a:extLst>
                </a:gridCol>
                <a:gridCol w="1050388">
                  <a:extLst>
                    <a:ext uri="{9D8B030D-6E8A-4147-A177-3AD203B41FA5}">
                      <a16:colId xmlns:a16="http://schemas.microsoft.com/office/drawing/2014/main" val="2946048813"/>
                    </a:ext>
                  </a:extLst>
                </a:gridCol>
                <a:gridCol w="1207476">
                  <a:extLst>
                    <a:ext uri="{9D8B030D-6E8A-4147-A177-3AD203B41FA5}">
                      <a16:colId xmlns:a16="http://schemas.microsoft.com/office/drawing/2014/main" val="114084485"/>
                    </a:ext>
                  </a:extLst>
                </a:gridCol>
              </a:tblGrid>
              <a:tr h="1397093">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KŪRYBIŠKUMO</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1370" marR="11370"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Klausinėdami, dalindamiesi savo sumanymais, vaikai  įgyvendina idėjas, savaip interpretuoja reiškinius ir įvykius, modeliuoja, fantazuoja, kuria istorijas, siužetus ar pasakojimus.</a:t>
                      </a:r>
                      <a:endParaRPr lang="lt-LT" sz="1200" dirty="0">
                        <a:effectLst/>
                        <a:latin typeface="Arial" panose="020B0604020202020204" pitchFamily="34" charset="0"/>
                        <a:ea typeface="Noto Sans Symbols"/>
                        <a:cs typeface="Arial" panose="020B0604020202020204" pitchFamily="34" charset="0"/>
                      </a:endParaRPr>
                    </a:p>
                  </a:txBody>
                  <a:tcPr marL="11370" marR="11370"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Sumanius žaidimą visada dalinasi sumanymu su draugėmis, drąsiai kviečia ir kitus vaikus į veiklą. Tariasi tarpusavyje, priima ir kitų vaikų teikiamus pasiūlymus. Žaidžiant, kuria įvairius siužetus.</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1370" marR="11370"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1370" marR="11370"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1370" marR="11370"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A2.2</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1370" marR="11370"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1370" marR="11370"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1370" marR="11370" marT="0" marB="0"/>
                </a:tc>
                <a:extLst>
                  <a:ext uri="{0D108BD9-81ED-4DB2-BD59-A6C34878D82A}">
                    <a16:rowId xmlns:a16="http://schemas.microsoft.com/office/drawing/2014/main" val="2060905845"/>
                  </a:ext>
                </a:extLst>
              </a:tr>
            </a:tbl>
          </a:graphicData>
        </a:graphic>
      </p:graphicFrame>
    </p:spTree>
    <p:extLst>
      <p:ext uri="{BB962C8B-B14F-4D97-AF65-F5344CB8AC3E}">
        <p14:creationId xmlns:p14="http://schemas.microsoft.com/office/powerpoint/2010/main" val="3629705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ECA4D28-69D0-A9EC-56E1-353667CE8E1B}"/>
              </a:ext>
            </a:extLst>
          </p:cNvPr>
          <p:cNvSpPr>
            <a:spLocks noGrp="1"/>
          </p:cNvSpPr>
          <p:nvPr>
            <p:ph type="sldNum" sz="quarter" idx="12"/>
          </p:nvPr>
        </p:nvSpPr>
        <p:spPr/>
        <p:txBody>
          <a:bodyPr/>
          <a:lstStyle/>
          <a:p>
            <a:fld id="{FACB02E1-4DFD-4284-8264-390F056E040D}" type="slidenum">
              <a:rPr lang="lt-LT" smtClean="0"/>
              <a:t>24</a:t>
            </a:fld>
            <a:endParaRPr lang="lt-LT"/>
          </a:p>
        </p:txBody>
      </p:sp>
      <p:graphicFrame>
        <p:nvGraphicFramePr>
          <p:cNvPr id="5" name="Table 4">
            <a:extLst>
              <a:ext uri="{FF2B5EF4-FFF2-40B4-BE49-F238E27FC236}">
                <a16:creationId xmlns:a16="http://schemas.microsoft.com/office/drawing/2014/main" id="{A859F2C2-8021-A4BC-8F70-11454E64A5FC}"/>
              </a:ext>
            </a:extLst>
          </p:cNvPr>
          <p:cNvGraphicFramePr>
            <a:graphicFrameLocks noGrp="1"/>
          </p:cNvGraphicFramePr>
          <p:nvPr>
            <p:extLst>
              <p:ext uri="{D42A27DB-BD31-4B8C-83A1-F6EECF244321}">
                <p14:modId xmlns:p14="http://schemas.microsoft.com/office/powerpoint/2010/main" val="624643078"/>
              </p:ext>
            </p:extLst>
          </p:nvPr>
        </p:nvGraphicFramePr>
        <p:xfrm>
          <a:off x="437273" y="131835"/>
          <a:ext cx="11317454" cy="2525981"/>
        </p:xfrm>
        <a:graphic>
          <a:graphicData uri="http://schemas.openxmlformats.org/drawingml/2006/table">
            <a:tbl>
              <a:tblPr bandRow="1">
                <a:tableStyleId>{5C22544A-7EE6-4342-B048-85BDC9FD1C3A}</a:tableStyleId>
              </a:tblPr>
              <a:tblGrid>
                <a:gridCol w="1509933">
                  <a:extLst>
                    <a:ext uri="{9D8B030D-6E8A-4147-A177-3AD203B41FA5}">
                      <a16:colId xmlns:a16="http://schemas.microsoft.com/office/drawing/2014/main" val="1384889495"/>
                    </a:ext>
                  </a:extLst>
                </a:gridCol>
                <a:gridCol w="2152357">
                  <a:extLst>
                    <a:ext uri="{9D8B030D-6E8A-4147-A177-3AD203B41FA5}">
                      <a16:colId xmlns:a16="http://schemas.microsoft.com/office/drawing/2014/main" val="1802692290"/>
                    </a:ext>
                  </a:extLst>
                </a:gridCol>
                <a:gridCol w="2236763">
                  <a:extLst>
                    <a:ext uri="{9D8B030D-6E8A-4147-A177-3AD203B41FA5}">
                      <a16:colId xmlns:a16="http://schemas.microsoft.com/office/drawing/2014/main" val="358449641"/>
                    </a:ext>
                  </a:extLst>
                </a:gridCol>
                <a:gridCol w="1087901">
                  <a:extLst>
                    <a:ext uri="{9D8B030D-6E8A-4147-A177-3AD203B41FA5}">
                      <a16:colId xmlns:a16="http://schemas.microsoft.com/office/drawing/2014/main" val="709473393"/>
                    </a:ext>
                  </a:extLst>
                </a:gridCol>
                <a:gridCol w="1017563">
                  <a:extLst>
                    <a:ext uri="{9D8B030D-6E8A-4147-A177-3AD203B41FA5}">
                      <a16:colId xmlns:a16="http://schemas.microsoft.com/office/drawing/2014/main" val="985776584"/>
                    </a:ext>
                  </a:extLst>
                </a:gridCol>
                <a:gridCol w="1073834">
                  <a:extLst>
                    <a:ext uri="{9D8B030D-6E8A-4147-A177-3AD203B41FA5}">
                      <a16:colId xmlns:a16="http://schemas.microsoft.com/office/drawing/2014/main" val="3194348961"/>
                    </a:ext>
                  </a:extLst>
                </a:gridCol>
                <a:gridCol w="1045699">
                  <a:extLst>
                    <a:ext uri="{9D8B030D-6E8A-4147-A177-3AD203B41FA5}">
                      <a16:colId xmlns:a16="http://schemas.microsoft.com/office/drawing/2014/main" val="874311745"/>
                    </a:ext>
                  </a:extLst>
                </a:gridCol>
                <a:gridCol w="1193404">
                  <a:extLst>
                    <a:ext uri="{9D8B030D-6E8A-4147-A177-3AD203B41FA5}">
                      <a16:colId xmlns:a16="http://schemas.microsoft.com/office/drawing/2014/main" val="1976032708"/>
                    </a:ext>
                  </a:extLst>
                </a:gridCol>
              </a:tblGrid>
              <a:tr h="2525981">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PAŽINIMO</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8732" marR="8732"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Žaisdami, tyrinėdami sieja kalbos garsus su jų simboliais, atpažįsta daugelį spausdintinių (didžiųjų) raidžių, skaito nesudėtingus pavienius žodžius, trumpus sakinius.</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Spausdintinėmis raidėmis užrašo dažnai matomus žodžius, savo vardą.</a:t>
                      </a:r>
                      <a:endParaRPr lang="lt-LT" sz="1200" dirty="0">
                        <a:effectLst/>
                        <a:latin typeface="Arial" panose="020B0604020202020204" pitchFamily="34" charset="0"/>
                        <a:ea typeface="Noto Sans Symbols"/>
                        <a:cs typeface="Arial" panose="020B0604020202020204" pitchFamily="34" charset="0"/>
                      </a:endParaRPr>
                    </a:p>
                  </a:txBody>
                  <a:tcPr marL="8732" marR="8732"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Atpažįsta visas abėcėlės raides. Išgirsta  kokiu garsu prasideda žodis, įvardina, kurioje vietoje girdi tam tikrą garsą. Pastebėjome, kad pradeda skaityti trupus kelių garsų žodžius.</a:t>
                      </a:r>
                    </a:p>
                    <a:p>
                      <a:pPr>
                        <a:lnSpc>
                          <a:spcPct val="107000"/>
                        </a:lnSpc>
                        <a:spcAft>
                          <a:spcPts val="800"/>
                        </a:spcAft>
                      </a:pPr>
                      <a:r>
                        <a:rPr lang="lt-LT" sz="1200">
                          <a:effectLst/>
                          <a:latin typeface="Arial" panose="020B0604020202020204" pitchFamily="34" charset="0"/>
                          <a:cs typeface="Arial" panose="020B0604020202020204" pitchFamily="34" charset="0"/>
                        </a:rPr>
                        <a:t>Nurodo knygos pradžią ir pabaigą, įvardija, kad knygą rašo rašytojas, papasakoja kam reikalingas turinys, nurodo skaitymo ir rašymo kryptį.</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8732" marR="8732"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8732" marR="8732"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8732" marR="8732"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B3.2</a:t>
                      </a:r>
                    </a:p>
                    <a:p>
                      <a:pPr algn="ctr">
                        <a:lnSpc>
                          <a:spcPct val="107000"/>
                        </a:lnSpc>
                        <a:spcAft>
                          <a:spcPts val="800"/>
                        </a:spcAft>
                      </a:pPr>
                      <a:r>
                        <a:rPr lang="lt-LT" sz="1200" dirty="0">
                          <a:effectLst/>
                          <a:latin typeface="Arial" panose="020B0604020202020204" pitchFamily="34" charset="0"/>
                          <a:cs typeface="Arial" panose="020B0604020202020204" pitchFamily="34" charset="0"/>
                        </a:rPr>
                        <a:t>B4.2</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8732" marR="8732"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8732" marR="8732"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8732" marR="8732" marT="0" marB="0"/>
                </a:tc>
                <a:extLst>
                  <a:ext uri="{0D108BD9-81ED-4DB2-BD59-A6C34878D82A}">
                    <a16:rowId xmlns:a16="http://schemas.microsoft.com/office/drawing/2014/main" val="3145694011"/>
                  </a:ext>
                </a:extLst>
              </a:tr>
            </a:tbl>
          </a:graphicData>
        </a:graphic>
      </p:graphicFrame>
      <p:graphicFrame>
        <p:nvGraphicFramePr>
          <p:cNvPr id="6" name="Table 5">
            <a:extLst>
              <a:ext uri="{FF2B5EF4-FFF2-40B4-BE49-F238E27FC236}">
                <a16:creationId xmlns:a16="http://schemas.microsoft.com/office/drawing/2014/main" id="{FDAA4923-A425-52A4-89F2-56827267808B}"/>
              </a:ext>
            </a:extLst>
          </p:cNvPr>
          <p:cNvGraphicFramePr>
            <a:graphicFrameLocks noGrp="1"/>
          </p:cNvGraphicFramePr>
          <p:nvPr>
            <p:extLst>
              <p:ext uri="{D42A27DB-BD31-4B8C-83A1-F6EECF244321}">
                <p14:modId xmlns:p14="http://schemas.microsoft.com/office/powerpoint/2010/main" val="3715704378"/>
              </p:ext>
            </p:extLst>
          </p:nvPr>
        </p:nvGraphicFramePr>
        <p:xfrm>
          <a:off x="445477" y="2690641"/>
          <a:ext cx="11317457" cy="3933060"/>
        </p:xfrm>
        <a:graphic>
          <a:graphicData uri="http://schemas.openxmlformats.org/drawingml/2006/table">
            <a:tbl>
              <a:tblPr bandRow="1">
                <a:tableStyleId>{5C22544A-7EE6-4342-B048-85BDC9FD1C3A}</a:tableStyleId>
              </a:tblPr>
              <a:tblGrid>
                <a:gridCol w="1522827">
                  <a:extLst>
                    <a:ext uri="{9D8B030D-6E8A-4147-A177-3AD203B41FA5}">
                      <a16:colId xmlns:a16="http://schemas.microsoft.com/office/drawing/2014/main" val="3593024369"/>
                    </a:ext>
                  </a:extLst>
                </a:gridCol>
                <a:gridCol w="2138290">
                  <a:extLst>
                    <a:ext uri="{9D8B030D-6E8A-4147-A177-3AD203B41FA5}">
                      <a16:colId xmlns:a16="http://schemas.microsoft.com/office/drawing/2014/main" val="4125550854"/>
                    </a:ext>
                  </a:extLst>
                </a:gridCol>
                <a:gridCol w="2236763">
                  <a:extLst>
                    <a:ext uri="{9D8B030D-6E8A-4147-A177-3AD203B41FA5}">
                      <a16:colId xmlns:a16="http://schemas.microsoft.com/office/drawing/2014/main" val="3150409433"/>
                    </a:ext>
                  </a:extLst>
                </a:gridCol>
                <a:gridCol w="1092591">
                  <a:extLst>
                    <a:ext uri="{9D8B030D-6E8A-4147-A177-3AD203B41FA5}">
                      <a16:colId xmlns:a16="http://schemas.microsoft.com/office/drawing/2014/main" val="858442538"/>
                    </a:ext>
                  </a:extLst>
                </a:gridCol>
                <a:gridCol w="1008184">
                  <a:extLst>
                    <a:ext uri="{9D8B030D-6E8A-4147-A177-3AD203B41FA5}">
                      <a16:colId xmlns:a16="http://schemas.microsoft.com/office/drawing/2014/main" val="4206381030"/>
                    </a:ext>
                  </a:extLst>
                </a:gridCol>
                <a:gridCol w="1078523">
                  <a:extLst>
                    <a:ext uri="{9D8B030D-6E8A-4147-A177-3AD203B41FA5}">
                      <a16:colId xmlns:a16="http://schemas.microsoft.com/office/drawing/2014/main" val="1800976221"/>
                    </a:ext>
                  </a:extLst>
                </a:gridCol>
                <a:gridCol w="1050388">
                  <a:extLst>
                    <a:ext uri="{9D8B030D-6E8A-4147-A177-3AD203B41FA5}">
                      <a16:colId xmlns:a16="http://schemas.microsoft.com/office/drawing/2014/main" val="3201461102"/>
                    </a:ext>
                  </a:extLst>
                </a:gridCol>
                <a:gridCol w="1189891">
                  <a:extLst>
                    <a:ext uri="{9D8B030D-6E8A-4147-A177-3AD203B41FA5}">
                      <a16:colId xmlns:a16="http://schemas.microsoft.com/office/drawing/2014/main" val="342270900"/>
                    </a:ext>
                  </a:extLst>
                </a:gridCol>
              </a:tblGrid>
              <a:tr h="1438958">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PILIETIŠKUMO</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4251" marR="4251"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Domisi tautosaka, etnokultūros tradicijomis, kalba, tarmėmis.  </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Savo žodžiais  nusako, ką žino apie savo tautos tradicijas ir kuo jos skiriasi nuo kitų tautų tradicijų, su kuriomis yra susidūrę.</a:t>
                      </a:r>
                      <a:endParaRPr lang="lt-LT" sz="1200" dirty="0">
                        <a:effectLst/>
                        <a:latin typeface="Arial" panose="020B0604020202020204" pitchFamily="34" charset="0"/>
                        <a:ea typeface="Noto Sans Symbols"/>
                        <a:cs typeface="Arial" panose="020B0604020202020204" pitchFamily="34" charset="0"/>
                      </a:endParaRPr>
                    </a:p>
                  </a:txBody>
                  <a:tcPr marL="4251" marR="4251"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Papasakoja kokios tradicijos yra pas mus ir lygina su kitos tautos tradicijomis pvz. žino, kad pas mus </a:t>
                      </a:r>
                      <a:r>
                        <a:rPr lang="lt-LT" sz="1200" dirty="0" err="1">
                          <a:effectLst/>
                          <a:latin typeface="Arial" panose="020B0604020202020204" pitchFamily="34" charset="0"/>
                          <a:cs typeface="Arial" panose="020B0604020202020204" pitchFamily="34" charset="0"/>
                        </a:rPr>
                        <a:t>helowino</a:t>
                      </a:r>
                      <a:r>
                        <a:rPr lang="lt-LT" sz="1200" dirty="0">
                          <a:effectLst/>
                          <a:latin typeface="Arial" panose="020B0604020202020204" pitchFamily="34" charset="0"/>
                          <a:cs typeface="Arial" panose="020B0604020202020204" pitchFamily="34" charset="0"/>
                        </a:rPr>
                        <a:t> nėra, o yra vėlinės. Susieja </a:t>
                      </a:r>
                      <a:r>
                        <a:rPr lang="lt-LT" sz="1200" dirty="0" err="1">
                          <a:effectLst/>
                          <a:latin typeface="Arial" panose="020B0604020202020204" pitchFamily="34" charset="0"/>
                          <a:cs typeface="Arial" panose="020B0604020202020204" pitchFamily="34" charset="0"/>
                        </a:rPr>
                        <a:t>helowina</a:t>
                      </a:r>
                      <a:r>
                        <a:rPr lang="lt-LT" sz="1200" dirty="0">
                          <a:effectLst/>
                          <a:latin typeface="Arial" panose="020B0604020202020204" pitchFamily="34" charset="0"/>
                          <a:cs typeface="Arial" panose="020B0604020202020204" pitchFamily="34" charset="0"/>
                        </a:rPr>
                        <a:t> su mūsų švenčiamomis Užgavėnėmis.</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4251" marR="4251"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4251" marR="4251"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4251" marR="4251"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A1.2</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4251" marR="4251"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4251" marR="4251"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4251" marR="4251" marT="0" marB="0"/>
                </a:tc>
                <a:extLst>
                  <a:ext uri="{0D108BD9-81ED-4DB2-BD59-A6C34878D82A}">
                    <a16:rowId xmlns:a16="http://schemas.microsoft.com/office/drawing/2014/main" val="3734284880"/>
                  </a:ext>
                </a:extLst>
              </a:tr>
              <a:tr h="1144737">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SKAITMENINĖ</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4251" marR="4251"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Vaikai mokosi atsakingai, saugiai ir etiškai naudotis įvairiais skaitmeniniais įrenginiais, technologijomis ir bendrauti skaitmeninėje erdvėje.</a:t>
                      </a:r>
                      <a:endParaRPr lang="lt-LT" sz="1200" dirty="0">
                        <a:effectLst/>
                        <a:latin typeface="Arial" panose="020B0604020202020204" pitchFamily="34" charset="0"/>
                        <a:ea typeface="Noto Sans Symbols"/>
                        <a:cs typeface="Arial" panose="020B0604020202020204" pitchFamily="34" charset="0"/>
                      </a:endParaRPr>
                    </a:p>
                  </a:txBody>
                  <a:tcPr marL="4251" marR="4251"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Saugo ne tik savo atsineštas knygutes, tačiau ir grupėje esančias visas knygeles. Pamačius netinkamą elgesį su knygomis, sudrausmina draugus.</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4251" marR="4251"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4251" marR="4251"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4251" marR="4251"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B4.2</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4251" marR="4251"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4251" marR="4251"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4251" marR="4251" marT="0" marB="0"/>
                </a:tc>
                <a:extLst>
                  <a:ext uri="{0D108BD9-81ED-4DB2-BD59-A6C34878D82A}">
                    <a16:rowId xmlns:a16="http://schemas.microsoft.com/office/drawing/2014/main" val="177687030"/>
                  </a:ext>
                </a:extLst>
              </a:tr>
              <a:tr h="1315589">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SOCIALINĖ, EMOCINĖ IR SVEIKOS GYVENSENOS</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4251" marR="4251"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Reflektuoja savo pomėgius, nusakydami, ką daryti patinka, o ko – nepatinka, suvokia savo augimą bei vietą šeimoje, ugdymo įstaigos bendruomenėje, pasaulyje.</a:t>
                      </a:r>
                      <a:endParaRPr lang="lt-LT" sz="1200" dirty="0">
                        <a:effectLst/>
                        <a:latin typeface="Arial" panose="020B0604020202020204" pitchFamily="34" charset="0"/>
                        <a:ea typeface="Noto Sans Symbols"/>
                        <a:cs typeface="Arial" panose="020B0604020202020204" pitchFamily="34" charset="0"/>
                      </a:endParaRPr>
                    </a:p>
                  </a:txBody>
                  <a:tcPr marL="4251" marR="4251" marT="0" marB="0"/>
                </a:tc>
                <a:tc>
                  <a:txBody>
                    <a:bodyPr/>
                    <a:lstStyle/>
                    <a:p>
                      <a:pPr marL="34290">
                        <a:lnSpc>
                          <a:spcPct val="107000"/>
                        </a:lnSpc>
                        <a:spcAft>
                          <a:spcPts val="800"/>
                        </a:spcAft>
                      </a:pPr>
                      <a:r>
                        <a:rPr lang="lt-LT" sz="1200">
                          <a:effectLst/>
                          <a:latin typeface="Arial" panose="020B0604020202020204" pitchFamily="34" charset="0"/>
                          <a:cs typeface="Arial" panose="020B0604020202020204" pitchFamily="34" charset="0"/>
                        </a:rPr>
                        <a:t>Pasakodama apie savo pasakų ar knygų veikėjus įvardija, kas jai patinka, pagrindžia savo nuomonę, kodėl patiko.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4251" marR="4251" marT="0" marB="0"/>
                </a:tc>
                <a:tc>
                  <a:txBody>
                    <a:bodyPr/>
                    <a:lstStyle/>
                    <a:p>
                      <a:pPr marL="34290">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4251" marR="4251" marT="0" marB="0"/>
                </a:tc>
                <a:tc>
                  <a:txBody>
                    <a:bodyPr/>
                    <a:lstStyle/>
                    <a:p>
                      <a:pPr marL="34290">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4251" marR="4251"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B5.2</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4251" marR="4251"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4251" marR="4251"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4251" marR="4251" marT="0" marB="0"/>
                </a:tc>
                <a:extLst>
                  <a:ext uri="{0D108BD9-81ED-4DB2-BD59-A6C34878D82A}">
                    <a16:rowId xmlns:a16="http://schemas.microsoft.com/office/drawing/2014/main" val="1631890278"/>
                  </a:ext>
                </a:extLst>
              </a:tr>
            </a:tbl>
          </a:graphicData>
        </a:graphic>
      </p:graphicFrame>
    </p:spTree>
    <p:extLst>
      <p:ext uri="{BB962C8B-B14F-4D97-AF65-F5344CB8AC3E}">
        <p14:creationId xmlns:p14="http://schemas.microsoft.com/office/powerpoint/2010/main" val="1945246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8E3F4906-E5D1-4397-A1FB-C3C067E3E6F3}"/>
              </a:ext>
            </a:extLst>
          </p:cNvPr>
          <p:cNvSpPr txBox="1">
            <a:spLocks/>
          </p:cNvSpPr>
          <p:nvPr/>
        </p:nvSpPr>
        <p:spPr>
          <a:xfrm>
            <a:off x="531561" y="177682"/>
            <a:ext cx="7513770" cy="423728"/>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ctr"/>
            <a:r>
              <a:rPr lang="lt-LT" sz="2400" dirty="0"/>
              <a:t>Matematinis ugdymas: pasiekimų sričių ir kompetencijų dermė </a:t>
            </a:r>
            <a:endParaRPr lang="en-US" sz="2400" dirty="0"/>
          </a:p>
        </p:txBody>
      </p:sp>
      <p:sp>
        <p:nvSpPr>
          <p:cNvPr id="3" name="Rectangle: Rounded Corners 2">
            <a:extLst>
              <a:ext uri="{FF2B5EF4-FFF2-40B4-BE49-F238E27FC236}">
                <a16:creationId xmlns:a16="http://schemas.microsoft.com/office/drawing/2014/main" id="{7393FECA-7D0E-46D3-A1C6-9C417B78020B}"/>
              </a:ext>
            </a:extLst>
          </p:cNvPr>
          <p:cNvSpPr/>
          <p:nvPr/>
        </p:nvSpPr>
        <p:spPr>
          <a:xfrm>
            <a:off x="454855" y="3205347"/>
            <a:ext cx="2082018"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000" b="1" dirty="0"/>
              <a:t>Matematinis ugdymas</a:t>
            </a:r>
          </a:p>
        </p:txBody>
      </p:sp>
      <p:sp>
        <p:nvSpPr>
          <p:cNvPr id="4" name="Rectangle: Rounded Corners 3">
            <a:extLst>
              <a:ext uri="{FF2B5EF4-FFF2-40B4-BE49-F238E27FC236}">
                <a16:creationId xmlns:a16="http://schemas.microsoft.com/office/drawing/2014/main" id="{AFDF263F-230F-4940-B393-E26ECAB354B6}"/>
              </a:ext>
            </a:extLst>
          </p:cNvPr>
          <p:cNvSpPr/>
          <p:nvPr/>
        </p:nvSpPr>
        <p:spPr>
          <a:xfrm>
            <a:off x="2951870" y="1491434"/>
            <a:ext cx="1807699"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a:t>A. Matematinis samprotavimas</a:t>
            </a:r>
          </a:p>
        </p:txBody>
      </p:sp>
      <p:sp>
        <p:nvSpPr>
          <p:cNvPr id="5" name="Rectangle: Rounded Corners 4">
            <a:extLst>
              <a:ext uri="{FF2B5EF4-FFF2-40B4-BE49-F238E27FC236}">
                <a16:creationId xmlns:a16="http://schemas.microsoft.com/office/drawing/2014/main" id="{CD5F62D4-36F8-4D2B-9C75-57F45E912276}"/>
              </a:ext>
            </a:extLst>
          </p:cNvPr>
          <p:cNvSpPr/>
          <p:nvPr/>
        </p:nvSpPr>
        <p:spPr>
          <a:xfrm>
            <a:off x="2951870" y="3205346"/>
            <a:ext cx="1807699"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a:t>B. Matematinė komunikacija</a:t>
            </a:r>
          </a:p>
        </p:txBody>
      </p:sp>
      <p:sp>
        <p:nvSpPr>
          <p:cNvPr id="6" name="Rectangle: Rounded Corners 5">
            <a:extLst>
              <a:ext uri="{FF2B5EF4-FFF2-40B4-BE49-F238E27FC236}">
                <a16:creationId xmlns:a16="http://schemas.microsoft.com/office/drawing/2014/main" id="{CC73A023-C9A9-408F-9362-C9A20AAEB8D4}"/>
              </a:ext>
            </a:extLst>
          </p:cNvPr>
          <p:cNvSpPr/>
          <p:nvPr/>
        </p:nvSpPr>
        <p:spPr>
          <a:xfrm>
            <a:off x="2951870" y="4919258"/>
            <a:ext cx="1807700" cy="11572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a:t>C. Kūrybiškas matematinių problemų sprendimas</a:t>
            </a:r>
          </a:p>
        </p:txBody>
      </p:sp>
      <p:cxnSp>
        <p:nvCxnSpPr>
          <p:cNvPr id="8" name="Straight Arrow Connector 7">
            <a:extLst>
              <a:ext uri="{FF2B5EF4-FFF2-40B4-BE49-F238E27FC236}">
                <a16:creationId xmlns:a16="http://schemas.microsoft.com/office/drawing/2014/main" id="{AED3BA45-1065-47BF-A878-93CC1BA208D4}"/>
              </a:ext>
            </a:extLst>
          </p:cNvPr>
          <p:cNvCxnSpPr>
            <a:cxnSpLocks/>
            <a:stCxn id="3" idx="3"/>
            <a:endCxn id="4" idx="1"/>
          </p:cNvCxnSpPr>
          <p:nvPr/>
        </p:nvCxnSpPr>
        <p:spPr>
          <a:xfrm flipV="1">
            <a:off x="2536873" y="1925188"/>
            <a:ext cx="414997" cy="17139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6CFD1981-B25B-4634-B702-1475792727B5}"/>
              </a:ext>
            </a:extLst>
          </p:cNvPr>
          <p:cNvCxnSpPr>
            <a:cxnSpLocks/>
            <a:stCxn id="3" idx="3"/>
            <a:endCxn id="5" idx="1"/>
          </p:cNvCxnSpPr>
          <p:nvPr/>
        </p:nvCxnSpPr>
        <p:spPr>
          <a:xfrm flipV="1">
            <a:off x="2536873" y="3639100"/>
            <a:ext cx="414997"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90F24321-9F0D-44E3-A4DF-D2934A12C293}"/>
              </a:ext>
            </a:extLst>
          </p:cNvPr>
          <p:cNvCxnSpPr>
            <a:cxnSpLocks/>
            <a:stCxn id="3" idx="3"/>
            <a:endCxn id="6" idx="1"/>
          </p:cNvCxnSpPr>
          <p:nvPr/>
        </p:nvCxnSpPr>
        <p:spPr>
          <a:xfrm>
            <a:off x="2536873" y="3639101"/>
            <a:ext cx="414997" cy="18588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Rectangle: Rounded Corners 13">
            <a:extLst>
              <a:ext uri="{FF2B5EF4-FFF2-40B4-BE49-F238E27FC236}">
                <a16:creationId xmlns:a16="http://schemas.microsoft.com/office/drawing/2014/main" id="{57649117-0D13-41B4-AC43-D308D36CA52D}"/>
              </a:ext>
            </a:extLst>
          </p:cNvPr>
          <p:cNvSpPr/>
          <p:nvPr/>
        </p:nvSpPr>
        <p:spPr>
          <a:xfrm>
            <a:off x="5063833" y="1221114"/>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A</a:t>
            </a:r>
            <a:r>
              <a:rPr lang="en-US" dirty="0"/>
              <a:t>1</a:t>
            </a:r>
            <a:endParaRPr lang="lt-LT" dirty="0"/>
          </a:p>
        </p:txBody>
      </p:sp>
      <p:cxnSp>
        <p:nvCxnSpPr>
          <p:cNvPr id="19" name="Straight Connector 18">
            <a:extLst>
              <a:ext uri="{FF2B5EF4-FFF2-40B4-BE49-F238E27FC236}">
                <a16:creationId xmlns:a16="http://schemas.microsoft.com/office/drawing/2014/main" id="{61EA9911-5487-48BE-9220-A0742ED25263}"/>
              </a:ext>
            </a:extLst>
          </p:cNvPr>
          <p:cNvCxnSpPr>
            <a:cxnSpLocks/>
            <a:stCxn id="4" idx="3"/>
          </p:cNvCxnSpPr>
          <p:nvPr/>
        </p:nvCxnSpPr>
        <p:spPr>
          <a:xfrm>
            <a:off x="4759569" y="1925188"/>
            <a:ext cx="213540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56F18870-4A7B-4A28-A446-A1E8155D0014}"/>
              </a:ext>
            </a:extLst>
          </p:cNvPr>
          <p:cNvCxnSpPr>
            <a:cxnSpLocks/>
            <a:stCxn id="14" idx="2"/>
          </p:cNvCxnSpPr>
          <p:nvPr/>
        </p:nvCxnSpPr>
        <p:spPr>
          <a:xfrm>
            <a:off x="5633575" y="1699416"/>
            <a:ext cx="0" cy="22577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8BD44496-B462-4525-B244-028A5A0C6A0B}"/>
              </a:ext>
            </a:extLst>
          </p:cNvPr>
          <p:cNvCxnSpPr>
            <a:cxnSpLocks/>
          </p:cNvCxnSpPr>
          <p:nvPr/>
        </p:nvCxnSpPr>
        <p:spPr>
          <a:xfrm>
            <a:off x="6894978" y="1700981"/>
            <a:ext cx="0" cy="505129"/>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8C2DB2A2-66AC-4720-A0E8-4DA5221BC4EF}"/>
              </a:ext>
            </a:extLst>
          </p:cNvPr>
          <p:cNvCxnSpPr>
            <a:cxnSpLocks/>
          </p:cNvCxnSpPr>
          <p:nvPr/>
        </p:nvCxnSpPr>
        <p:spPr>
          <a:xfrm>
            <a:off x="4721519" y="3750561"/>
            <a:ext cx="217345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17E824BF-3391-4FBF-B4B9-E2EAD09C4B14}"/>
              </a:ext>
            </a:extLst>
          </p:cNvPr>
          <p:cNvCxnSpPr>
            <a:cxnSpLocks/>
          </p:cNvCxnSpPr>
          <p:nvPr/>
        </p:nvCxnSpPr>
        <p:spPr>
          <a:xfrm>
            <a:off x="5633575" y="3475721"/>
            <a:ext cx="0" cy="500697"/>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D8F187A4-5BDF-4289-8926-E9E1EBF9A261}"/>
              </a:ext>
            </a:extLst>
          </p:cNvPr>
          <p:cNvCxnSpPr>
            <a:cxnSpLocks/>
          </p:cNvCxnSpPr>
          <p:nvPr/>
        </p:nvCxnSpPr>
        <p:spPr>
          <a:xfrm>
            <a:off x="6894978" y="3477286"/>
            <a:ext cx="0" cy="505129"/>
          </a:xfrm>
          <a:prstGeom prst="line">
            <a:avLst/>
          </a:prstGeom>
        </p:spPr>
        <p:style>
          <a:lnRef idx="2">
            <a:schemeClr val="accent1"/>
          </a:lnRef>
          <a:fillRef idx="0">
            <a:schemeClr val="accent1"/>
          </a:fillRef>
          <a:effectRef idx="1">
            <a:schemeClr val="accent1"/>
          </a:effectRef>
          <a:fontRef idx="minor">
            <a:schemeClr val="tx1"/>
          </a:fontRef>
        </p:style>
      </p:cxnSp>
      <p:sp>
        <p:nvSpPr>
          <p:cNvPr id="33" name="Rectangle: Rounded Corners 32">
            <a:extLst>
              <a:ext uri="{FF2B5EF4-FFF2-40B4-BE49-F238E27FC236}">
                <a16:creationId xmlns:a16="http://schemas.microsoft.com/office/drawing/2014/main" id="{50F1FB1A-2E99-447F-8D21-C69C09BDB77C}"/>
              </a:ext>
            </a:extLst>
          </p:cNvPr>
          <p:cNvSpPr/>
          <p:nvPr/>
        </p:nvSpPr>
        <p:spPr>
          <a:xfrm>
            <a:off x="5063833" y="5598243"/>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C1</a:t>
            </a:r>
            <a:endParaRPr lang="lt-LT" dirty="0"/>
          </a:p>
        </p:txBody>
      </p:sp>
      <p:sp>
        <p:nvSpPr>
          <p:cNvPr id="35" name="Rectangle: Rounded Corners 34">
            <a:extLst>
              <a:ext uri="{FF2B5EF4-FFF2-40B4-BE49-F238E27FC236}">
                <a16:creationId xmlns:a16="http://schemas.microsoft.com/office/drawing/2014/main" id="{3A4DC155-8AAF-4BB7-A2BF-AFB792FD4700}"/>
              </a:ext>
            </a:extLst>
          </p:cNvPr>
          <p:cNvSpPr/>
          <p:nvPr/>
        </p:nvSpPr>
        <p:spPr>
          <a:xfrm>
            <a:off x="6325236" y="5598243"/>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C2</a:t>
            </a:r>
            <a:endParaRPr lang="lt-LT" dirty="0"/>
          </a:p>
        </p:txBody>
      </p:sp>
      <p:cxnSp>
        <p:nvCxnSpPr>
          <p:cNvPr id="36" name="Straight Connector 35">
            <a:extLst>
              <a:ext uri="{FF2B5EF4-FFF2-40B4-BE49-F238E27FC236}">
                <a16:creationId xmlns:a16="http://schemas.microsoft.com/office/drawing/2014/main" id="{7D74A899-AB70-45E2-87DC-DED6FC172F0D}"/>
              </a:ext>
            </a:extLst>
          </p:cNvPr>
          <p:cNvCxnSpPr>
            <a:cxnSpLocks/>
          </p:cNvCxnSpPr>
          <p:nvPr/>
        </p:nvCxnSpPr>
        <p:spPr>
          <a:xfrm>
            <a:off x="4721519" y="5366389"/>
            <a:ext cx="217345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A1E243D5-2CD0-4D05-BDF3-85A0A7D07F8C}"/>
              </a:ext>
            </a:extLst>
          </p:cNvPr>
          <p:cNvCxnSpPr>
            <a:cxnSpLocks/>
            <a:endCxn id="33" idx="0"/>
          </p:cNvCxnSpPr>
          <p:nvPr/>
        </p:nvCxnSpPr>
        <p:spPr>
          <a:xfrm>
            <a:off x="5633575" y="5366389"/>
            <a:ext cx="0" cy="231854"/>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582148EE-32BF-4D24-A4FE-A7D73B2F5DFA}"/>
              </a:ext>
            </a:extLst>
          </p:cNvPr>
          <p:cNvCxnSpPr>
            <a:cxnSpLocks/>
            <a:endCxn id="35" idx="0"/>
          </p:cNvCxnSpPr>
          <p:nvPr/>
        </p:nvCxnSpPr>
        <p:spPr>
          <a:xfrm>
            <a:off x="6894978" y="5366389"/>
            <a:ext cx="0" cy="231854"/>
          </a:xfrm>
          <a:prstGeom prst="line">
            <a:avLst/>
          </a:prstGeom>
        </p:spPr>
        <p:style>
          <a:lnRef idx="2">
            <a:schemeClr val="accent1"/>
          </a:lnRef>
          <a:fillRef idx="0">
            <a:schemeClr val="accent1"/>
          </a:fillRef>
          <a:effectRef idx="1">
            <a:schemeClr val="accent1"/>
          </a:effectRef>
          <a:fontRef idx="minor">
            <a:schemeClr val="tx1"/>
          </a:fontRef>
        </p:style>
      </p:cxnSp>
      <p:sp>
        <p:nvSpPr>
          <p:cNvPr id="40" name="Arc 39">
            <a:extLst>
              <a:ext uri="{FF2B5EF4-FFF2-40B4-BE49-F238E27FC236}">
                <a16:creationId xmlns:a16="http://schemas.microsoft.com/office/drawing/2014/main" id="{A728677A-EE68-4D36-AFEE-562DA3FC2076}"/>
              </a:ext>
            </a:extLst>
          </p:cNvPr>
          <p:cNvSpPr/>
          <p:nvPr/>
        </p:nvSpPr>
        <p:spPr>
          <a:xfrm>
            <a:off x="11102136" y="3530932"/>
            <a:ext cx="1014835" cy="957335"/>
          </a:xfrm>
          <a:prstGeom prst="arc">
            <a:avLst>
              <a:gd name="adj1" fmla="val 16161279"/>
              <a:gd name="adj2" fmla="val 51531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41" name="Arc 40">
            <a:extLst>
              <a:ext uri="{FF2B5EF4-FFF2-40B4-BE49-F238E27FC236}">
                <a16:creationId xmlns:a16="http://schemas.microsoft.com/office/drawing/2014/main" id="{65F6A001-E99E-4722-8E43-FB9580B3D791}"/>
              </a:ext>
            </a:extLst>
          </p:cNvPr>
          <p:cNvSpPr/>
          <p:nvPr/>
        </p:nvSpPr>
        <p:spPr>
          <a:xfrm>
            <a:off x="11095933" y="4519354"/>
            <a:ext cx="1014835" cy="957335"/>
          </a:xfrm>
          <a:prstGeom prst="arc">
            <a:avLst>
              <a:gd name="adj1" fmla="val 16161279"/>
              <a:gd name="adj2" fmla="val 540583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42" name="Arc 41">
            <a:extLst>
              <a:ext uri="{FF2B5EF4-FFF2-40B4-BE49-F238E27FC236}">
                <a16:creationId xmlns:a16="http://schemas.microsoft.com/office/drawing/2014/main" id="{7FDCD764-D44B-4C83-87B4-92316D571072}"/>
              </a:ext>
            </a:extLst>
          </p:cNvPr>
          <p:cNvSpPr/>
          <p:nvPr/>
        </p:nvSpPr>
        <p:spPr>
          <a:xfrm>
            <a:off x="11102492" y="5474624"/>
            <a:ext cx="1014835" cy="957335"/>
          </a:xfrm>
          <a:prstGeom prst="arc">
            <a:avLst>
              <a:gd name="adj1" fmla="val 16161279"/>
              <a:gd name="adj2" fmla="val 597455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grpSp>
        <p:nvGrpSpPr>
          <p:cNvPr id="43" name="Group 42">
            <a:extLst>
              <a:ext uri="{FF2B5EF4-FFF2-40B4-BE49-F238E27FC236}">
                <a16:creationId xmlns:a16="http://schemas.microsoft.com/office/drawing/2014/main" id="{D0451E60-13B8-4761-A138-7649E536BE6F}"/>
              </a:ext>
            </a:extLst>
          </p:cNvPr>
          <p:cNvGrpSpPr/>
          <p:nvPr/>
        </p:nvGrpSpPr>
        <p:grpSpPr>
          <a:xfrm>
            <a:off x="8423069" y="127868"/>
            <a:ext cx="3150254" cy="6602264"/>
            <a:chOff x="95889" y="105704"/>
            <a:chExt cx="3150254" cy="6602264"/>
          </a:xfrm>
        </p:grpSpPr>
        <p:grpSp>
          <p:nvGrpSpPr>
            <p:cNvPr id="44" name="Google Shape;286;p11">
              <a:extLst>
                <a:ext uri="{FF2B5EF4-FFF2-40B4-BE49-F238E27FC236}">
                  <a16:creationId xmlns:a16="http://schemas.microsoft.com/office/drawing/2014/main" id="{96982D0F-D4ED-477A-B254-0CF829828646}"/>
                </a:ext>
              </a:extLst>
            </p:cNvPr>
            <p:cNvGrpSpPr/>
            <p:nvPr/>
          </p:nvGrpSpPr>
          <p:grpSpPr>
            <a:xfrm>
              <a:off x="95889" y="105704"/>
              <a:ext cx="3150254" cy="5769546"/>
              <a:chOff x="632697" y="1407043"/>
              <a:chExt cx="3192243" cy="5229443"/>
            </a:xfrm>
          </p:grpSpPr>
          <p:grpSp>
            <p:nvGrpSpPr>
              <p:cNvPr id="49" name="Google Shape;287;p11">
                <a:extLst>
                  <a:ext uri="{FF2B5EF4-FFF2-40B4-BE49-F238E27FC236}">
                    <a16:creationId xmlns:a16="http://schemas.microsoft.com/office/drawing/2014/main" id="{D228E2AC-895B-47D3-A97A-F95BB49D872A}"/>
                  </a:ext>
                </a:extLst>
              </p:cNvPr>
              <p:cNvGrpSpPr/>
              <p:nvPr/>
            </p:nvGrpSpPr>
            <p:grpSpPr>
              <a:xfrm>
                <a:off x="690480" y="1407043"/>
                <a:ext cx="3134460" cy="5229443"/>
                <a:chOff x="847799" y="738315"/>
                <a:chExt cx="3134460" cy="5229443"/>
              </a:xfrm>
            </p:grpSpPr>
            <p:sp>
              <p:nvSpPr>
                <p:cNvPr id="55" name="Google Shape;288;p11">
                  <a:extLst>
                    <a:ext uri="{FF2B5EF4-FFF2-40B4-BE49-F238E27FC236}">
                      <a16:creationId xmlns:a16="http://schemas.microsoft.com/office/drawing/2014/main" id="{646EE556-5383-43E1-8E3A-437D0141E8B7}"/>
                    </a:ext>
                  </a:extLst>
                </p:cNvPr>
                <p:cNvSpPr/>
                <p:nvPr/>
              </p:nvSpPr>
              <p:spPr>
                <a:xfrm>
                  <a:off x="1707472" y="764578"/>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9;p11">
                  <a:extLst>
                    <a:ext uri="{FF2B5EF4-FFF2-40B4-BE49-F238E27FC236}">
                      <a16:creationId xmlns:a16="http://schemas.microsoft.com/office/drawing/2014/main" id="{45EB64C7-18EF-42E4-AA86-B32E465212E4}"/>
                    </a:ext>
                  </a:extLst>
                </p:cNvPr>
                <p:cNvSpPr txBox="1"/>
                <p:nvPr/>
              </p:nvSpPr>
              <p:spPr>
                <a:xfrm>
                  <a:off x="1707472" y="764578"/>
                  <a:ext cx="2274787" cy="710871"/>
                </a:xfrm>
                <a:prstGeom prst="rect">
                  <a:avLst/>
                </a:prstGeom>
                <a:noFill/>
                <a:ln>
                  <a:no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a:solidFill>
                        <a:schemeClr val="dk1"/>
                      </a:solidFill>
                      <a:latin typeface="Times New Roman"/>
                      <a:ea typeface="Times New Roman"/>
                      <a:cs typeface="Times New Roman"/>
                      <a:sym typeface="Times New Roman"/>
                    </a:rPr>
                    <a:t>Pažinimo kompetencija</a:t>
                  </a:r>
                  <a:endParaRPr sz="1500">
                    <a:solidFill>
                      <a:schemeClr val="dk1"/>
                    </a:solidFill>
                    <a:latin typeface="Times New Roman"/>
                    <a:ea typeface="Times New Roman"/>
                    <a:cs typeface="Times New Roman"/>
                    <a:sym typeface="Times New Roman"/>
                  </a:endParaRPr>
                </a:p>
              </p:txBody>
            </p:sp>
            <p:sp>
              <p:nvSpPr>
                <p:cNvPr id="57" name="Google Shape;290;p11">
                  <a:extLst>
                    <a:ext uri="{FF2B5EF4-FFF2-40B4-BE49-F238E27FC236}">
                      <a16:creationId xmlns:a16="http://schemas.microsoft.com/office/drawing/2014/main" id="{B7A8BDA4-182D-4D0B-96CD-CEFCA391D2A3}"/>
                    </a:ext>
                  </a:extLst>
                </p:cNvPr>
                <p:cNvSpPr/>
                <p:nvPr/>
              </p:nvSpPr>
              <p:spPr>
                <a:xfrm>
                  <a:off x="886989" y="738315"/>
                  <a:ext cx="784884" cy="746414"/>
                </a:xfrm>
                <a:prstGeom prst="rect">
                  <a:avLst/>
                </a:prstGeom>
                <a:solidFill>
                  <a:srgbClr val="A6C9E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91;p11">
                  <a:extLst>
                    <a:ext uri="{FF2B5EF4-FFF2-40B4-BE49-F238E27FC236}">
                      <a16:creationId xmlns:a16="http://schemas.microsoft.com/office/drawing/2014/main" id="{F3BF4C7D-8526-4D18-BB75-0F17927F9CC5}"/>
                    </a:ext>
                  </a:extLst>
                </p:cNvPr>
                <p:cNvSpPr/>
                <p:nvPr/>
              </p:nvSpPr>
              <p:spPr>
                <a:xfrm>
                  <a:off x="1707472" y="1659486"/>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92;p11">
                  <a:extLst>
                    <a:ext uri="{FF2B5EF4-FFF2-40B4-BE49-F238E27FC236}">
                      <a16:creationId xmlns:a16="http://schemas.microsoft.com/office/drawing/2014/main" id="{BC1DC226-CB83-4174-9992-0080F4064BE2}"/>
                    </a:ext>
                  </a:extLst>
                </p:cNvPr>
                <p:cNvSpPr txBox="1"/>
                <p:nvPr/>
              </p:nvSpPr>
              <p:spPr>
                <a:xfrm>
                  <a:off x="1707472" y="1659486"/>
                  <a:ext cx="2274787" cy="710871"/>
                </a:xfrm>
                <a:prstGeom prst="rect">
                  <a:avLst/>
                </a:prstGeom>
                <a:noFill/>
                <a:ln>
                  <a:noFill/>
                </a:ln>
              </p:spPr>
              <p:txBody>
                <a:bodyPr spcFirstLastPara="1" wrap="square" lIns="481475" tIns="53325" rIns="53325" bIns="53325" anchor="ctr" anchorCtr="0">
                  <a:noAutofit/>
                </a:bodyPr>
                <a:lstStyle/>
                <a:p>
                  <a:pPr marL="0" marR="0" lvl="0" indent="0" algn="l" rtl="0">
                    <a:lnSpc>
                      <a:spcPct val="90000"/>
                    </a:lnSpc>
                    <a:spcBef>
                      <a:spcPts val="0"/>
                    </a:spcBef>
                    <a:spcAft>
                      <a:spcPts val="0"/>
                    </a:spcAft>
                    <a:buNone/>
                  </a:pPr>
                  <a:r>
                    <a:rPr lang="lt-LT" sz="1400" b="1" i="0">
                      <a:solidFill>
                        <a:schemeClr val="dk1"/>
                      </a:solidFill>
                      <a:latin typeface="Times New Roman"/>
                      <a:ea typeface="Times New Roman"/>
                      <a:cs typeface="Times New Roman"/>
                      <a:sym typeface="Times New Roman"/>
                    </a:rPr>
                    <a:t>Socialinė, emocinė ir sveikos gyvensenos kompetencija</a:t>
                  </a:r>
                  <a:endParaRPr sz="1400">
                    <a:solidFill>
                      <a:schemeClr val="dk1"/>
                    </a:solidFill>
                    <a:latin typeface="Times New Roman"/>
                    <a:ea typeface="Times New Roman"/>
                    <a:cs typeface="Times New Roman"/>
                    <a:sym typeface="Times New Roman"/>
                  </a:endParaRPr>
                </a:p>
              </p:txBody>
            </p:sp>
            <p:sp>
              <p:nvSpPr>
                <p:cNvPr id="60" name="Google Shape;293;p11">
                  <a:extLst>
                    <a:ext uri="{FF2B5EF4-FFF2-40B4-BE49-F238E27FC236}">
                      <a16:creationId xmlns:a16="http://schemas.microsoft.com/office/drawing/2014/main" id="{56488884-97EE-4652-A738-517D7C0AD62D}"/>
                    </a:ext>
                  </a:extLst>
                </p:cNvPr>
                <p:cNvSpPr/>
                <p:nvPr/>
              </p:nvSpPr>
              <p:spPr>
                <a:xfrm>
                  <a:off x="871852" y="1633223"/>
                  <a:ext cx="784884" cy="746414"/>
                </a:xfrm>
                <a:prstGeom prst="rect">
                  <a:avLst/>
                </a:prstGeom>
                <a:blipFill rotWithShape="1">
                  <a:blip r:embed="rId2">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94;p11">
                  <a:extLst>
                    <a:ext uri="{FF2B5EF4-FFF2-40B4-BE49-F238E27FC236}">
                      <a16:creationId xmlns:a16="http://schemas.microsoft.com/office/drawing/2014/main" id="{3A435E72-9B6D-43CD-94F4-57D2EC01BE13}"/>
                    </a:ext>
                  </a:extLst>
                </p:cNvPr>
                <p:cNvSpPr/>
                <p:nvPr/>
              </p:nvSpPr>
              <p:spPr>
                <a:xfrm>
                  <a:off x="1707472" y="2554394"/>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95;p11">
                  <a:extLst>
                    <a:ext uri="{FF2B5EF4-FFF2-40B4-BE49-F238E27FC236}">
                      <a16:creationId xmlns:a16="http://schemas.microsoft.com/office/drawing/2014/main" id="{416C7841-B084-4A92-AB0A-C3605906BB98}"/>
                    </a:ext>
                  </a:extLst>
                </p:cNvPr>
                <p:cNvSpPr txBox="1"/>
                <p:nvPr/>
              </p:nvSpPr>
              <p:spPr>
                <a:xfrm>
                  <a:off x="1707472" y="2554394"/>
                  <a:ext cx="2274787" cy="710871"/>
                </a:xfrm>
                <a:prstGeom prst="rect">
                  <a:avLst/>
                </a:prstGeom>
                <a:noFill/>
                <a:ln>
                  <a:no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a:solidFill>
                        <a:schemeClr val="dk1"/>
                      </a:solidFill>
                      <a:latin typeface="Times New Roman"/>
                      <a:ea typeface="Times New Roman"/>
                      <a:cs typeface="Times New Roman"/>
                      <a:sym typeface="Times New Roman"/>
                    </a:rPr>
                    <a:t>Kūrybiškumo kompetencija</a:t>
                  </a:r>
                  <a:endParaRPr sz="1500">
                    <a:solidFill>
                      <a:schemeClr val="dk1"/>
                    </a:solidFill>
                    <a:latin typeface="Times New Roman"/>
                    <a:ea typeface="Times New Roman"/>
                    <a:cs typeface="Times New Roman"/>
                    <a:sym typeface="Times New Roman"/>
                  </a:endParaRPr>
                </a:p>
              </p:txBody>
            </p:sp>
            <p:sp>
              <p:nvSpPr>
                <p:cNvPr id="63" name="Google Shape;296;p11">
                  <a:extLst>
                    <a:ext uri="{FF2B5EF4-FFF2-40B4-BE49-F238E27FC236}">
                      <a16:creationId xmlns:a16="http://schemas.microsoft.com/office/drawing/2014/main" id="{169F8709-0D62-45B4-8689-94DE000B9D0A}"/>
                    </a:ext>
                  </a:extLst>
                </p:cNvPr>
                <p:cNvSpPr/>
                <p:nvPr/>
              </p:nvSpPr>
              <p:spPr>
                <a:xfrm>
                  <a:off x="871852" y="2528131"/>
                  <a:ext cx="784884" cy="746414"/>
                </a:xfrm>
                <a:prstGeom prst="rect">
                  <a:avLst/>
                </a:prstGeom>
                <a:solidFill>
                  <a:srgbClr val="1DDD2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97;p11">
                  <a:extLst>
                    <a:ext uri="{FF2B5EF4-FFF2-40B4-BE49-F238E27FC236}">
                      <a16:creationId xmlns:a16="http://schemas.microsoft.com/office/drawing/2014/main" id="{D51C353A-AB0D-451E-A4FC-4BCD1536EB6A}"/>
                    </a:ext>
                  </a:extLst>
                </p:cNvPr>
                <p:cNvSpPr/>
                <p:nvPr/>
              </p:nvSpPr>
              <p:spPr>
                <a:xfrm>
                  <a:off x="1707472" y="3449301"/>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98;p11">
                  <a:extLst>
                    <a:ext uri="{FF2B5EF4-FFF2-40B4-BE49-F238E27FC236}">
                      <a16:creationId xmlns:a16="http://schemas.microsoft.com/office/drawing/2014/main" id="{286AC52F-66F7-45FE-B00D-CE2ACDDBF20D}"/>
                    </a:ext>
                  </a:extLst>
                </p:cNvPr>
                <p:cNvSpPr txBox="1"/>
                <p:nvPr/>
              </p:nvSpPr>
              <p:spPr>
                <a:xfrm>
                  <a:off x="1707472" y="3449301"/>
                  <a:ext cx="2274787" cy="710871"/>
                </a:xfrm>
                <a:prstGeom prst="rect">
                  <a:avLst/>
                </a:prstGeom>
                <a:noFill/>
                <a:ln>
                  <a:no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a:solidFill>
                        <a:schemeClr val="dk1"/>
                      </a:solidFill>
                      <a:latin typeface="Times New Roman"/>
                      <a:ea typeface="Times New Roman"/>
                      <a:cs typeface="Times New Roman"/>
                      <a:sym typeface="Times New Roman"/>
                    </a:rPr>
                    <a:t>Pilietiškumo kompetencija</a:t>
                  </a:r>
                  <a:endParaRPr sz="1500">
                    <a:solidFill>
                      <a:schemeClr val="dk1"/>
                    </a:solidFill>
                    <a:latin typeface="Times New Roman"/>
                    <a:ea typeface="Times New Roman"/>
                    <a:cs typeface="Times New Roman"/>
                    <a:sym typeface="Times New Roman"/>
                  </a:endParaRPr>
                </a:p>
              </p:txBody>
            </p:sp>
            <p:sp>
              <p:nvSpPr>
                <p:cNvPr id="66" name="Google Shape;299;p11">
                  <a:extLst>
                    <a:ext uri="{FF2B5EF4-FFF2-40B4-BE49-F238E27FC236}">
                      <a16:creationId xmlns:a16="http://schemas.microsoft.com/office/drawing/2014/main" id="{9FFC0DC4-9293-4F67-8E5E-C0CEAD7B6AFD}"/>
                    </a:ext>
                  </a:extLst>
                </p:cNvPr>
                <p:cNvSpPr/>
                <p:nvPr/>
              </p:nvSpPr>
              <p:spPr>
                <a:xfrm>
                  <a:off x="871852" y="3423039"/>
                  <a:ext cx="784884" cy="746414"/>
                </a:xfrm>
                <a:prstGeom prst="rect">
                  <a:avLst/>
                </a:prstGeom>
                <a:solidFill>
                  <a:srgbClr val="FF5D5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00;p11">
                  <a:extLst>
                    <a:ext uri="{FF2B5EF4-FFF2-40B4-BE49-F238E27FC236}">
                      <a16:creationId xmlns:a16="http://schemas.microsoft.com/office/drawing/2014/main" id="{026E57CF-8810-4F65-8F38-772C7243F5D2}"/>
                    </a:ext>
                  </a:extLst>
                </p:cNvPr>
                <p:cNvSpPr/>
                <p:nvPr/>
              </p:nvSpPr>
              <p:spPr>
                <a:xfrm>
                  <a:off x="1707472" y="4344209"/>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01;p11">
                  <a:extLst>
                    <a:ext uri="{FF2B5EF4-FFF2-40B4-BE49-F238E27FC236}">
                      <a16:creationId xmlns:a16="http://schemas.microsoft.com/office/drawing/2014/main" id="{A469441F-06DC-4174-B7FE-4D5B106270A8}"/>
                    </a:ext>
                  </a:extLst>
                </p:cNvPr>
                <p:cNvSpPr txBox="1"/>
                <p:nvPr/>
              </p:nvSpPr>
              <p:spPr>
                <a:xfrm>
                  <a:off x="1707472" y="4344209"/>
                  <a:ext cx="2274787" cy="710871"/>
                </a:xfrm>
                <a:prstGeom prst="rect">
                  <a:avLst/>
                </a:prstGeom>
                <a:noFill/>
                <a:ln>
                  <a:no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a:solidFill>
                        <a:schemeClr val="dk1"/>
                      </a:solidFill>
                      <a:latin typeface="Times New Roman"/>
                      <a:ea typeface="Times New Roman"/>
                      <a:cs typeface="Times New Roman"/>
                      <a:sym typeface="Times New Roman"/>
                    </a:rPr>
                    <a:t>Kultūrinė kompetencija</a:t>
                  </a:r>
                  <a:endParaRPr sz="1500">
                    <a:solidFill>
                      <a:schemeClr val="dk1"/>
                    </a:solidFill>
                    <a:latin typeface="Times New Roman"/>
                    <a:ea typeface="Times New Roman"/>
                    <a:cs typeface="Times New Roman"/>
                    <a:sym typeface="Times New Roman"/>
                  </a:endParaRPr>
                </a:p>
              </p:txBody>
            </p:sp>
            <p:sp>
              <p:nvSpPr>
                <p:cNvPr id="69" name="Google Shape;302;p11">
                  <a:extLst>
                    <a:ext uri="{FF2B5EF4-FFF2-40B4-BE49-F238E27FC236}">
                      <a16:creationId xmlns:a16="http://schemas.microsoft.com/office/drawing/2014/main" id="{247EE100-1D09-4D67-A416-014E4E8A7D7E}"/>
                    </a:ext>
                  </a:extLst>
                </p:cNvPr>
                <p:cNvSpPr/>
                <p:nvPr/>
              </p:nvSpPr>
              <p:spPr>
                <a:xfrm>
                  <a:off x="866151" y="4326436"/>
                  <a:ext cx="784884" cy="746414"/>
                </a:xfrm>
                <a:prstGeom prst="rect">
                  <a:avLst/>
                </a:prstGeom>
                <a:solidFill>
                  <a:srgbClr val="A66BD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03;p11">
                  <a:extLst>
                    <a:ext uri="{FF2B5EF4-FFF2-40B4-BE49-F238E27FC236}">
                      <a16:creationId xmlns:a16="http://schemas.microsoft.com/office/drawing/2014/main" id="{4F88C4A6-C8DC-461F-B4B0-535B047607F8}"/>
                    </a:ext>
                  </a:extLst>
                </p:cNvPr>
                <p:cNvSpPr/>
                <p:nvPr/>
              </p:nvSpPr>
              <p:spPr>
                <a:xfrm>
                  <a:off x="1707472" y="5239117"/>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04;p11">
                  <a:extLst>
                    <a:ext uri="{FF2B5EF4-FFF2-40B4-BE49-F238E27FC236}">
                      <a16:creationId xmlns:a16="http://schemas.microsoft.com/office/drawing/2014/main" id="{FF39B1B2-DF04-4C81-8467-DA63FEE518A1}"/>
                    </a:ext>
                  </a:extLst>
                </p:cNvPr>
                <p:cNvSpPr txBox="1"/>
                <p:nvPr/>
              </p:nvSpPr>
              <p:spPr>
                <a:xfrm>
                  <a:off x="1707472" y="5239117"/>
                  <a:ext cx="2274787" cy="710871"/>
                </a:xfrm>
                <a:prstGeom prst="rect">
                  <a:avLst/>
                </a:prstGeom>
                <a:noFill/>
                <a:ln>
                  <a:no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dirty="0">
                      <a:solidFill>
                        <a:schemeClr val="dk1"/>
                      </a:solidFill>
                      <a:latin typeface="Times New Roman"/>
                      <a:ea typeface="Times New Roman"/>
                      <a:cs typeface="Times New Roman"/>
                      <a:sym typeface="Times New Roman"/>
                    </a:rPr>
                    <a:t>Komunikavimo kompetencija</a:t>
                  </a:r>
                  <a:endParaRPr sz="1500" dirty="0">
                    <a:solidFill>
                      <a:schemeClr val="dk1"/>
                    </a:solidFill>
                    <a:latin typeface="Times New Roman"/>
                    <a:ea typeface="Times New Roman"/>
                    <a:cs typeface="Times New Roman"/>
                    <a:sym typeface="Times New Roman"/>
                  </a:endParaRPr>
                </a:p>
              </p:txBody>
            </p:sp>
            <p:sp>
              <p:nvSpPr>
                <p:cNvPr id="72" name="Google Shape;305;p11">
                  <a:extLst>
                    <a:ext uri="{FF2B5EF4-FFF2-40B4-BE49-F238E27FC236}">
                      <a16:creationId xmlns:a16="http://schemas.microsoft.com/office/drawing/2014/main" id="{9D01BC3A-33AA-4772-AF88-2974A0A81EDB}"/>
                    </a:ext>
                  </a:extLst>
                </p:cNvPr>
                <p:cNvSpPr/>
                <p:nvPr/>
              </p:nvSpPr>
              <p:spPr>
                <a:xfrm>
                  <a:off x="847799" y="5221344"/>
                  <a:ext cx="784884" cy="746414"/>
                </a:xfrm>
                <a:prstGeom prst="rect">
                  <a:avLst/>
                </a:prstGeom>
                <a:solidFill>
                  <a:srgbClr val="686EA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0" name="Google Shape;317;p11">
                <a:extLst>
                  <a:ext uri="{FF2B5EF4-FFF2-40B4-BE49-F238E27FC236}">
                    <a16:creationId xmlns:a16="http://schemas.microsoft.com/office/drawing/2014/main" id="{69122C2D-9599-4BBF-8C39-70C5459CB4D2}"/>
                  </a:ext>
                </a:extLst>
              </p:cNvPr>
              <p:cNvPicPr preferRelativeResize="0"/>
              <p:nvPr/>
            </p:nvPicPr>
            <p:blipFill rotWithShape="1">
              <a:blip r:embed="rId3">
                <a:alphaModFix/>
              </a:blip>
              <a:srcRect/>
              <a:stretch/>
            </p:blipFill>
            <p:spPr>
              <a:xfrm>
                <a:off x="632697" y="4838182"/>
                <a:ext cx="937155" cy="1008000"/>
              </a:xfrm>
              <a:prstGeom prst="rect">
                <a:avLst/>
              </a:prstGeom>
              <a:noFill/>
              <a:ln>
                <a:noFill/>
              </a:ln>
            </p:spPr>
          </p:pic>
          <p:pic>
            <p:nvPicPr>
              <p:cNvPr id="51" name="Google Shape;318;p11">
                <a:extLst>
                  <a:ext uri="{FF2B5EF4-FFF2-40B4-BE49-F238E27FC236}">
                    <a16:creationId xmlns:a16="http://schemas.microsoft.com/office/drawing/2014/main" id="{13D0A1C7-1D1F-442B-B5A5-65BDFE15DEE3}"/>
                  </a:ext>
                </a:extLst>
              </p:cNvPr>
              <p:cNvPicPr preferRelativeResize="0"/>
              <p:nvPr/>
            </p:nvPicPr>
            <p:blipFill rotWithShape="1">
              <a:blip r:embed="rId4">
                <a:alphaModFix/>
              </a:blip>
              <a:srcRect/>
              <a:stretch/>
            </p:blipFill>
            <p:spPr>
              <a:xfrm>
                <a:off x="870112" y="4201956"/>
                <a:ext cx="504000" cy="504000"/>
              </a:xfrm>
              <a:prstGeom prst="rect">
                <a:avLst/>
              </a:prstGeom>
              <a:noFill/>
              <a:ln>
                <a:noFill/>
              </a:ln>
            </p:spPr>
          </p:pic>
          <p:pic>
            <p:nvPicPr>
              <p:cNvPr id="52" name="Google Shape;319;p11">
                <a:extLst>
                  <a:ext uri="{FF2B5EF4-FFF2-40B4-BE49-F238E27FC236}">
                    <a16:creationId xmlns:a16="http://schemas.microsoft.com/office/drawing/2014/main" id="{83DBB221-182A-4142-9C26-D9044DF69988}"/>
                  </a:ext>
                </a:extLst>
              </p:cNvPr>
              <p:cNvPicPr preferRelativeResize="0"/>
              <p:nvPr/>
            </p:nvPicPr>
            <p:blipFill rotWithShape="1">
              <a:blip r:embed="rId5">
                <a:alphaModFix/>
              </a:blip>
              <a:srcRect/>
              <a:stretch/>
            </p:blipFill>
            <p:spPr>
              <a:xfrm>
                <a:off x="870110" y="1514648"/>
                <a:ext cx="504000" cy="504000"/>
              </a:xfrm>
              <a:prstGeom prst="rect">
                <a:avLst/>
              </a:prstGeom>
              <a:noFill/>
              <a:ln>
                <a:noFill/>
              </a:ln>
            </p:spPr>
          </p:pic>
          <p:pic>
            <p:nvPicPr>
              <p:cNvPr id="53" name="Google Shape;320;p11">
                <a:extLst>
                  <a:ext uri="{FF2B5EF4-FFF2-40B4-BE49-F238E27FC236}">
                    <a16:creationId xmlns:a16="http://schemas.microsoft.com/office/drawing/2014/main" id="{8F8E698B-AEB8-473F-989D-6EB3B60FD885}"/>
                  </a:ext>
                </a:extLst>
              </p:cNvPr>
              <p:cNvPicPr preferRelativeResize="0"/>
              <p:nvPr/>
            </p:nvPicPr>
            <p:blipFill rotWithShape="1">
              <a:blip r:embed="rId6">
                <a:alphaModFix/>
              </a:blip>
              <a:srcRect/>
              <a:stretch/>
            </p:blipFill>
            <p:spPr>
              <a:xfrm>
                <a:off x="870111" y="2385764"/>
                <a:ext cx="504000" cy="504000"/>
              </a:xfrm>
              <a:prstGeom prst="rect">
                <a:avLst/>
              </a:prstGeom>
              <a:noFill/>
              <a:ln>
                <a:noFill/>
              </a:ln>
            </p:spPr>
          </p:pic>
          <p:pic>
            <p:nvPicPr>
              <p:cNvPr id="54" name="Google Shape;321;p11">
                <a:extLst>
                  <a:ext uri="{FF2B5EF4-FFF2-40B4-BE49-F238E27FC236}">
                    <a16:creationId xmlns:a16="http://schemas.microsoft.com/office/drawing/2014/main" id="{8CB2994A-0937-4997-A1E1-113D98A169ED}"/>
                  </a:ext>
                </a:extLst>
              </p:cNvPr>
              <p:cNvPicPr preferRelativeResize="0"/>
              <p:nvPr/>
            </p:nvPicPr>
            <p:blipFill rotWithShape="1">
              <a:blip r:embed="rId7">
                <a:alphaModFix/>
              </a:blip>
              <a:srcRect/>
              <a:stretch/>
            </p:blipFill>
            <p:spPr>
              <a:xfrm>
                <a:off x="813274" y="3259466"/>
                <a:ext cx="576000" cy="576000"/>
              </a:xfrm>
              <a:prstGeom prst="rect">
                <a:avLst/>
              </a:prstGeom>
              <a:noFill/>
              <a:ln>
                <a:noFill/>
              </a:ln>
            </p:spPr>
          </p:pic>
        </p:grpSp>
        <p:pic>
          <p:nvPicPr>
            <p:cNvPr id="45" name="Picture 44">
              <a:extLst>
                <a:ext uri="{FF2B5EF4-FFF2-40B4-BE49-F238E27FC236}">
                  <a16:creationId xmlns:a16="http://schemas.microsoft.com/office/drawing/2014/main" id="{BD5041C1-6868-489A-AADD-376EC2F9CBD9}"/>
                </a:ext>
              </a:extLst>
            </p:cNvPr>
            <p:cNvPicPr>
              <a:picLocks noChangeAspect="1"/>
            </p:cNvPicPr>
            <p:nvPr/>
          </p:nvPicPr>
          <p:blipFill>
            <a:blip r:embed="rId8"/>
            <a:stretch>
              <a:fillRect/>
            </a:stretch>
          </p:blipFill>
          <p:spPr>
            <a:xfrm>
              <a:off x="222997" y="5129359"/>
              <a:ext cx="619518" cy="659304"/>
            </a:xfrm>
            <a:prstGeom prst="rect">
              <a:avLst/>
            </a:prstGeom>
          </p:spPr>
        </p:pic>
        <p:sp>
          <p:nvSpPr>
            <p:cNvPr id="46" name="Google Shape;304;p11">
              <a:extLst>
                <a:ext uri="{FF2B5EF4-FFF2-40B4-BE49-F238E27FC236}">
                  <a16:creationId xmlns:a16="http://schemas.microsoft.com/office/drawing/2014/main" id="{4C0268BC-CB97-4E53-9EFC-342CF729E235}"/>
                </a:ext>
              </a:extLst>
            </p:cNvPr>
            <p:cNvSpPr txBox="1"/>
            <p:nvPr/>
          </p:nvSpPr>
          <p:spPr>
            <a:xfrm>
              <a:off x="1001277" y="5923677"/>
              <a:ext cx="2244866" cy="784291"/>
            </a:xfrm>
            <a:prstGeom prst="rect">
              <a:avLst/>
            </a:prstGeom>
            <a:solidFill>
              <a:schemeClr val="accent6">
                <a:lumMod val="20000"/>
                <a:lumOff val="80000"/>
              </a:schemeClr>
            </a:solidFill>
            <a:ln>
              <a:solidFill>
                <a:schemeClr val="accent5">
                  <a:lumMod val="60000"/>
                  <a:lumOff val="40000"/>
                </a:schemeClr>
              </a:solid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dirty="0">
                  <a:solidFill>
                    <a:schemeClr val="dk1"/>
                  </a:solidFill>
                  <a:latin typeface="Times New Roman"/>
                  <a:ea typeface="Times New Roman"/>
                  <a:cs typeface="Times New Roman"/>
                  <a:sym typeface="Times New Roman"/>
                </a:rPr>
                <a:t>Skaitmeninė kompetencija</a:t>
              </a:r>
              <a:endParaRPr sz="1500" dirty="0">
                <a:solidFill>
                  <a:schemeClr val="dk1"/>
                </a:solidFill>
                <a:latin typeface="Times New Roman"/>
                <a:ea typeface="Times New Roman"/>
                <a:cs typeface="Times New Roman"/>
                <a:sym typeface="Times New Roman"/>
              </a:endParaRPr>
            </a:p>
          </p:txBody>
        </p:sp>
        <p:sp>
          <p:nvSpPr>
            <p:cNvPr id="47" name="Google Shape;305;p11">
              <a:extLst>
                <a:ext uri="{FF2B5EF4-FFF2-40B4-BE49-F238E27FC236}">
                  <a16:creationId xmlns:a16="http://schemas.microsoft.com/office/drawing/2014/main" id="{27E77D71-838B-4310-8778-F10C1EB33FC7}"/>
                </a:ext>
              </a:extLst>
            </p:cNvPr>
            <p:cNvSpPr/>
            <p:nvPr/>
          </p:nvSpPr>
          <p:spPr>
            <a:xfrm>
              <a:off x="148996" y="5904070"/>
              <a:ext cx="778475" cy="803270"/>
            </a:xfrm>
            <a:prstGeom prst="rect">
              <a:avLst/>
            </a:prstGeom>
            <a:solidFill>
              <a:srgbClr val="EB994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 name="Picture 47">
              <a:extLst>
                <a:ext uri="{FF2B5EF4-FFF2-40B4-BE49-F238E27FC236}">
                  <a16:creationId xmlns:a16="http://schemas.microsoft.com/office/drawing/2014/main" id="{32DD27D9-06EF-497F-A3C2-866D46FB6C3A}"/>
                </a:ext>
              </a:extLst>
            </p:cNvPr>
            <p:cNvPicPr>
              <a:picLocks noChangeAspect="1"/>
            </p:cNvPicPr>
            <p:nvPr/>
          </p:nvPicPr>
          <p:blipFill>
            <a:blip r:embed="rId9">
              <a:duotone>
                <a:prstClr val="black"/>
                <a:srgbClr val="9900CC">
                  <a:tint val="45000"/>
                  <a:satMod val="400000"/>
                </a:srgbClr>
              </a:duotone>
            </a:blip>
            <a:stretch>
              <a:fillRect/>
            </a:stretch>
          </p:blipFill>
          <p:spPr>
            <a:xfrm>
              <a:off x="198109" y="5952864"/>
              <a:ext cx="670646" cy="680140"/>
            </a:xfrm>
            <a:prstGeom prst="rect">
              <a:avLst/>
            </a:prstGeom>
          </p:spPr>
        </p:pic>
      </p:grpSp>
      <p:sp>
        <p:nvSpPr>
          <p:cNvPr id="73" name="Oval 72">
            <a:extLst>
              <a:ext uri="{FF2B5EF4-FFF2-40B4-BE49-F238E27FC236}">
                <a16:creationId xmlns:a16="http://schemas.microsoft.com/office/drawing/2014/main" id="{1F1AF851-EA9C-4C09-92A1-7ED003E25456}"/>
              </a:ext>
            </a:extLst>
          </p:cNvPr>
          <p:cNvSpPr/>
          <p:nvPr/>
        </p:nvSpPr>
        <p:spPr>
          <a:xfrm>
            <a:off x="11397487" y="381887"/>
            <a:ext cx="247426" cy="253653"/>
          </a:xfrm>
          <a:prstGeom prst="ellipse">
            <a:avLst/>
          </a:prstGeom>
          <a:solidFill>
            <a:srgbClr val="0070C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4" name="Oval 73">
            <a:extLst>
              <a:ext uri="{FF2B5EF4-FFF2-40B4-BE49-F238E27FC236}">
                <a16:creationId xmlns:a16="http://schemas.microsoft.com/office/drawing/2014/main" id="{23CD6609-717F-44D1-BFA6-8E71C338E55E}"/>
              </a:ext>
            </a:extLst>
          </p:cNvPr>
          <p:cNvSpPr/>
          <p:nvPr/>
        </p:nvSpPr>
        <p:spPr>
          <a:xfrm>
            <a:off x="11393037" y="1447328"/>
            <a:ext cx="247426" cy="253653"/>
          </a:xfrm>
          <a:prstGeom prst="ellipse">
            <a:avLst/>
          </a:prstGeom>
          <a:solidFill>
            <a:srgbClr val="FFFF0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5" name="Oval 74">
            <a:extLst>
              <a:ext uri="{FF2B5EF4-FFF2-40B4-BE49-F238E27FC236}">
                <a16:creationId xmlns:a16="http://schemas.microsoft.com/office/drawing/2014/main" id="{458CF178-E26B-4A52-ABCB-77F9F6C22687}"/>
              </a:ext>
            </a:extLst>
          </p:cNvPr>
          <p:cNvSpPr/>
          <p:nvPr/>
        </p:nvSpPr>
        <p:spPr>
          <a:xfrm>
            <a:off x="11393037" y="2353568"/>
            <a:ext cx="247426" cy="253653"/>
          </a:xfrm>
          <a:prstGeom prst="ellipse">
            <a:avLst/>
          </a:prstGeom>
          <a:solidFill>
            <a:srgbClr val="00B05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6" name="Oval 75">
            <a:extLst>
              <a:ext uri="{FF2B5EF4-FFF2-40B4-BE49-F238E27FC236}">
                <a16:creationId xmlns:a16="http://schemas.microsoft.com/office/drawing/2014/main" id="{1BEA3140-CA34-4861-ACBF-8EEBA22A989B}"/>
              </a:ext>
            </a:extLst>
          </p:cNvPr>
          <p:cNvSpPr/>
          <p:nvPr/>
        </p:nvSpPr>
        <p:spPr>
          <a:xfrm>
            <a:off x="11396706" y="4350056"/>
            <a:ext cx="247426" cy="253653"/>
          </a:xfrm>
          <a:prstGeom prst="ellipse">
            <a:avLst/>
          </a:prstGeom>
          <a:solidFill>
            <a:srgbClr val="7030A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7" name="Oval 76">
            <a:extLst>
              <a:ext uri="{FF2B5EF4-FFF2-40B4-BE49-F238E27FC236}">
                <a16:creationId xmlns:a16="http://schemas.microsoft.com/office/drawing/2014/main" id="{090B8454-C613-4D79-A9CA-4E278991DC2D}"/>
              </a:ext>
            </a:extLst>
          </p:cNvPr>
          <p:cNvSpPr/>
          <p:nvPr/>
        </p:nvSpPr>
        <p:spPr>
          <a:xfrm>
            <a:off x="11389073" y="5370365"/>
            <a:ext cx="247426" cy="253653"/>
          </a:xfrm>
          <a:prstGeom prst="ellipse">
            <a:avLst/>
          </a:prstGeom>
          <a:solidFill>
            <a:srgbClr val="00B0F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8" name="Oval 77">
            <a:extLst>
              <a:ext uri="{FF2B5EF4-FFF2-40B4-BE49-F238E27FC236}">
                <a16:creationId xmlns:a16="http://schemas.microsoft.com/office/drawing/2014/main" id="{665BFD38-AB38-4679-BFF9-A216BBDDCAA2}"/>
              </a:ext>
            </a:extLst>
          </p:cNvPr>
          <p:cNvSpPr/>
          <p:nvPr/>
        </p:nvSpPr>
        <p:spPr>
          <a:xfrm>
            <a:off x="11393890" y="6206798"/>
            <a:ext cx="247426" cy="253653"/>
          </a:xfrm>
          <a:prstGeom prst="ellipse">
            <a:avLst/>
          </a:prstGeom>
          <a:solidFill>
            <a:srgbClr val="EB9942"/>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9" name="Arc 78">
            <a:extLst>
              <a:ext uri="{FF2B5EF4-FFF2-40B4-BE49-F238E27FC236}">
                <a16:creationId xmlns:a16="http://schemas.microsoft.com/office/drawing/2014/main" id="{5575D154-00D0-4D37-8BDC-33FF1222D174}"/>
              </a:ext>
            </a:extLst>
          </p:cNvPr>
          <p:cNvSpPr/>
          <p:nvPr/>
        </p:nvSpPr>
        <p:spPr>
          <a:xfrm>
            <a:off x="11106250" y="2549980"/>
            <a:ext cx="1014835" cy="957335"/>
          </a:xfrm>
          <a:prstGeom prst="arc">
            <a:avLst>
              <a:gd name="adj1" fmla="val 16161279"/>
              <a:gd name="adj2" fmla="val 51531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80" name="Arc 79">
            <a:extLst>
              <a:ext uri="{FF2B5EF4-FFF2-40B4-BE49-F238E27FC236}">
                <a16:creationId xmlns:a16="http://schemas.microsoft.com/office/drawing/2014/main" id="{E5C3879F-1856-4EEC-B8F1-5273001924F1}"/>
              </a:ext>
            </a:extLst>
          </p:cNvPr>
          <p:cNvSpPr/>
          <p:nvPr/>
        </p:nvSpPr>
        <p:spPr>
          <a:xfrm>
            <a:off x="11103581" y="1541780"/>
            <a:ext cx="1014835" cy="957335"/>
          </a:xfrm>
          <a:prstGeom prst="arc">
            <a:avLst>
              <a:gd name="adj1" fmla="val 16161279"/>
              <a:gd name="adj2" fmla="val 51531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81" name="Arc 80">
            <a:extLst>
              <a:ext uri="{FF2B5EF4-FFF2-40B4-BE49-F238E27FC236}">
                <a16:creationId xmlns:a16="http://schemas.microsoft.com/office/drawing/2014/main" id="{0EF0A47A-2F60-4090-8CA2-C03AF03DC90F}"/>
              </a:ext>
            </a:extLst>
          </p:cNvPr>
          <p:cNvSpPr/>
          <p:nvPr/>
        </p:nvSpPr>
        <p:spPr>
          <a:xfrm>
            <a:off x="11061298" y="570954"/>
            <a:ext cx="1014835" cy="957335"/>
          </a:xfrm>
          <a:prstGeom prst="arc">
            <a:avLst>
              <a:gd name="adj1" fmla="val 16161279"/>
              <a:gd name="adj2" fmla="val 51531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82" name="Oval 81">
            <a:extLst>
              <a:ext uri="{FF2B5EF4-FFF2-40B4-BE49-F238E27FC236}">
                <a16:creationId xmlns:a16="http://schemas.microsoft.com/office/drawing/2014/main" id="{9F1399C5-A8A4-472D-AF49-0A9F1CDD8BD5}"/>
              </a:ext>
            </a:extLst>
          </p:cNvPr>
          <p:cNvSpPr/>
          <p:nvPr/>
        </p:nvSpPr>
        <p:spPr>
          <a:xfrm>
            <a:off x="11411994" y="3391617"/>
            <a:ext cx="247426" cy="253653"/>
          </a:xfrm>
          <a:prstGeom prst="ellipse">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3" name="Rectangle: Rounded Corners 102">
            <a:extLst>
              <a:ext uri="{FF2B5EF4-FFF2-40B4-BE49-F238E27FC236}">
                <a16:creationId xmlns:a16="http://schemas.microsoft.com/office/drawing/2014/main" id="{215C7848-62DB-46EE-99C2-B4AB87D66732}"/>
              </a:ext>
            </a:extLst>
          </p:cNvPr>
          <p:cNvSpPr/>
          <p:nvPr/>
        </p:nvSpPr>
        <p:spPr>
          <a:xfrm>
            <a:off x="6325236" y="1222679"/>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A2</a:t>
            </a:r>
            <a:endParaRPr lang="lt-LT" dirty="0"/>
          </a:p>
        </p:txBody>
      </p:sp>
      <p:sp>
        <p:nvSpPr>
          <p:cNvPr id="116" name="Rectangle: Rounded Corners 115">
            <a:extLst>
              <a:ext uri="{FF2B5EF4-FFF2-40B4-BE49-F238E27FC236}">
                <a16:creationId xmlns:a16="http://schemas.microsoft.com/office/drawing/2014/main" id="{470829B6-3D70-4041-977D-4EDC58614146}"/>
              </a:ext>
            </a:extLst>
          </p:cNvPr>
          <p:cNvSpPr/>
          <p:nvPr/>
        </p:nvSpPr>
        <p:spPr>
          <a:xfrm>
            <a:off x="5063833" y="2997419"/>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B1</a:t>
            </a:r>
            <a:endParaRPr lang="lt-LT" dirty="0"/>
          </a:p>
        </p:txBody>
      </p:sp>
      <p:sp>
        <p:nvSpPr>
          <p:cNvPr id="129" name="Rectangle: Rounded Corners 128">
            <a:extLst>
              <a:ext uri="{FF2B5EF4-FFF2-40B4-BE49-F238E27FC236}">
                <a16:creationId xmlns:a16="http://schemas.microsoft.com/office/drawing/2014/main" id="{1F71AC22-0292-4258-A237-A2C4AE54AB20}"/>
              </a:ext>
            </a:extLst>
          </p:cNvPr>
          <p:cNvSpPr/>
          <p:nvPr/>
        </p:nvSpPr>
        <p:spPr>
          <a:xfrm>
            <a:off x="6325236" y="2206110"/>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r>
              <a:rPr lang="ru-RU" dirty="0"/>
              <a:t>3</a:t>
            </a:r>
            <a:endParaRPr lang="lt-LT" dirty="0"/>
          </a:p>
        </p:txBody>
      </p:sp>
      <p:sp>
        <p:nvSpPr>
          <p:cNvPr id="130" name="Rectangle: Rounded Corners 129">
            <a:extLst>
              <a:ext uri="{FF2B5EF4-FFF2-40B4-BE49-F238E27FC236}">
                <a16:creationId xmlns:a16="http://schemas.microsoft.com/office/drawing/2014/main" id="{CED6D6CC-3826-4EE4-8A5B-5BE39332D66A}"/>
              </a:ext>
            </a:extLst>
          </p:cNvPr>
          <p:cNvSpPr/>
          <p:nvPr/>
        </p:nvSpPr>
        <p:spPr>
          <a:xfrm>
            <a:off x="6325236" y="2998984"/>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B2</a:t>
            </a:r>
            <a:endParaRPr lang="lt-LT" dirty="0"/>
          </a:p>
        </p:txBody>
      </p:sp>
      <p:sp>
        <p:nvSpPr>
          <p:cNvPr id="131" name="Rectangle: Rounded Corners 130">
            <a:extLst>
              <a:ext uri="{FF2B5EF4-FFF2-40B4-BE49-F238E27FC236}">
                <a16:creationId xmlns:a16="http://schemas.microsoft.com/office/drawing/2014/main" id="{61D51D0E-E164-4746-906C-B277DC55742B}"/>
              </a:ext>
            </a:extLst>
          </p:cNvPr>
          <p:cNvSpPr/>
          <p:nvPr/>
        </p:nvSpPr>
        <p:spPr>
          <a:xfrm>
            <a:off x="5042732" y="3976418"/>
            <a:ext cx="1181686"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B3</a:t>
            </a:r>
            <a:endParaRPr lang="lt-LT" dirty="0"/>
          </a:p>
        </p:txBody>
      </p:sp>
      <p:sp>
        <p:nvSpPr>
          <p:cNvPr id="132" name="Rectangle: Rounded Corners 131">
            <a:extLst>
              <a:ext uri="{FF2B5EF4-FFF2-40B4-BE49-F238E27FC236}">
                <a16:creationId xmlns:a16="http://schemas.microsoft.com/office/drawing/2014/main" id="{E24DB289-6DDD-41EB-8040-A85B262ADFC8}"/>
              </a:ext>
            </a:extLst>
          </p:cNvPr>
          <p:cNvSpPr/>
          <p:nvPr/>
        </p:nvSpPr>
        <p:spPr>
          <a:xfrm>
            <a:off x="6325236" y="3982415"/>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B4</a:t>
            </a:r>
            <a:endParaRPr lang="lt-LT" dirty="0"/>
          </a:p>
        </p:txBody>
      </p:sp>
      <p:cxnSp>
        <p:nvCxnSpPr>
          <p:cNvPr id="9" name="Straight Arrow Connector 8">
            <a:extLst>
              <a:ext uri="{FF2B5EF4-FFF2-40B4-BE49-F238E27FC236}">
                <a16:creationId xmlns:a16="http://schemas.microsoft.com/office/drawing/2014/main" id="{EC8AEE7F-DA74-4B28-A28F-8EEA30D1FCC3}"/>
              </a:ext>
            </a:extLst>
          </p:cNvPr>
          <p:cNvCxnSpPr>
            <a:stCxn id="57" idx="1"/>
            <a:endCxn id="14" idx="0"/>
          </p:cNvCxnSpPr>
          <p:nvPr/>
        </p:nvCxnSpPr>
        <p:spPr>
          <a:xfrm flipH="1">
            <a:off x="5633575" y="539621"/>
            <a:ext cx="2885192" cy="681493"/>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E8859FF8-FB5F-4EAF-AB13-4426E957DA5E}"/>
              </a:ext>
            </a:extLst>
          </p:cNvPr>
          <p:cNvCxnSpPr>
            <a:stCxn id="57" idx="1"/>
            <a:endCxn id="116" idx="0"/>
          </p:cNvCxnSpPr>
          <p:nvPr/>
        </p:nvCxnSpPr>
        <p:spPr>
          <a:xfrm flipH="1">
            <a:off x="5633575" y="539621"/>
            <a:ext cx="2885192" cy="2457798"/>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10F433C6-B869-4DCD-8A44-936B58B2CDAA}"/>
              </a:ext>
            </a:extLst>
          </p:cNvPr>
          <p:cNvCxnSpPr>
            <a:stCxn id="57" idx="1"/>
            <a:endCxn id="130" idx="0"/>
          </p:cNvCxnSpPr>
          <p:nvPr/>
        </p:nvCxnSpPr>
        <p:spPr>
          <a:xfrm flipH="1">
            <a:off x="6894978" y="539621"/>
            <a:ext cx="1623789" cy="2459363"/>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7EA136C2-BB1B-4FAA-A23B-8CB442879C97}"/>
              </a:ext>
            </a:extLst>
          </p:cNvPr>
          <p:cNvCxnSpPr>
            <a:stCxn id="57" idx="1"/>
            <a:endCxn id="33" idx="0"/>
          </p:cNvCxnSpPr>
          <p:nvPr/>
        </p:nvCxnSpPr>
        <p:spPr>
          <a:xfrm flipH="1">
            <a:off x="5633575" y="539621"/>
            <a:ext cx="2885192" cy="5058622"/>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559BA75E-DAD9-4BA3-A467-A18004E5A331}"/>
              </a:ext>
            </a:extLst>
          </p:cNvPr>
          <p:cNvCxnSpPr>
            <a:stCxn id="57" idx="1"/>
            <a:endCxn id="35" idx="0"/>
          </p:cNvCxnSpPr>
          <p:nvPr/>
        </p:nvCxnSpPr>
        <p:spPr>
          <a:xfrm flipH="1">
            <a:off x="6894978" y="539621"/>
            <a:ext cx="1623789" cy="5058622"/>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BACB2C89-2CEC-489F-AD43-BCDF4056DE81}"/>
              </a:ext>
            </a:extLst>
          </p:cNvPr>
          <p:cNvCxnSpPr>
            <a:stCxn id="60" idx="1"/>
            <a:endCxn id="14" idx="3"/>
          </p:cNvCxnSpPr>
          <p:nvPr/>
        </p:nvCxnSpPr>
        <p:spPr>
          <a:xfrm flipH="1" flipV="1">
            <a:off x="6203317" y="1460265"/>
            <a:ext cx="2300512" cy="66691"/>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B4CD3B68-74E3-4D62-A219-B12EC566255F}"/>
              </a:ext>
            </a:extLst>
          </p:cNvPr>
          <p:cNvCxnSpPr>
            <a:stCxn id="60" idx="1"/>
            <a:endCxn id="116" idx="0"/>
          </p:cNvCxnSpPr>
          <p:nvPr/>
        </p:nvCxnSpPr>
        <p:spPr>
          <a:xfrm flipH="1">
            <a:off x="5633575" y="1526956"/>
            <a:ext cx="2870254" cy="1470463"/>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B4859AA5-64EC-44E7-AD74-470E9E347A78}"/>
              </a:ext>
            </a:extLst>
          </p:cNvPr>
          <p:cNvCxnSpPr>
            <a:stCxn id="60" idx="1"/>
            <a:endCxn id="130" idx="0"/>
          </p:cNvCxnSpPr>
          <p:nvPr/>
        </p:nvCxnSpPr>
        <p:spPr>
          <a:xfrm flipH="1">
            <a:off x="6894978" y="1526956"/>
            <a:ext cx="1608851" cy="1472028"/>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1B138B57-3D10-456A-BF6D-DB3EBE28B35B}"/>
              </a:ext>
            </a:extLst>
          </p:cNvPr>
          <p:cNvCxnSpPr>
            <a:cxnSpLocks/>
            <a:stCxn id="60" idx="1"/>
            <a:endCxn id="33" idx="0"/>
          </p:cNvCxnSpPr>
          <p:nvPr/>
        </p:nvCxnSpPr>
        <p:spPr>
          <a:xfrm flipH="1">
            <a:off x="5633575" y="1526956"/>
            <a:ext cx="2870254" cy="4071287"/>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a:extLst>
              <a:ext uri="{FF2B5EF4-FFF2-40B4-BE49-F238E27FC236}">
                <a16:creationId xmlns:a16="http://schemas.microsoft.com/office/drawing/2014/main" id="{FB72D525-F4DF-46B0-A059-30295493D8EC}"/>
              </a:ext>
            </a:extLst>
          </p:cNvPr>
          <p:cNvCxnSpPr>
            <a:cxnSpLocks/>
            <a:endCxn id="14" idx="2"/>
          </p:cNvCxnSpPr>
          <p:nvPr/>
        </p:nvCxnSpPr>
        <p:spPr>
          <a:xfrm flipH="1" flipV="1">
            <a:off x="5633575" y="1699416"/>
            <a:ext cx="2880960" cy="2755304"/>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a16="http://schemas.microsoft.com/office/drawing/2014/main" id="{BF5105C4-D66E-47B4-8DCF-120483A7EDCD}"/>
              </a:ext>
            </a:extLst>
          </p:cNvPr>
          <p:cNvCxnSpPr>
            <a:cxnSpLocks/>
            <a:endCxn id="116" idx="2"/>
          </p:cNvCxnSpPr>
          <p:nvPr/>
        </p:nvCxnSpPr>
        <p:spPr>
          <a:xfrm flipH="1" flipV="1">
            <a:off x="5633575" y="3475721"/>
            <a:ext cx="2880960" cy="978999"/>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a:extLst>
              <a:ext uri="{FF2B5EF4-FFF2-40B4-BE49-F238E27FC236}">
                <a16:creationId xmlns:a16="http://schemas.microsoft.com/office/drawing/2014/main" id="{76EDD90C-CA2F-4C01-9190-D1112F4A14C6}"/>
              </a:ext>
            </a:extLst>
          </p:cNvPr>
          <p:cNvCxnSpPr>
            <a:endCxn id="33" idx="0"/>
          </p:cNvCxnSpPr>
          <p:nvPr/>
        </p:nvCxnSpPr>
        <p:spPr>
          <a:xfrm flipH="1">
            <a:off x="5633575" y="4460717"/>
            <a:ext cx="2880960" cy="1137526"/>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93" name="Straight Arrow Connector 92">
            <a:extLst>
              <a:ext uri="{FF2B5EF4-FFF2-40B4-BE49-F238E27FC236}">
                <a16:creationId xmlns:a16="http://schemas.microsoft.com/office/drawing/2014/main" id="{7F047997-5E7C-41A8-9F4D-A6CCEBD6F25E}"/>
              </a:ext>
            </a:extLst>
          </p:cNvPr>
          <p:cNvCxnSpPr>
            <a:stCxn id="63" idx="1"/>
            <a:endCxn id="14" idx="2"/>
          </p:cNvCxnSpPr>
          <p:nvPr/>
        </p:nvCxnSpPr>
        <p:spPr>
          <a:xfrm flipH="1" flipV="1">
            <a:off x="5633575" y="1699416"/>
            <a:ext cx="2870254" cy="814875"/>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95" name="Straight Arrow Connector 94">
            <a:extLst>
              <a:ext uri="{FF2B5EF4-FFF2-40B4-BE49-F238E27FC236}">
                <a16:creationId xmlns:a16="http://schemas.microsoft.com/office/drawing/2014/main" id="{E85E8EDB-F506-4BE0-8FE8-78385C3B5CC5}"/>
              </a:ext>
            </a:extLst>
          </p:cNvPr>
          <p:cNvCxnSpPr>
            <a:stCxn id="63" idx="1"/>
            <a:endCxn id="116" idx="0"/>
          </p:cNvCxnSpPr>
          <p:nvPr/>
        </p:nvCxnSpPr>
        <p:spPr>
          <a:xfrm flipH="1">
            <a:off x="5633575" y="2514291"/>
            <a:ext cx="2870254" cy="483128"/>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97" name="Straight Arrow Connector 96">
            <a:extLst>
              <a:ext uri="{FF2B5EF4-FFF2-40B4-BE49-F238E27FC236}">
                <a16:creationId xmlns:a16="http://schemas.microsoft.com/office/drawing/2014/main" id="{3596DDD2-437B-4B8B-AF90-83419336BCC6}"/>
              </a:ext>
            </a:extLst>
          </p:cNvPr>
          <p:cNvCxnSpPr>
            <a:stCxn id="63" idx="1"/>
            <a:endCxn id="130" idx="0"/>
          </p:cNvCxnSpPr>
          <p:nvPr/>
        </p:nvCxnSpPr>
        <p:spPr>
          <a:xfrm flipH="1">
            <a:off x="6894978" y="2514291"/>
            <a:ext cx="1608851" cy="484693"/>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99" name="Straight Arrow Connector 98">
            <a:extLst>
              <a:ext uri="{FF2B5EF4-FFF2-40B4-BE49-F238E27FC236}">
                <a16:creationId xmlns:a16="http://schemas.microsoft.com/office/drawing/2014/main" id="{CFF9B286-CF09-4B2B-97FA-BE9A4CA5567A}"/>
              </a:ext>
            </a:extLst>
          </p:cNvPr>
          <p:cNvCxnSpPr>
            <a:stCxn id="63" idx="1"/>
            <a:endCxn id="33" idx="0"/>
          </p:cNvCxnSpPr>
          <p:nvPr/>
        </p:nvCxnSpPr>
        <p:spPr>
          <a:xfrm flipH="1">
            <a:off x="5633575" y="2514291"/>
            <a:ext cx="2870254" cy="3083952"/>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01" name="Straight Arrow Connector 100">
            <a:extLst>
              <a:ext uri="{FF2B5EF4-FFF2-40B4-BE49-F238E27FC236}">
                <a16:creationId xmlns:a16="http://schemas.microsoft.com/office/drawing/2014/main" id="{BDC0546B-A6F8-4742-BBA9-7E98EE49C58C}"/>
              </a:ext>
            </a:extLst>
          </p:cNvPr>
          <p:cNvCxnSpPr>
            <a:stCxn id="63" idx="1"/>
            <a:endCxn id="35" idx="0"/>
          </p:cNvCxnSpPr>
          <p:nvPr/>
        </p:nvCxnSpPr>
        <p:spPr>
          <a:xfrm flipH="1">
            <a:off x="6894978" y="2514291"/>
            <a:ext cx="1608851" cy="3083952"/>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04" name="Straight Arrow Connector 103">
            <a:extLst>
              <a:ext uri="{FF2B5EF4-FFF2-40B4-BE49-F238E27FC236}">
                <a16:creationId xmlns:a16="http://schemas.microsoft.com/office/drawing/2014/main" id="{5D2C3DF4-7162-40CA-9CC3-712374509B9C}"/>
              </a:ext>
            </a:extLst>
          </p:cNvPr>
          <p:cNvCxnSpPr>
            <a:stCxn id="66" idx="1"/>
            <a:endCxn id="14" idx="2"/>
          </p:cNvCxnSpPr>
          <p:nvPr/>
        </p:nvCxnSpPr>
        <p:spPr>
          <a:xfrm flipH="1" flipV="1">
            <a:off x="5633575" y="1699416"/>
            <a:ext cx="2870254" cy="180221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6" name="Straight Arrow Connector 105">
            <a:extLst>
              <a:ext uri="{FF2B5EF4-FFF2-40B4-BE49-F238E27FC236}">
                <a16:creationId xmlns:a16="http://schemas.microsoft.com/office/drawing/2014/main" id="{0072BA61-2222-4933-BAE1-71908480FB8D}"/>
              </a:ext>
            </a:extLst>
          </p:cNvPr>
          <p:cNvCxnSpPr>
            <a:cxnSpLocks/>
            <a:stCxn id="66" idx="1"/>
            <a:endCxn id="130" idx="3"/>
          </p:cNvCxnSpPr>
          <p:nvPr/>
        </p:nvCxnSpPr>
        <p:spPr>
          <a:xfrm flipH="1" flipV="1">
            <a:off x="7464720" y="3238135"/>
            <a:ext cx="1039109" cy="26349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8" name="Straight Arrow Connector 107">
            <a:extLst>
              <a:ext uri="{FF2B5EF4-FFF2-40B4-BE49-F238E27FC236}">
                <a16:creationId xmlns:a16="http://schemas.microsoft.com/office/drawing/2014/main" id="{854BE828-0E21-425B-B49D-5F67D1A52862}"/>
              </a:ext>
            </a:extLst>
          </p:cNvPr>
          <p:cNvCxnSpPr>
            <a:cxnSpLocks/>
          </p:cNvCxnSpPr>
          <p:nvPr/>
        </p:nvCxnSpPr>
        <p:spPr>
          <a:xfrm flipH="1">
            <a:off x="6898123" y="3512292"/>
            <a:ext cx="1573209" cy="208916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1" name="Straight Arrow Connector 110">
            <a:extLst>
              <a:ext uri="{FF2B5EF4-FFF2-40B4-BE49-F238E27FC236}">
                <a16:creationId xmlns:a16="http://schemas.microsoft.com/office/drawing/2014/main" id="{051A44BC-3D97-4ECD-8F0C-FB4D1E565745}"/>
              </a:ext>
            </a:extLst>
          </p:cNvPr>
          <p:cNvCxnSpPr>
            <a:stCxn id="72" idx="1"/>
            <a:endCxn id="14" idx="2"/>
          </p:cNvCxnSpPr>
          <p:nvPr/>
        </p:nvCxnSpPr>
        <p:spPr>
          <a:xfrm flipH="1" flipV="1">
            <a:off x="5633575" y="1699416"/>
            <a:ext cx="2846517" cy="3786246"/>
          </a:xfrm>
          <a:prstGeom prst="straightConnector1">
            <a:avLst/>
          </a:prstGeom>
          <a:ln>
            <a:solidFill>
              <a:schemeClr val="accent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3" name="Straight Arrow Connector 112">
            <a:extLst>
              <a:ext uri="{FF2B5EF4-FFF2-40B4-BE49-F238E27FC236}">
                <a16:creationId xmlns:a16="http://schemas.microsoft.com/office/drawing/2014/main" id="{F4ADA580-C695-4B5A-ABD6-5A07C8A7D435}"/>
              </a:ext>
            </a:extLst>
          </p:cNvPr>
          <p:cNvCxnSpPr>
            <a:cxnSpLocks/>
            <a:stCxn id="72" idx="1"/>
            <a:endCxn id="116" idx="2"/>
          </p:cNvCxnSpPr>
          <p:nvPr/>
        </p:nvCxnSpPr>
        <p:spPr>
          <a:xfrm flipH="1" flipV="1">
            <a:off x="5633575" y="3475721"/>
            <a:ext cx="2846517" cy="2009941"/>
          </a:xfrm>
          <a:prstGeom prst="straightConnector1">
            <a:avLst/>
          </a:prstGeom>
          <a:ln>
            <a:solidFill>
              <a:schemeClr val="accent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7" name="Straight Arrow Connector 116">
            <a:extLst>
              <a:ext uri="{FF2B5EF4-FFF2-40B4-BE49-F238E27FC236}">
                <a16:creationId xmlns:a16="http://schemas.microsoft.com/office/drawing/2014/main" id="{294B289F-F077-477C-8735-8547A94828E6}"/>
              </a:ext>
            </a:extLst>
          </p:cNvPr>
          <p:cNvCxnSpPr>
            <a:cxnSpLocks/>
            <a:stCxn id="72" idx="1"/>
          </p:cNvCxnSpPr>
          <p:nvPr/>
        </p:nvCxnSpPr>
        <p:spPr>
          <a:xfrm flipH="1" flipV="1">
            <a:off x="6625284" y="3473050"/>
            <a:ext cx="1854808" cy="2012612"/>
          </a:xfrm>
          <a:prstGeom prst="straightConnector1">
            <a:avLst/>
          </a:prstGeom>
          <a:ln>
            <a:solidFill>
              <a:schemeClr val="accent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0" name="Straight Arrow Connector 119">
            <a:extLst>
              <a:ext uri="{FF2B5EF4-FFF2-40B4-BE49-F238E27FC236}">
                <a16:creationId xmlns:a16="http://schemas.microsoft.com/office/drawing/2014/main" id="{B1F5217E-B3D0-4D5A-B1B8-5EAC347BE482}"/>
              </a:ext>
            </a:extLst>
          </p:cNvPr>
          <p:cNvCxnSpPr>
            <a:stCxn id="47" idx="1"/>
            <a:endCxn id="14" idx="2"/>
          </p:cNvCxnSpPr>
          <p:nvPr/>
        </p:nvCxnSpPr>
        <p:spPr>
          <a:xfrm flipH="1" flipV="1">
            <a:off x="5633575" y="1699416"/>
            <a:ext cx="2842601" cy="4628453"/>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2" name="Straight Arrow Connector 121">
            <a:extLst>
              <a:ext uri="{FF2B5EF4-FFF2-40B4-BE49-F238E27FC236}">
                <a16:creationId xmlns:a16="http://schemas.microsoft.com/office/drawing/2014/main" id="{43947838-9D00-41F9-BC4D-7C4941CACA11}"/>
              </a:ext>
            </a:extLst>
          </p:cNvPr>
          <p:cNvCxnSpPr>
            <a:cxnSpLocks/>
            <a:stCxn id="47" idx="1"/>
            <a:endCxn id="116" idx="2"/>
          </p:cNvCxnSpPr>
          <p:nvPr/>
        </p:nvCxnSpPr>
        <p:spPr>
          <a:xfrm flipH="1" flipV="1">
            <a:off x="5633575" y="3475721"/>
            <a:ext cx="2842601" cy="2852148"/>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5" name="Straight Arrow Connector 124">
            <a:extLst>
              <a:ext uri="{FF2B5EF4-FFF2-40B4-BE49-F238E27FC236}">
                <a16:creationId xmlns:a16="http://schemas.microsoft.com/office/drawing/2014/main" id="{E23C668A-669F-4E3A-816E-0AC149D71F33}"/>
              </a:ext>
            </a:extLst>
          </p:cNvPr>
          <p:cNvCxnSpPr>
            <a:cxnSpLocks/>
          </p:cNvCxnSpPr>
          <p:nvPr/>
        </p:nvCxnSpPr>
        <p:spPr>
          <a:xfrm flipH="1" flipV="1">
            <a:off x="5428628" y="6129267"/>
            <a:ext cx="3059758" cy="200611"/>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383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05DED32-C207-CDE3-FEEA-FA670D593339}"/>
              </a:ext>
            </a:extLst>
          </p:cNvPr>
          <p:cNvSpPr>
            <a:spLocks noGrp="1"/>
          </p:cNvSpPr>
          <p:nvPr>
            <p:ph type="sldNum" sz="quarter" idx="12"/>
          </p:nvPr>
        </p:nvSpPr>
        <p:spPr>
          <a:xfrm>
            <a:off x="8845062" y="6056240"/>
            <a:ext cx="2743200" cy="365125"/>
          </a:xfrm>
        </p:spPr>
        <p:txBody>
          <a:bodyPr/>
          <a:lstStyle/>
          <a:p>
            <a:fld id="{5C24B80A-506B-47C0-BF92-BE1E19B7E093}" type="slidenum">
              <a:rPr lang="en-US" smtClean="0"/>
              <a:t>26</a:t>
            </a:fld>
            <a:endParaRPr lang="en-US" dirty="0"/>
          </a:p>
        </p:txBody>
      </p:sp>
      <p:sp>
        <p:nvSpPr>
          <p:cNvPr id="6" name="Freeform 6">
            <a:extLst>
              <a:ext uri="{FF2B5EF4-FFF2-40B4-BE49-F238E27FC236}">
                <a16:creationId xmlns:a16="http://schemas.microsoft.com/office/drawing/2014/main" id="{8CD3A075-C5E7-0E8A-CF3D-BB035B1A5DAA}"/>
              </a:ext>
            </a:extLst>
          </p:cNvPr>
          <p:cNvSpPr>
            <a:spLocks/>
          </p:cNvSpPr>
          <p:nvPr/>
        </p:nvSpPr>
        <p:spPr bwMode="auto">
          <a:xfrm>
            <a:off x="5914268" y="1159354"/>
            <a:ext cx="1539875" cy="1626932"/>
          </a:xfrm>
          <a:custGeom>
            <a:avLst/>
            <a:gdLst>
              <a:gd name="connsiteX0" fmla="*/ 0 w 1539875"/>
              <a:gd name="connsiteY0" fmla="*/ 0 h 1626932"/>
              <a:gd name="connsiteX1" fmla="*/ 108006 w 1539875"/>
              <a:gd name="connsiteY1" fmla="*/ 3175 h 1626932"/>
              <a:gd name="connsiteX2" fmla="*/ 214423 w 1539875"/>
              <a:gd name="connsiteY2" fmla="*/ 11113 h 1626932"/>
              <a:gd name="connsiteX3" fmla="*/ 321635 w 1539875"/>
              <a:gd name="connsiteY3" fmla="*/ 24606 h 1626932"/>
              <a:gd name="connsiteX4" fmla="*/ 426464 w 1539875"/>
              <a:gd name="connsiteY4" fmla="*/ 42863 h 1626932"/>
              <a:gd name="connsiteX5" fmla="*/ 530499 w 1539875"/>
              <a:gd name="connsiteY5" fmla="*/ 65881 h 1626932"/>
              <a:gd name="connsiteX6" fmla="*/ 632945 w 1539875"/>
              <a:gd name="connsiteY6" fmla="*/ 94456 h 1626932"/>
              <a:gd name="connsiteX7" fmla="*/ 733009 w 1539875"/>
              <a:gd name="connsiteY7" fmla="*/ 128588 h 1626932"/>
              <a:gd name="connsiteX8" fmla="*/ 832279 w 1539875"/>
              <a:gd name="connsiteY8" fmla="*/ 166688 h 1626932"/>
              <a:gd name="connsiteX9" fmla="*/ 929961 w 1539875"/>
              <a:gd name="connsiteY9" fmla="*/ 208756 h 1626932"/>
              <a:gd name="connsiteX10" fmla="*/ 1024466 w 1539875"/>
              <a:gd name="connsiteY10" fmla="*/ 256381 h 1626932"/>
              <a:gd name="connsiteX11" fmla="*/ 1117382 w 1539875"/>
              <a:gd name="connsiteY11" fmla="*/ 309563 h 1626932"/>
              <a:gd name="connsiteX12" fmla="*/ 1207122 w 1539875"/>
              <a:gd name="connsiteY12" fmla="*/ 365919 h 1626932"/>
              <a:gd name="connsiteX13" fmla="*/ 1294480 w 1539875"/>
              <a:gd name="connsiteY13" fmla="*/ 427038 h 1626932"/>
              <a:gd name="connsiteX14" fmla="*/ 1379455 w 1539875"/>
              <a:gd name="connsiteY14" fmla="*/ 492919 h 1626932"/>
              <a:gd name="connsiteX15" fmla="*/ 1460459 w 1539875"/>
              <a:gd name="connsiteY15" fmla="*/ 564356 h 1626932"/>
              <a:gd name="connsiteX16" fmla="*/ 1539875 w 1539875"/>
              <a:gd name="connsiteY16" fmla="*/ 637381 h 1626932"/>
              <a:gd name="connsiteX17" fmla="*/ 549815 w 1539875"/>
              <a:gd name="connsiteY17" fmla="*/ 1626932 h 1626932"/>
              <a:gd name="connsiteX18" fmla="*/ 271593 w 1539875"/>
              <a:gd name="connsiteY18" fmla="*/ 1497163 h 1626932"/>
              <a:gd name="connsiteX19" fmla="*/ 0 w 1539875"/>
              <a:gd name="connsiteY19" fmla="*/ 1382474 h 162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9875" h="1626932">
                <a:moveTo>
                  <a:pt x="0" y="0"/>
                </a:moveTo>
                <a:lnTo>
                  <a:pt x="108006" y="3175"/>
                </a:lnTo>
                <a:lnTo>
                  <a:pt x="214423" y="11113"/>
                </a:lnTo>
                <a:lnTo>
                  <a:pt x="321635" y="24606"/>
                </a:lnTo>
                <a:lnTo>
                  <a:pt x="426464" y="42863"/>
                </a:lnTo>
                <a:lnTo>
                  <a:pt x="530499" y="65881"/>
                </a:lnTo>
                <a:lnTo>
                  <a:pt x="632945" y="94456"/>
                </a:lnTo>
                <a:lnTo>
                  <a:pt x="733009" y="128588"/>
                </a:lnTo>
                <a:lnTo>
                  <a:pt x="832279" y="166688"/>
                </a:lnTo>
                <a:lnTo>
                  <a:pt x="929961" y="208756"/>
                </a:lnTo>
                <a:lnTo>
                  <a:pt x="1024466" y="256381"/>
                </a:lnTo>
                <a:lnTo>
                  <a:pt x="1117382" y="309563"/>
                </a:lnTo>
                <a:lnTo>
                  <a:pt x="1207122" y="365919"/>
                </a:lnTo>
                <a:lnTo>
                  <a:pt x="1294480" y="427038"/>
                </a:lnTo>
                <a:lnTo>
                  <a:pt x="1379455" y="492919"/>
                </a:lnTo>
                <a:lnTo>
                  <a:pt x="1460459" y="564356"/>
                </a:lnTo>
                <a:lnTo>
                  <a:pt x="1539875" y="637381"/>
                </a:lnTo>
                <a:lnTo>
                  <a:pt x="549815" y="1626932"/>
                </a:lnTo>
                <a:lnTo>
                  <a:pt x="271593" y="1497163"/>
                </a:lnTo>
                <a:lnTo>
                  <a:pt x="0" y="1382474"/>
                </a:lnTo>
                <a:close/>
              </a:path>
            </a:pathLst>
          </a:custGeom>
          <a:solidFill>
            <a:srgbClr val="EC6E6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7" name="Freeform 7">
            <a:extLst>
              <a:ext uri="{FF2B5EF4-FFF2-40B4-BE49-F238E27FC236}">
                <a16:creationId xmlns:a16="http://schemas.microsoft.com/office/drawing/2014/main" id="{7148161F-274B-94C6-DAF8-C595BEBA80F7}"/>
              </a:ext>
            </a:extLst>
          </p:cNvPr>
          <p:cNvSpPr>
            <a:spLocks/>
          </p:cNvSpPr>
          <p:nvPr/>
        </p:nvSpPr>
        <p:spPr bwMode="auto">
          <a:xfrm>
            <a:off x="6499731" y="1832454"/>
            <a:ext cx="1625926" cy="1538288"/>
          </a:xfrm>
          <a:custGeom>
            <a:avLst/>
            <a:gdLst>
              <a:gd name="connsiteX0" fmla="*/ 988545 w 1625926"/>
              <a:gd name="connsiteY0" fmla="*/ 0 h 1538288"/>
              <a:gd name="connsiteX1" fmla="*/ 1063157 w 1625926"/>
              <a:gd name="connsiteY1" fmla="*/ 79334 h 1538288"/>
              <a:gd name="connsiteX2" fmla="*/ 1133801 w 1625926"/>
              <a:gd name="connsiteY2" fmla="*/ 160255 h 1538288"/>
              <a:gd name="connsiteX3" fmla="*/ 1198889 w 1625926"/>
              <a:gd name="connsiteY3" fmla="*/ 245142 h 1538288"/>
              <a:gd name="connsiteX4" fmla="*/ 1260007 w 1625926"/>
              <a:gd name="connsiteY4" fmla="*/ 332410 h 1538288"/>
              <a:gd name="connsiteX5" fmla="*/ 1316364 w 1625926"/>
              <a:gd name="connsiteY5" fmla="*/ 422057 h 1538288"/>
              <a:gd name="connsiteX6" fmla="*/ 1369545 w 1625926"/>
              <a:gd name="connsiteY6" fmla="*/ 514878 h 1538288"/>
              <a:gd name="connsiteX7" fmla="*/ 1417170 w 1625926"/>
              <a:gd name="connsiteY7" fmla="*/ 609286 h 1538288"/>
              <a:gd name="connsiteX8" fmla="*/ 1460032 w 1625926"/>
              <a:gd name="connsiteY8" fmla="*/ 706867 h 1538288"/>
              <a:gd name="connsiteX9" fmla="*/ 1498132 w 1625926"/>
              <a:gd name="connsiteY9" fmla="*/ 806035 h 1538288"/>
              <a:gd name="connsiteX10" fmla="*/ 1531470 w 1625926"/>
              <a:gd name="connsiteY10" fmla="*/ 906789 h 1538288"/>
              <a:gd name="connsiteX11" fmla="*/ 1560045 w 1625926"/>
              <a:gd name="connsiteY11" fmla="*/ 1008336 h 1538288"/>
              <a:gd name="connsiteX12" fmla="*/ 1583064 w 1625926"/>
              <a:gd name="connsiteY12" fmla="*/ 1112264 h 1538288"/>
              <a:gd name="connsiteX13" fmla="*/ 1601320 w 1625926"/>
              <a:gd name="connsiteY13" fmla="*/ 1216985 h 1538288"/>
              <a:gd name="connsiteX14" fmla="*/ 1614814 w 1625926"/>
              <a:gd name="connsiteY14" fmla="*/ 1324086 h 1538288"/>
              <a:gd name="connsiteX15" fmla="*/ 1622751 w 1625926"/>
              <a:gd name="connsiteY15" fmla="*/ 1430394 h 1538288"/>
              <a:gd name="connsiteX16" fmla="*/ 1625926 w 1625926"/>
              <a:gd name="connsiteY16" fmla="*/ 1538288 h 1538288"/>
              <a:gd name="connsiteX17" fmla="*/ 215029 w 1625926"/>
              <a:gd name="connsiteY17" fmla="*/ 1538288 h 1538288"/>
              <a:gd name="connsiteX18" fmla="*/ 111704 w 1625926"/>
              <a:gd name="connsiteY18" fmla="*/ 1263033 h 1538288"/>
              <a:gd name="connsiteX19" fmla="*/ 0 w 1625926"/>
              <a:gd name="connsiteY19" fmla="*/ 988035 h 153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5926" h="1538288">
                <a:moveTo>
                  <a:pt x="988545" y="0"/>
                </a:moveTo>
                <a:lnTo>
                  <a:pt x="1063157" y="79334"/>
                </a:lnTo>
                <a:lnTo>
                  <a:pt x="1133801" y="160255"/>
                </a:lnTo>
                <a:lnTo>
                  <a:pt x="1198889" y="245142"/>
                </a:lnTo>
                <a:lnTo>
                  <a:pt x="1260007" y="332410"/>
                </a:lnTo>
                <a:lnTo>
                  <a:pt x="1316364" y="422057"/>
                </a:lnTo>
                <a:lnTo>
                  <a:pt x="1369545" y="514878"/>
                </a:lnTo>
                <a:lnTo>
                  <a:pt x="1417170" y="609286"/>
                </a:lnTo>
                <a:lnTo>
                  <a:pt x="1460032" y="706867"/>
                </a:lnTo>
                <a:lnTo>
                  <a:pt x="1498132" y="806035"/>
                </a:lnTo>
                <a:lnTo>
                  <a:pt x="1531470" y="906789"/>
                </a:lnTo>
                <a:lnTo>
                  <a:pt x="1560045" y="1008336"/>
                </a:lnTo>
                <a:lnTo>
                  <a:pt x="1583064" y="1112264"/>
                </a:lnTo>
                <a:lnTo>
                  <a:pt x="1601320" y="1216985"/>
                </a:lnTo>
                <a:lnTo>
                  <a:pt x="1614814" y="1324086"/>
                </a:lnTo>
                <a:lnTo>
                  <a:pt x="1622751" y="1430394"/>
                </a:lnTo>
                <a:lnTo>
                  <a:pt x="1625926" y="1538288"/>
                </a:lnTo>
                <a:lnTo>
                  <a:pt x="215029" y="1538288"/>
                </a:lnTo>
                <a:lnTo>
                  <a:pt x="111704" y="1263033"/>
                </a:lnTo>
                <a:lnTo>
                  <a:pt x="0" y="988035"/>
                </a:lnTo>
                <a:close/>
              </a:path>
            </a:pathLst>
          </a:custGeom>
          <a:solidFill>
            <a:srgbClr val="EA964D"/>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Freeform 8">
            <a:extLst>
              <a:ext uri="{FF2B5EF4-FFF2-40B4-BE49-F238E27FC236}">
                <a16:creationId xmlns:a16="http://schemas.microsoft.com/office/drawing/2014/main" id="{EE05D230-B23F-F6FA-F289-B5C3A6E8F396}"/>
              </a:ext>
            </a:extLst>
          </p:cNvPr>
          <p:cNvSpPr>
            <a:spLocks/>
          </p:cNvSpPr>
          <p:nvPr/>
        </p:nvSpPr>
        <p:spPr bwMode="auto">
          <a:xfrm>
            <a:off x="6516786" y="3421541"/>
            <a:ext cx="1608871" cy="1536700"/>
          </a:xfrm>
          <a:custGeom>
            <a:avLst/>
            <a:gdLst>
              <a:gd name="connsiteX0" fmla="*/ 208118 w 1608871"/>
              <a:gd name="connsiteY0" fmla="*/ 0 h 1536700"/>
              <a:gd name="connsiteX1" fmla="*/ 1608871 w 1608871"/>
              <a:gd name="connsiteY1" fmla="*/ 0 h 1536700"/>
              <a:gd name="connsiteX2" fmla="*/ 1605696 w 1608871"/>
              <a:gd name="connsiteY2" fmla="*/ 107894 h 1536700"/>
              <a:gd name="connsiteX3" fmla="*/ 1597759 w 1608871"/>
              <a:gd name="connsiteY3" fmla="*/ 214202 h 1536700"/>
              <a:gd name="connsiteX4" fmla="*/ 1584265 w 1608871"/>
              <a:gd name="connsiteY4" fmla="*/ 321303 h 1536700"/>
              <a:gd name="connsiteX5" fmla="*/ 1566009 w 1608871"/>
              <a:gd name="connsiteY5" fmla="*/ 426024 h 1536700"/>
              <a:gd name="connsiteX6" fmla="*/ 1542990 w 1608871"/>
              <a:gd name="connsiteY6" fmla="*/ 529951 h 1536700"/>
              <a:gd name="connsiteX7" fmla="*/ 1514415 w 1608871"/>
              <a:gd name="connsiteY7" fmla="*/ 631499 h 1536700"/>
              <a:gd name="connsiteX8" fmla="*/ 1481077 w 1608871"/>
              <a:gd name="connsiteY8" fmla="*/ 732253 h 1536700"/>
              <a:gd name="connsiteX9" fmla="*/ 1442977 w 1608871"/>
              <a:gd name="connsiteY9" fmla="*/ 831421 h 1536700"/>
              <a:gd name="connsiteX10" fmla="*/ 1400115 w 1608871"/>
              <a:gd name="connsiteY10" fmla="*/ 929002 h 1536700"/>
              <a:gd name="connsiteX11" fmla="*/ 1352490 w 1608871"/>
              <a:gd name="connsiteY11" fmla="*/ 1023409 h 1536700"/>
              <a:gd name="connsiteX12" fmla="*/ 1299309 w 1608871"/>
              <a:gd name="connsiteY12" fmla="*/ 1116230 h 1536700"/>
              <a:gd name="connsiteX13" fmla="*/ 1242952 w 1608871"/>
              <a:gd name="connsiteY13" fmla="*/ 1205877 h 1536700"/>
              <a:gd name="connsiteX14" fmla="*/ 1181834 w 1608871"/>
              <a:gd name="connsiteY14" fmla="*/ 1293145 h 1536700"/>
              <a:gd name="connsiteX15" fmla="*/ 1116746 w 1608871"/>
              <a:gd name="connsiteY15" fmla="*/ 1378032 h 1536700"/>
              <a:gd name="connsiteX16" fmla="*/ 1046102 w 1608871"/>
              <a:gd name="connsiteY16" fmla="*/ 1458953 h 1536700"/>
              <a:gd name="connsiteX17" fmla="*/ 971490 w 1608871"/>
              <a:gd name="connsiteY17" fmla="*/ 1536700 h 1536700"/>
              <a:gd name="connsiteX18" fmla="*/ 0 w 1608871"/>
              <a:gd name="connsiteY18" fmla="*/ 566714 h 1536700"/>
              <a:gd name="connsiteX19" fmla="*/ 100027 w 1608871"/>
              <a:gd name="connsiteY19" fmla="*/ 302400 h 153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08871" h="1536700">
                <a:moveTo>
                  <a:pt x="208118" y="0"/>
                </a:moveTo>
                <a:lnTo>
                  <a:pt x="1608871" y="0"/>
                </a:lnTo>
                <a:lnTo>
                  <a:pt x="1605696" y="107894"/>
                </a:lnTo>
                <a:lnTo>
                  <a:pt x="1597759" y="214202"/>
                </a:lnTo>
                <a:lnTo>
                  <a:pt x="1584265" y="321303"/>
                </a:lnTo>
                <a:lnTo>
                  <a:pt x="1566009" y="426024"/>
                </a:lnTo>
                <a:lnTo>
                  <a:pt x="1542990" y="529951"/>
                </a:lnTo>
                <a:lnTo>
                  <a:pt x="1514415" y="631499"/>
                </a:lnTo>
                <a:lnTo>
                  <a:pt x="1481077" y="732253"/>
                </a:lnTo>
                <a:lnTo>
                  <a:pt x="1442977" y="831421"/>
                </a:lnTo>
                <a:lnTo>
                  <a:pt x="1400115" y="929002"/>
                </a:lnTo>
                <a:lnTo>
                  <a:pt x="1352490" y="1023409"/>
                </a:lnTo>
                <a:lnTo>
                  <a:pt x="1299309" y="1116230"/>
                </a:lnTo>
                <a:lnTo>
                  <a:pt x="1242952" y="1205877"/>
                </a:lnTo>
                <a:lnTo>
                  <a:pt x="1181834" y="1293145"/>
                </a:lnTo>
                <a:lnTo>
                  <a:pt x="1116746" y="1378032"/>
                </a:lnTo>
                <a:lnTo>
                  <a:pt x="1046102" y="1458953"/>
                </a:lnTo>
                <a:lnTo>
                  <a:pt x="971490" y="1536700"/>
                </a:lnTo>
                <a:lnTo>
                  <a:pt x="0" y="566714"/>
                </a:lnTo>
                <a:lnTo>
                  <a:pt x="100027" y="302400"/>
                </a:lnTo>
                <a:close/>
              </a:path>
            </a:pathLst>
          </a:custGeom>
          <a:solidFill>
            <a:srgbClr val="F4CF3B"/>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9" name="Freeform 9">
            <a:extLst>
              <a:ext uri="{FF2B5EF4-FFF2-40B4-BE49-F238E27FC236}">
                <a16:creationId xmlns:a16="http://schemas.microsoft.com/office/drawing/2014/main" id="{C506DFC8-831F-090B-EBF8-CC1E9514EEEA}"/>
              </a:ext>
            </a:extLst>
          </p:cNvPr>
          <p:cNvSpPr>
            <a:spLocks/>
          </p:cNvSpPr>
          <p:nvPr/>
        </p:nvSpPr>
        <p:spPr bwMode="auto">
          <a:xfrm>
            <a:off x="5914269" y="4028372"/>
            <a:ext cx="1539875" cy="1604557"/>
          </a:xfrm>
          <a:custGeom>
            <a:avLst/>
            <a:gdLst>
              <a:gd name="connsiteX0" fmla="*/ 572201 w 1539875"/>
              <a:gd name="connsiteY0" fmla="*/ 0 h 1604557"/>
              <a:gd name="connsiteX1" fmla="*/ 1539875 w 1539875"/>
              <a:gd name="connsiteY1" fmla="*/ 967176 h 1604557"/>
              <a:gd name="connsiteX2" fmla="*/ 1460459 w 1539875"/>
              <a:gd name="connsiteY2" fmla="*/ 1040201 h 1604557"/>
              <a:gd name="connsiteX3" fmla="*/ 1379455 w 1539875"/>
              <a:gd name="connsiteY3" fmla="*/ 1110845 h 1604557"/>
              <a:gd name="connsiteX4" fmla="*/ 1294480 w 1539875"/>
              <a:gd name="connsiteY4" fmla="*/ 1177520 h 1604557"/>
              <a:gd name="connsiteX5" fmla="*/ 1207122 w 1539875"/>
              <a:gd name="connsiteY5" fmla="*/ 1238638 h 1604557"/>
              <a:gd name="connsiteX6" fmla="*/ 1117382 w 1539875"/>
              <a:gd name="connsiteY6" fmla="*/ 1294995 h 1604557"/>
              <a:gd name="connsiteX7" fmla="*/ 1024466 w 1539875"/>
              <a:gd name="connsiteY7" fmla="*/ 1348176 h 1604557"/>
              <a:gd name="connsiteX8" fmla="*/ 929961 w 1539875"/>
              <a:gd name="connsiteY8" fmla="*/ 1395801 h 1604557"/>
              <a:gd name="connsiteX9" fmla="*/ 832279 w 1539875"/>
              <a:gd name="connsiteY9" fmla="*/ 1437870 h 1604557"/>
              <a:gd name="connsiteX10" fmla="*/ 733009 w 1539875"/>
              <a:gd name="connsiteY10" fmla="*/ 1475970 h 1604557"/>
              <a:gd name="connsiteX11" fmla="*/ 632945 w 1539875"/>
              <a:gd name="connsiteY11" fmla="*/ 1510101 h 1604557"/>
              <a:gd name="connsiteX12" fmla="*/ 530499 w 1539875"/>
              <a:gd name="connsiteY12" fmla="*/ 1538676 h 1604557"/>
              <a:gd name="connsiteX13" fmla="*/ 426464 w 1539875"/>
              <a:gd name="connsiteY13" fmla="*/ 1561695 h 1604557"/>
              <a:gd name="connsiteX14" fmla="*/ 321635 w 1539875"/>
              <a:gd name="connsiteY14" fmla="*/ 1579951 h 1604557"/>
              <a:gd name="connsiteX15" fmla="*/ 214423 w 1539875"/>
              <a:gd name="connsiteY15" fmla="*/ 1593445 h 1604557"/>
              <a:gd name="connsiteX16" fmla="*/ 108006 w 1539875"/>
              <a:gd name="connsiteY16" fmla="*/ 1601382 h 1604557"/>
              <a:gd name="connsiteX17" fmla="*/ 0 w 1539875"/>
              <a:gd name="connsiteY17" fmla="*/ 1604557 h 1604557"/>
              <a:gd name="connsiteX18" fmla="*/ 0 w 1539875"/>
              <a:gd name="connsiteY18" fmla="*/ 247158 h 1604557"/>
              <a:gd name="connsiteX19" fmla="*/ 271593 w 1539875"/>
              <a:gd name="connsiteY19" fmla="*/ 128925 h 160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9875" h="1604557">
                <a:moveTo>
                  <a:pt x="572201" y="0"/>
                </a:moveTo>
                <a:lnTo>
                  <a:pt x="1539875" y="967176"/>
                </a:lnTo>
                <a:lnTo>
                  <a:pt x="1460459" y="1040201"/>
                </a:lnTo>
                <a:lnTo>
                  <a:pt x="1379455" y="1110845"/>
                </a:lnTo>
                <a:lnTo>
                  <a:pt x="1294480" y="1177520"/>
                </a:lnTo>
                <a:lnTo>
                  <a:pt x="1207122" y="1238638"/>
                </a:lnTo>
                <a:lnTo>
                  <a:pt x="1117382" y="1294995"/>
                </a:lnTo>
                <a:lnTo>
                  <a:pt x="1024466" y="1348176"/>
                </a:lnTo>
                <a:lnTo>
                  <a:pt x="929961" y="1395801"/>
                </a:lnTo>
                <a:lnTo>
                  <a:pt x="832279" y="1437870"/>
                </a:lnTo>
                <a:lnTo>
                  <a:pt x="733009" y="1475970"/>
                </a:lnTo>
                <a:lnTo>
                  <a:pt x="632945" y="1510101"/>
                </a:lnTo>
                <a:lnTo>
                  <a:pt x="530499" y="1538676"/>
                </a:lnTo>
                <a:lnTo>
                  <a:pt x="426464" y="1561695"/>
                </a:lnTo>
                <a:lnTo>
                  <a:pt x="321635" y="1579951"/>
                </a:lnTo>
                <a:lnTo>
                  <a:pt x="214423" y="1593445"/>
                </a:lnTo>
                <a:lnTo>
                  <a:pt x="108006" y="1601382"/>
                </a:lnTo>
                <a:lnTo>
                  <a:pt x="0" y="1604557"/>
                </a:lnTo>
                <a:lnTo>
                  <a:pt x="0" y="247158"/>
                </a:lnTo>
                <a:lnTo>
                  <a:pt x="271593" y="128925"/>
                </a:lnTo>
                <a:close/>
              </a:path>
            </a:pathLst>
          </a:custGeom>
          <a:solidFill>
            <a:srgbClr val="74C18B"/>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 name="Freeform 10">
            <a:extLst>
              <a:ext uri="{FF2B5EF4-FFF2-40B4-BE49-F238E27FC236}">
                <a16:creationId xmlns:a16="http://schemas.microsoft.com/office/drawing/2014/main" id="{2611D1C8-1C8A-9500-6AFB-865765B03EB0}"/>
              </a:ext>
            </a:extLst>
          </p:cNvPr>
          <p:cNvSpPr>
            <a:spLocks/>
          </p:cNvSpPr>
          <p:nvPr/>
        </p:nvSpPr>
        <p:spPr bwMode="auto">
          <a:xfrm>
            <a:off x="4325182" y="4021697"/>
            <a:ext cx="1538288" cy="1611232"/>
          </a:xfrm>
          <a:custGeom>
            <a:avLst/>
            <a:gdLst>
              <a:gd name="connsiteX0" fmla="*/ 973348 w 1538288"/>
              <a:gd name="connsiteY0" fmla="*/ 0 h 1611232"/>
              <a:gd name="connsiteX1" fmla="*/ 1266693 w 1538288"/>
              <a:gd name="connsiteY1" fmla="*/ 135600 h 1611232"/>
              <a:gd name="connsiteX2" fmla="*/ 1538288 w 1538288"/>
              <a:gd name="connsiteY2" fmla="*/ 252901 h 1611232"/>
              <a:gd name="connsiteX3" fmla="*/ 1538288 w 1538288"/>
              <a:gd name="connsiteY3" fmla="*/ 1611232 h 1611232"/>
              <a:gd name="connsiteX4" fmla="*/ 1430282 w 1538288"/>
              <a:gd name="connsiteY4" fmla="*/ 1608057 h 1611232"/>
              <a:gd name="connsiteX5" fmla="*/ 1323865 w 1538288"/>
              <a:gd name="connsiteY5" fmla="*/ 1600120 h 1611232"/>
              <a:gd name="connsiteX6" fmla="*/ 1216653 w 1538288"/>
              <a:gd name="connsiteY6" fmla="*/ 1586626 h 1611232"/>
              <a:gd name="connsiteX7" fmla="*/ 1111824 w 1538288"/>
              <a:gd name="connsiteY7" fmla="*/ 1568370 h 1611232"/>
              <a:gd name="connsiteX8" fmla="*/ 1007789 w 1538288"/>
              <a:gd name="connsiteY8" fmla="*/ 1545351 h 1611232"/>
              <a:gd name="connsiteX9" fmla="*/ 905343 w 1538288"/>
              <a:gd name="connsiteY9" fmla="*/ 1516776 h 1611232"/>
              <a:gd name="connsiteX10" fmla="*/ 805278 w 1538288"/>
              <a:gd name="connsiteY10" fmla="*/ 1482645 h 1611232"/>
              <a:gd name="connsiteX11" fmla="*/ 706008 w 1538288"/>
              <a:gd name="connsiteY11" fmla="*/ 1444545 h 1611232"/>
              <a:gd name="connsiteX12" fmla="*/ 608327 w 1538288"/>
              <a:gd name="connsiteY12" fmla="*/ 1402476 h 1611232"/>
              <a:gd name="connsiteX13" fmla="*/ 513822 w 1538288"/>
              <a:gd name="connsiteY13" fmla="*/ 1354851 h 1611232"/>
              <a:gd name="connsiteX14" fmla="*/ 420905 w 1538288"/>
              <a:gd name="connsiteY14" fmla="*/ 1301670 h 1611232"/>
              <a:gd name="connsiteX15" fmla="*/ 331165 w 1538288"/>
              <a:gd name="connsiteY15" fmla="*/ 1245313 h 1611232"/>
              <a:gd name="connsiteX16" fmla="*/ 243807 w 1538288"/>
              <a:gd name="connsiteY16" fmla="*/ 1184195 h 1611232"/>
              <a:gd name="connsiteX17" fmla="*/ 158832 w 1538288"/>
              <a:gd name="connsiteY17" fmla="*/ 1117520 h 1611232"/>
              <a:gd name="connsiteX18" fmla="*/ 77828 w 1538288"/>
              <a:gd name="connsiteY18" fmla="*/ 1046876 h 1611232"/>
              <a:gd name="connsiteX19" fmla="*/ 0 w 1538288"/>
              <a:gd name="connsiteY19" fmla="*/ 973851 h 161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8288" h="1611232">
                <a:moveTo>
                  <a:pt x="973348" y="0"/>
                </a:moveTo>
                <a:lnTo>
                  <a:pt x="1266693" y="135600"/>
                </a:lnTo>
                <a:lnTo>
                  <a:pt x="1538288" y="252901"/>
                </a:lnTo>
                <a:lnTo>
                  <a:pt x="1538288" y="1611232"/>
                </a:lnTo>
                <a:lnTo>
                  <a:pt x="1430282" y="1608057"/>
                </a:lnTo>
                <a:lnTo>
                  <a:pt x="1323865" y="1600120"/>
                </a:lnTo>
                <a:lnTo>
                  <a:pt x="1216653" y="1586626"/>
                </a:lnTo>
                <a:lnTo>
                  <a:pt x="1111824" y="1568370"/>
                </a:lnTo>
                <a:lnTo>
                  <a:pt x="1007789" y="1545351"/>
                </a:lnTo>
                <a:lnTo>
                  <a:pt x="905343" y="1516776"/>
                </a:lnTo>
                <a:lnTo>
                  <a:pt x="805278" y="1482645"/>
                </a:lnTo>
                <a:lnTo>
                  <a:pt x="706008" y="1444545"/>
                </a:lnTo>
                <a:lnTo>
                  <a:pt x="608327" y="1402476"/>
                </a:lnTo>
                <a:lnTo>
                  <a:pt x="513822" y="1354851"/>
                </a:lnTo>
                <a:lnTo>
                  <a:pt x="420905" y="1301670"/>
                </a:lnTo>
                <a:lnTo>
                  <a:pt x="331165" y="1245313"/>
                </a:lnTo>
                <a:lnTo>
                  <a:pt x="243807" y="1184195"/>
                </a:lnTo>
                <a:lnTo>
                  <a:pt x="158832" y="1117520"/>
                </a:lnTo>
                <a:lnTo>
                  <a:pt x="77828" y="1046876"/>
                </a:lnTo>
                <a:lnTo>
                  <a:pt x="0" y="973851"/>
                </a:lnTo>
                <a:close/>
              </a:path>
            </a:pathLst>
          </a:custGeom>
          <a:solidFill>
            <a:srgbClr val="5DC3AE"/>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Freeform 11">
            <a:extLst>
              <a:ext uri="{FF2B5EF4-FFF2-40B4-BE49-F238E27FC236}">
                <a16:creationId xmlns:a16="http://schemas.microsoft.com/office/drawing/2014/main" id="{86DDD678-3A48-5444-5658-8E17CDF635C8}"/>
              </a:ext>
            </a:extLst>
          </p:cNvPr>
          <p:cNvSpPr>
            <a:spLocks/>
          </p:cNvSpPr>
          <p:nvPr/>
        </p:nvSpPr>
        <p:spPr bwMode="auto">
          <a:xfrm>
            <a:off x="3652082" y="3421541"/>
            <a:ext cx="1614866" cy="1536700"/>
          </a:xfrm>
          <a:custGeom>
            <a:avLst/>
            <a:gdLst>
              <a:gd name="connsiteX0" fmla="*/ 0 w 1614866"/>
              <a:gd name="connsiteY0" fmla="*/ 0 h 1536700"/>
              <a:gd name="connsiteX1" fmla="*/ 1400959 w 1614866"/>
              <a:gd name="connsiteY1" fmla="*/ 0 h 1536700"/>
              <a:gd name="connsiteX2" fmla="*/ 1514221 w 1614866"/>
              <a:gd name="connsiteY2" fmla="*/ 302400 h 1536700"/>
              <a:gd name="connsiteX3" fmla="*/ 1614866 w 1614866"/>
              <a:gd name="connsiteY3" fmla="*/ 560728 h 1536700"/>
              <a:gd name="connsiteX4" fmla="*/ 637382 w 1614866"/>
              <a:gd name="connsiteY4" fmla="*/ 1536700 h 1536700"/>
              <a:gd name="connsiteX5" fmla="*/ 564357 w 1614866"/>
              <a:gd name="connsiteY5" fmla="*/ 1458953 h 1536700"/>
              <a:gd name="connsiteX6" fmla="*/ 493713 w 1614866"/>
              <a:gd name="connsiteY6" fmla="*/ 1378032 h 1536700"/>
              <a:gd name="connsiteX7" fmla="*/ 427038 w 1614866"/>
              <a:gd name="connsiteY7" fmla="*/ 1293145 h 1536700"/>
              <a:gd name="connsiteX8" fmla="*/ 365919 w 1614866"/>
              <a:gd name="connsiteY8" fmla="*/ 1205877 h 1536700"/>
              <a:gd name="connsiteX9" fmla="*/ 309563 w 1614866"/>
              <a:gd name="connsiteY9" fmla="*/ 1116230 h 1536700"/>
              <a:gd name="connsiteX10" fmla="*/ 257969 w 1614866"/>
              <a:gd name="connsiteY10" fmla="*/ 1023409 h 1536700"/>
              <a:gd name="connsiteX11" fmla="*/ 208756 w 1614866"/>
              <a:gd name="connsiteY11" fmla="*/ 929002 h 1536700"/>
              <a:gd name="connsiteX12" fmla="*/ 165894 w 1614866"/>
              <a:gd name="connsiteY12" fmla="*/ 831421 h 1536700"/>
              <a:gd name="connsiteX13" fmla="*/ 127794 w 1614866"/>
              <a:gd name="connsiteY13" fmla="*/ 732253 h 1536700"/>
              <a:gd name="connsiteX14" fmla="*/ 94456 w 1614866"/>
              <a:gd name="connsiteY14" fmla="*/ 631499 h 1536700"/>
              <a:gd name="connsiteX15" fmla="*/ 65881 w 1614866"/>
              <a:gd name="connsiteY15" fmla="*/ 529951 h 1536700"/>
              <a:gd name="connsiteX16" fmla="*/ 42863 w 1614866"/>
              <a:gd name="connsiteY16" fmla="*/ 426024 h 1536700"/>
              <a:gd name="connsiteX17" fmla="*/ 24606 w 1614866"/>
              <a:gd name="connsiteY17" fmla="*/ 321303 h 1536700"/>
              <a:gd name="connsiteX18" fmla="*/ 11113 w 1614866"/>
              <a:gd name="connsiteY18" fmla="*/ 214202 h 1536700"/>
              <a:gd name="connsiteX19" fmla="*/ 3175 w 1614866"/>
              <a:gd name="connsiteY19" fmla="*/ 107894 h 153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4866" h="1536700">
                <a:moveTo>
                  <a:pt x="0" y="0"/>
                </a:moveTo>
                <a:lnTo>
                  <a:pt x="1400959" y="0"/>
                </a:lnTo>
                <a:lnTo>
                  <a:pt x="1514221" y="302400"/>
                </a:lnTo>
                <a:lnTo>
                  <a:pt x="1614866" y="560728"/>
                </a:lnTo>
                <a:lnTo>
                  <a:pt x="637382" y="1536700"/>
                </a:lnTo>
                <a:lnTo>
                  <a:pt x="564357" y="1458953"/>
                </a:lnTo>
                <a:lnTo>
                  <a:pt x="493713" y="1378032"/>
                </a:lnTo>
                <a:lnTo>
                  <a:pt x="427038" y="1293145"/>
                </a:lnTo>
                <a:lnTo>
                  <a:pt x="365919" y="1205877"/>
                </a:lnTo>
                <a:lnTo>
                  <a:pt x="309563" y="1116230"/>
                </a:lnTo>
                <a:lnTo>
                  <a:pt x="257969" y="1023409"/>
                </a:lnTo>
                <a:lnTo>
                  <a:pt x="208756" y="929002"/>
                </a:lnTo>
                <a:lnTo>
                  <a:pt x="165894" y="831421"/>
                </a:lnTo>
                <a:lnTo>
                  <a:pt x="127794" y="732253"/>
                </a:lnTo>
                <a:lnTo>
                  <a:pt x="94456" y="631499"/>
                </a:lnTo>
                <a:lnTo>
                  <a:pt x="65881" y="529951"/>
                </a:lnTo>
                <a:lnTo>
                  <a:pt x="42863" y="426024"/>
                </a:lnTo>
                <a:lnTo>
                  <a:pt x="24606" y="321303"/>
                </a:lnTo>
                <a:lnTo>
                  <a:pt x="11113" y="214202"/>
                </a:lnTo>
                <a:lnTo>
                  <a:pt x="3175" y="107894"/>
                </a:lnTo>
                <a:close/>
              </a:path>
            </a:pathLst>
          </a:custGeom>
          <a:solidFill>
            <a:srgbClr val="5FABDC"/>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2" name="Freeform 12">
            <a:extLst>
              <a:ext uri="{FF2B5EF4-FFF2-40B4-BE49-F238E27FC236}">
                <a16:creationId xmlns:a16="http://schemas.microsoft.com/office/drawing/2014/main" id="{B4E82944-9F83-592C-EFC3-57ED5D2B221C}"/>
              </a:ext>
            </a:extLst>
          </p:cNvPr>
          <p:cNvSpPr>
            <a:spLocks/>
          </p:cNvSpPr>
          <p:nvPr/>
        </p:nvSpPr>
        <p:spPr bwMode="auto">
          <a:xfrm>
            <a:off x="3652082" y="1832454"/>
            <a:ext cx="1624961" cy="1538288"/>
          </a:xfrm>
          <a:custGeom>
            <a:avLst/>
            <a:gdLst>
              <a:gd name="connsiteX0" fmla="*/ 637382 w 1624961"/>
              <a:gd name="connsiteY0" fmla="*/ 0 h 1538288"/>
              <a:gd name="connsiteX1" fmla="*/ 1624961 w 1624961"/>
              <a:gd name="connsiteY1" fmla="*/ 987070 h 1538288"/>
              <a:gd name="connsiteX2" fmla="*/ 1516910 w 1624961"/>
              <a:gd name="connsiteY2" fmla="*/ 1263033 h 1538288"/>
              <a:gd name="connsiteX3" fmla="*/ 1411227 w 1624961"/>
              <a:gd name="connsiteY3" fmla="*/ 1538288 h 1538288"/>
              <a:gd name="connsiteX4" fmla="*/ 0 w 1624961"/>
              <a:gd name="connsiteY4" fmla="*/ 1538288 h 1538288"/>
              <a:gd name="connsiteX5" fmla="*/ 3175 w 1624961"/>
              <a:gd name="connsiteY5" fmla="*/ 1430394 h 1538288"/>
              <a:gd name="connsiteX6" fmla="*/ 11113 w 1624961"/>
              <a:gd name="connsiteY6" fmla="*/ 1324086 h 1538288"/>
              <a:gd name="connsiteX7" fmla="*/ 24606 w 1624961"/>
              <a:gd name="connsiteY7" fmla="*/ 1216985 h 1538288"/>
              <a:gd name="connsiteX8" fmla="*/ 42863 w 1624961"/>
              <a:gd name="connsiteY8" fmla="*/ 1112264 h 1538288"/>
              <a:gd name="connsiteX9" fmla="*/ 65881 w 1624961"/>
              <a:gd name="connsiteY9" fmla="*/ 1008336 h 1538288"/>
              <a:gd name="connsiteX10" fmla="*/ 94456 w 1624961"/>
              <a:gd name="connsiteY10" fmla="*/ 906789 h 1538288"/>
              <a:gd name="connsiteX11" fmla="*/ 127794 w 1624961"/>
              <a:gd name="connsiteY11" fmla="*/ 806035 h 1538288"/>
              <a:gd name="connsiteX12" fmla="*/ 165894 w 1624961"/>
              <a:gd name="connsiteY12" fmla="*/ 706867 h 1538288"/>
              <a:gd name="connsiteX13" fmla="*/ 208756 w 1624961"/>
              <a:gd name="connsiteY13" fmla="*/ 609286 h 1538288"/>
              <a:gd name="connsiteX14" fmla="*/ 257969 w 1624961"/>
              <a:gd name="connsiteY14" fmla="*/ 514878 h 1538288"/>
              <a:gd name="connsiteX15" fmla="*/ 309563 w 1624961"/>
              <a:gd name="connsiteY15" fmla="*/ 422057 h 1538288"/>
              <a:gd name="connsiteX16" fmla="*/ 365919 w 1624961"/>
              <a:gd name="connsiteY16" fmla="*/ 332410 h 1538288"/>
              <a:gd name="connsiteX17" fmla="*/ 427038 w 1624961"/>
              <a:gd name="connsiteY17" fmla="*/ 245142 h 1538288"/>
              <a:gd name="connsiteX18" fmla="*/ 493713 w 1624961"/>
              <a:gd name="connsiteY18" fmla="*/ 160255 h 1538288"/>
              <a:gd name="connsiteX19" fmla="*/ 564357 w 1624961"/>
              <a:gd name="connsiteY19" fmla="*/ 79334 h 153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4961" h="1538288">
                <a:moveTo>
                  <a:pt x="637382" y="0"/>
                </a:moveTo>
                <a:lnTo>
                  <a:pt x="1624961" y="987070"/>
                </a:lnTo>
                <a:lnTo>
                  <a:pt x="1516910" y="1263033"/>
                </a:lnTo>
                <a:lnTo>
                  <a:pt x="1411227" y="1538288"/>
                </a:lnTo>
                <a:lnTo>
                  <a:pt x="0" y="1538288"/>
                </a:lnTo>
                <a:lnTo>
                  <a:pt x="3175" y="1430394"/>
                </a:lnTo>
                <a:lnTo>
                  <a:pt x="11113" y="1324086"/>
                </a:lnTo>
                <a:lnTo>
                  <a:pt x="24606" y="1216985"/>
                </a:lnTo>
                <a:lnTo>
                  <a:pt x="42863" y="1112264"/>
                </a:lnTo>
                <a:lnTo>
                  <a:pt x="65881" y="1008336"/>
                </a:lnTo>
                <a:lnTo>
                  <a:pt x="94456" y="906789"/>
                </a:lnTo>
                <a:lnTo>
                  <a:pt x="127794" y="806035"/>
                </a:lnTo>
                <a:lnTo>
                  <a:pt x="165894" y="706867"/>
                </a:lnTo>
                <a:lnTo>
                  <a:pt x="208756" y="609286"/>
                </a:lnTo>
                <a:lnTo>
                  <a:pt x="257969" y="514878"/>
                </a:lnTo>
                <a:lnTo>
                  <a:pt x="309563" y="422057"/>
                </a:lnTo>
                <a:lnTo>
                  <a:pt x="365919" y="332410"/>
                </a:lnTo>
                <a:lnTo>
                  <a:pt x="427038" y="245142"/>
                </a:lnTo>
                <a:lnTo>
                  <a:pt x="493713" y="160255"/>
                </a:lnTo>
                <a:lnTo>
                  <a:pt x="564357" y="79334"/>
                </a:lnTo>
                <a:close/>
              </a:path>
            </a:pathLst>
          </a:cu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3" name="Oval 12">
            <a:extLst>
              <a:ext uri="{FF2B5EF4-FFF2-40B4-BE49-F238E27FC236}">
                <a16:creationId xmlns:a16="http://schemas.microsoft.com/office/drawing/2014/main" id="{2C619D69-56F9-EDE4-ED8E-186D50A5AC86}"/>
              </a:ext>
            </a:extLst>
          </p:cNvPr>
          <p:cNvSpPr/>
          <p:nvPr/>
        </p:nvSpPr>
        <p:spPr>
          <a:xfrm>
            <a:off x="7689069" y="2962664"/>
            <a:ext cx="341752" cy="341752"/>
          </a:xfrm>
          <a:prstGeom prst="ellipse">
            <a:avLst/>
          </a:prstGeom>
          <a:solidFill>
            <a:srgbClr val="965112"/>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2</a:t>
            </a:r>
          </a:p>
        </p:txBody>
      </p:sp>
      <p:sp>
        <p:nvSpPr>
          <p:cNvPr id="14" name="Oval 13">
            <a:extLst>
              <a:ext uri="{FF2B5EF4-FFF2-40B4-BE49-F238E27FC236}">
                <a16:creationId xmlns:a16="http://schemas.microsoft.com/office/drawing/2014/main" id="{9FB59195-403D-3A81-7712-12935CD0B643}"/>
              </a:ext>
            </a:extLst>
          </p:cNvPr>
          <p:cNvSpPr/>
          <p:nvPr/>
        </p:nvSpPr>
        <p:spPr>
          <a:xfrm>
            <a:off x="6979469" y="1636179"/>
            <a:ext cx="341752" cy="341752"/>
          </a:xfrm>
          <a:prstGeom prst="ellipse">
            <a:avLst/>
          </a:prstGeom>
          <a:solidFill>
            <a:srgbClr val="AF241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1</a:t>
            </a:r>
          </a:p>
        </p:txBody>
      </p:sp>
      <p:sp>
        <p:nvSpPr>
          <p:cNvPr id="15" name="Oval 14">
            <a:extLst>
              <a:ext uri="{FF2B5EF4-FFF2-40B4-BE49-F238E27FC236}">
                <a16:creationId xmlns:a16="http://schemas.microsoft.com/office/drawing/2014/main" id="{4ABEFEF0-49AE-EE7A-1D88-09B90FD23638}"/>
              </a:ext>
            </a:extLst>
          </p:cNvPr>
          <p:cNvSpPr/>
          <p:nvPr/>
        </p:nvSpPr>
        <p:spPr>
          <a:xfrm>
            <a:off x="7312694" y="4500842"/>
            <a:ext cx="341752" cy="341752"/>
          </a:xfrm>
          <a:prstGeom prst="ellipse">
            <a:avLst/>
          </a:prstGeom>
          <a:solidFill>
            <a:srgbClr val="B2920A"/>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3</a:t>
            </a:r>
          </a:p>
        </p:txBody>
      </p:sp>
      <p:sp>
        <p:nvSpPr>
          <p:cNvPr id="16" name="Oval 15">
            <a:extLst>
              <a:ext uri="{FF2B5EF4-FFF2-40B4-BE49-F238E27FC236}">
                <a16:creationId xmlns:a16="http://schemas.microsoft.com/office/drawing/2014/main" id="{EADD1F15-B56D-BC4F-9DFA-DB421C2C58D9}"/>
              </a:ext>
            </a:extLst>
          </p:cNvPr>
          <p:cNvSpPr/>
          <p:nvPr/>
        </p:nvSpPr>
        <p:spPr>
          <a:xfrm>
            <a:off x="5979165" y="5214182"/>
            <a:ext cx="341752" cy="341752"/>
          </a:xfrm>
          <a:prstGeom prst="ellipse">
            <a:avLst/>
          </a:prstGeom>
          <a:solidFill>
            <a:srgbClr val="2C623D"/>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4</a:t>
            </a:r>
          </a:p>
        </p:txBody>
      </p:sp>
      <p:sp>
        <p:nvSpPr>
          <p:cNvPr id="17" name="Oval 16">
            <a:extLst>
              <a:ext uri="{FF2B5EF4-FFF2-40B4-BE49-F238E27FC236}">
                <a16:creationId xmlns:a16="http://schemas.microsoft.com/office/drawing/2014/main" id="{03C2DB10-B563-87D0-17CB-04A53606C882}"/>
              </a:ext>
            </a:extLst>
          </p:cNvPr>
          <p:cNvSpPr/>
          <p:nvPr/>
        </p:nvSpPr>
        <p:spPr>
          <a:xfrm>
            <a:off x="4477550" y="4811548"/>
            <a:ext cx="341752" cy="341752"/>
          </a:xfrm>
          <a:prstGeom prst="ellipse">
            <a:avLst/>
          </a:prstGeom>
          <a:solidFill>
            <a:srgbClr val="296D5E"/>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5</a:t>
            </a:r>
          </a:p>
        </p:txBody>
      </p:sp>
      <p:sp>
        <p:nvSpPr>
          <p:cNvPr id="18" name="Oval 17">
            <a:extLst>
              <a:ext uri="{FF2B5EF4-FFF2-40B4-BE49-F238E27FC236}">
                <a16:creationId xmlns:a16="http://schemas.microsoft.com/office/drawing/2014/main" id="{59438337-58FE-3EA6-CF71-DCFF64CEE2B0}"/>
              </a:ext>
            </a:extLst>
          </p:cNvPr>
          <p:cNvSpPr/>
          <p:nvPr/>
        </p:nvSpPr>
        <p:spPr>
          <a:xfrm>
            <a:off x="3730206" y="3479233"/>
            <a:ext cx="341752" cy="341752"/>
          </a:xfrm>
          <a:prstGeom prst="ellipse">
            <a:avLst/>
          </a:prstGeom>
          <a:solidFill>
            <a:srgbClr val="216A9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6</a:t>
            </a:r>
          </a:p>
        </p:txBody>
      </p:sp>
      <p:sp>
        <p:nvSpPr>
          <p:cNvPr id="19" name="Oval 18">
            <a:extLst>
              <a:ext uri="{FF2B5EF4-FFF2-40B4-BE49-F238E27FC236}">
                <a16:creationId xmlns:a16="http://schemas.microsoft.com/office/drawing/2014/main" id="{87D8ABC9-E951-4773-C17A-608973813D28}"/>
              </a:ext>
            </a:extLst>
          </p:cNvPr>
          <p:cNvSpPr/>
          <p:nvPr/>
        </p:nvSpPr>
        <p:spPr>
          <a:xfrm>
            <a:off x="4135798" y="1972820"/>
            <a:ext cx="341752" cy="341752"/>
          </a:xfrm>
          <a:prstGeom prst="ellipse">
            <a:avLst/>
          </a:prstGeom>
          <a:solidFill>
            <a:schemeClr val="tx1">
              <a:lumMod val="65000"/>
              <a:lumOff val="3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7</a:t>
            </a:r>
          </a:p>
        </p:txBody>
      </p:sp>
      <p:sp>
        <p:nvSpPr>
          <p:cNvPr id="20" name="TextBox 19">
            <a:extLst>
              <a:ext uri="{FF2B5EF4-FFF2-40B4-BE49-F238E27FC236}">
                <a16:creationId xmlns:a16="http://schemas.microsoft.com/office/drawing/2014/main" id="{FA753047-CBB7-E911-474F-8BD07165EAAF}"/>
              </a:ext>
            </a:extLst>
          </p:cNvPr>
          <p:cNvSpPr txBox="1"/>
          <p:nvPr/>
        </p:nvSpPr>
        <p:spPr>
          <a:xfrm>
            <a:off x="5963618" y="1583474"/>
            <a:ext cx="1108958" cy="461665"/>
          </a:xfrm>
          <a:prstGeom prst="rect">
            <a:avLst/>
          </a:prstGeom>
          <a:noFill/>
        </p:spPr>
        <p:txBody>
          <a:bodyPr wrap="none" rtlCol="0">
            <a:spAutoFit/>
          </a:bodyPr>
          <a:lstStyle/>
          <a:p>
            <a:r>
              <a:rPr lang="lt-LT" sz="1200" b="1" dirty="0">
                <a:latin typeface="Calibri Light" panose="020F0302020204030204" pitchFamily="34" charset="0"/>
              </a:rPr>
              <a:t>Komunikavimo </a:t>
            </a:r>
          </a:p>
          <a:p>
            <a:pPr algn="ctr"/>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39" name="Oval 38">
            <a:extLst>
              <a:ext uri="{FF2B5EF4-FFF2-40B4-BE49-F238E27FC236}">
                <a16:creationId xmlns:a16="http://schemas.microsoft.com/office/drawing/2014/main" id="{98515C01-E064-F7C3-188C-87137FE28B15}"/>
              </a:ext>
            </a:extLst>
          </p:cNvPr>
          <p:cNvSpPr/>
          <p:nvPr/>
        </p:nvSpPr>
        <p:spPr>
          <a:xfrm>
            <a:off x="4764518" y="2314479"/>
            <a:ext cx="2279310" cy="2200704"/>
          </a:xfrm>
          <a:prstGeom prst="ellipse">
            <a:avLst/>
          </a:prstGeom>
          <a:solidFill>
            <a:schemeClr val="bg1"/>
          </a:solidFill>
          <a:ln w="76200"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chemeClr val="tx1"/>
              </a:solidFill>
            </a:endParaRPr>
          </a:p>
        </p:txBody>
      </p:sp>
      <p:sp>
        <p:nvSpPr>
          <p:cNvPr id="40" name="TextBox 39">
            <a:extLst>
              <a:ext uri="{FF2B5EF4-FFF2-40B4-BE49-F238E27FC236}">
                <a16:creationId xmlns:a16="http://schemas.microsoft.com/office/drawing/2014/main" id="{D2920637-A7A2-4929-0966-A7728DDC8688}"/>
              </a:ext>
            </a:extLst>
          </p:cNvPr>
          <p:cNvSpPr txBox="1"/>
          <p:nvPr/>
        </p:nvSpPr>
        <p:spPr>
          <a:xfrm>
            <a:off x="6937760" y="2389666"/>
            <a:ext cx="1002326" cy="461665"/>
          </a:xfrm>
          <a:prstGeom prst="rect">
            <a:avLst/>
          </a:prstGeom>
          <a:noFill/>
        </p:spPr>
        <p:txBody>
          <a:bodyPr wrap="none" rtlCol="0">
            <a:spAutoFit/>
          </a:bodyPr>
          <a:lstStyle/>
          <a:p>
            <a:pPr algn="ctr"/>
            <a:r>
              <a:rPr lang="lt-LT" sz="1200" b="1" dirty="0">
                <a:latin typeface="Calibri Light" panose="020F0302020204030204" pitchFamily="34" charset="0"/>
              </a:rPr>
              <a:t>Kultūrinė </a:t>
            </a:r>
          </a:p>
          <a:p>
            <a:pPr algn="ctr"/>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1" name="TextBox 40">
            <a:extLst>
              <a:ext uri="{FF2B5EF4-FFF2-40B4-BE49-F238E27FC236}">
                <a16:creationId xmlns:a16="http://schemas.microsoft.com/office/drawing/2014/main" id="{01D75466-6239-72E0-E66C-1E061C74C89F}"/>
              </a:ext>
            </a:extLst>
          </p:cNvPr>
          <p:cNvSpPr txBox="1"/>
          <p:nvPr/>
        </p:nvSpPr>
        <p:spPr>
          <a:xfrm>
            <a:off x="7000410" y="3752957"/>
            <a:ext cx="1004314" cy="461665"/>
          </a:xfrm>
          <a:prstGeom prst="rect">
            <a:avLst/>
          </a:prstGeom>
          <a:noFill/>
        </p:spPr>
        <p:txBody>
          <a:bodyPr wrap="none" rtlCol="0">
            <a:spAutoFit/>
          </a:bodyPr>
          <a:lstStyle/>
          <a:p>
            <a:r>
              <a:rPr lang="lt-LT" sz="1200" b="1" dirty="0">
                <a:latin typeface="Calibri Light" panose="020F0302020204030204" pitchFamily="34" charset="0"/>
              </a:rPr>
              <a:t>Kūrybiškumo </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2" name="TextBox 41">
            <a:extLst>
              <a:ext uri="{FF2B5EF4-FFF2-40B4-BE49-F238E27FC236}">
                <a16:creationId xmlns:a16="http://schemas.microsoft.com/office/drawing/2014/main" id="{1AF59CE2-EEFE-0709-8371-2E2600F6CA11}"/>
              </a:ext>
            </a:extLst>
          </p:cNvPr>
          <p:cNvSpPr txBox="1"/>
          <p:nvPr/>
        </p:nvSpPr>
        <p:spPr>
          <a:xfrm>
            <a:off x="6038516" y="4590620"/>
            <a:ext cx="1004314" cy="461665"/>
          </a:xfrm>
          <a:prstGeom prst="rect">
            <a:avLst/>
          </a:prstGeom>
          <a:noFill/>
        </p:spPr>
        <p:txBody>
          <a:bodyPr wrap="none" rtlCol="0">
            <a:spAutoFit/>
          </a:bodyPr>
          <a:lstStyle/>
          <a:p>
            <a:pPr algn="ctr"/>
            <a:r>
              <a:rPr lang="lt-LT" sz="1200" b="1" dirty="0">
                <a:latin typeface="Calibri Light" panose="020F0302020204030204" pitchFamily="34" charset="0"/>
              </a:rPr>
              <a:t>Pažinimo </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3" name="TextBox 42">
            <a:extLst>
              <a:ext uri="{FF2B5EF4-FFF2-40B4-BE49-F238E27FC236}">
                <a16:creationId xmlns:a16="http://schemas.microsoft.com/office/drawing/2014/main" id="{4EA9CD00-0A92-2530-FA5E-5A498E219DDE}"/>
              </a:ext>
            </a:extLst>
          </p:cNvPr>
          <p:cNvSpPr txBox="1"/>
          <p:nvPr/>
        </p:nvSpPr>
        <p:spPr>
          <a:xfrm>
            <a:off x="4822297" y="4566879"/>
            <a:ext cx="1004314" cy="461665"/>
          </a:xfrm>
          <a:prstGeom prst="rect">
            <a:avLst/>
          </a:prstGeom>
          <a:noFill/>
        </p:spPr>
        <p:txBody>
          <a:bodyPr wrap="none" rtlCol="0">
            <a:spAutoFit/>
          </a:bodyPr>
          <a:lstStyle/>
          <a:p>
            <a:pPr algn="ctr"/>
            <a:r>
              <a:rPr lang="lt-LT" sz="1200" b="1" dirty="0">
                <a:latin typeface="Calibri Light" panose="020F0302020204030204" pitchFamily="34" charset="0"/>
              </a:rPr>
              <a:t>Pilietiškumo</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4" name="TextBox 43">
            <a:extLst>
              <a:ext uri="{FF2B5EF4-FFF2-40B4-BE49-F238E27FC236}">
                <a16:creationId xmlns:a16="http://schemas.microsoft.com/office/drawing/2014/main" id="{BED8F1F8-5BF0-32E0-A105-3E7A11D5D917}"/>
              </a:ext>
            </a:extLst>
          </p:cNvPr>
          <p:cNvSpPr txBox="1"/>
          <p:nvPr/>
        </p:nvSpPr>
        <p:spPr>
          <a:xfrm>
            <a:off x="3851868" y="3829967"/>
            <a:ext cx="1004314" cy="461665"/>
          </a:xfrm>
          <a:prstGeom prst="rect">
            <a:avLst/>
          </a:prstGeom>
          <a:noFill/>
        </p:spPr>
        <p:txBody>
          <a:bodyPr wrap="none" rtlCol="0">
            <a:spAutoFit/>
          </a:bodyPr>
          <a:lstStyle/>
          <a:p>
            <a:pPr algn="ctr"/>
            <a:r>
              <a:rPr lang="lt-LT" sz="1200" b="1" dirty="0">
                <a:latin typeface="Calibri Light" panose="020F0302020204030204" pitchFamily="34" charset="0"/>
              </a:rPr>
              <a:t>Skaitmeninė </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5" name="TextBox 44">
            <a:extLst>
              <a:ext uri="{FF2B5EF4-FFF2-40B4-BE49-F238E27FC236}">
                <a16:creationId xmlns:a16="http://schemas.microsoft.com/office/drawing/2014/main" id="{2E179138-7E9E-9B83-FC65-17334A144785}"/>
              </a:ext>
            </a:extLst>
          </p:cNvPr>
          <p:cNvSpPr txBox="1"/>
          <p:nvPr/>
        </p:nvSpPr>
        <p:spPr>
          <a:xfrm>
            <a:off x="3774870" y="2343037"/>
            <a:ext cx="1002326" cy="1015663"/>
          </a:xfrm>
          <a:prstGeom prst="rect">
            <a:avLst/>
          </a:prstGeom>
          <a:noFill/>
        </p:spPr>
        <p:txBody>
          <a:bodyPr wrap="none" rtlCol="0">
            <a:spAutoFit/>
          </a:bodyPr>
          <a:lstStyle/>
          <a:p>
            <a:r>
              <a:rPr lang="lt-LT" sz="1200" b="1" dirty="0">
                <a:latin typeface="Calibri Light" panose="020F0302020204030204" pitchFamily="34" charset="0"/>
              </a:rPr>
              <a:t>Socialinė, </a:t>
            </a:r>
          </a:p>
          <a:p>
            <a:r>
              <a:rPr lang="lt-LT" sz="1200" b="1" dirty="0">
                <a:latin typeface="Calibri Light" panose="020F0302020204030204" pitchFamily="34" charset="0"/>
              </a:rPr>
              <a:t>emocinė ir </a:t>
            </a:r>
          </a:p>
          <a:p>
            <a:r>
              <a:rPr lang="lt-LT" sz="1200" b="1" dirty="0">
                <a:latin typeface="Calibri Light" panose="020F0302020204030204" pitchFamily="34" charset="0"/>
              </a:rPr>
              <a:t>sveikos </a:t>
            </a:r>
          </a:p>
          <a:p>
            <a:r>
              <a:rPr lang="lt-LT" sz="1200" b="1" dirty="0">
                <a:latin typeface="Calibri Light" panose="020F0302020204030204" pitchFamily="34" charset="0"/>
              </a:rPr>
              <a:t>gyvensenos</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51" name="TextBox 50">
            <a:extLst>
              <a:ext uri="{FF2B5EF4-FFF2-40B4-BE49-F238E27FC236}">
                <a16:creationId xmlns:a16="http://schemas.microsoft.com/office/drawing/2014/main" id="{6524AC93-C0C1-98E1-DAEC-9EFD0035D751}"/>
              </a:ext>
            </a:extLst>
          </p:cNvPr>
          <p:cNvSpPr txBox="1"/>
          <p:nvPr/>
        </p:nvSpPr>
        <p:spPr>
          <a:xfrm>
            <a:off x="5307884" y="2724809"/>
            <a:ext cx="1244700" cy="584775"/>
          </a:xfrm>
          <a:prstGeom prst="rect">
            <a:avLst/>
          </a:prstGeom>
          <a:noFill/>
        </p:spPr>
        <p:txBody>
          <a:bodyPr wrap="none" rtlCol="0">
            <a:spAutoFit/>
          </a:bodyPr>
          <a:lstStyle/>
          <a:p>
            <a:pPr algn="ctr"/>
            <a:r>
              <a:rPr lang="lt-LT" sz="1600" b="1" dirty="0">
                <a:solidFill>
                  <a:srgbClr val="002060"/>
                </a:solidFill>
                <a:latin typeface="Calibri Light" panose="020F0302020204030204" pitchFamily="34" charset="0"/>
              </a:rPr>
              <a:t>Matematinis </a:t>
            </a:r>
          </a:p>
          <a:p>
            <a:pPr algn="ctr"/>
            <a:r>
              <a:rPr lang="lt-LT" sz="1600" b="1" dirty="0">
                <a:solidFill>
                  <a:srgbClr val="002060"/>
                </a:solidFill>
                <a:latin typeface="Calibri Light" panose="020F0302020204030204" pitchFamily="34" charset="0"/>
              </a:rPr>
              <a:t>ugdymas</a:t>
            </a:r>
            <a:endParaRPr lang="en-US" sz="1600" b="1" dirty="0">
              <a:solidFill>
                <a:srgbClr val="002060"/>
              </a:solidFill>
              <a:latin typeface="Calibri Light" panose="020F0302020204030204" pitchFamily="34" charset="0"/>
            </a:endParaRPr>
          </a:p>
        </p:txBody>
      </p:sp>
      <p:sp>
        <p:nvSpPr>
          <p:cNvPr id="54" name="TextBox 53">
            <a:extLst>
              <a:ext uri="{FF2B5EF4-FFF2-40B4-BE49-F238E27FC236}">
                <a16:creationId xmlns:a16="http://schemas.microsoft.com/office/drawing/2014/main" id="{2906E727-58F4-3072-52DB-AC3E7FE38084}"/>
              </a:ext>
            </a:extLst>
          </p:cNvPr>
          <p:cNvSpPr txBox="1"/>
          <p:nvPr/>
        </p:nvSpPr>
        <p:spPr>
          <a:xfrm>
            <a:off x="5128060" y="1582452"/>
            <a:ext cx="758542" cy="400110"/>
          </a:xfrm>
          <a:prstGeom prst="rect">
            <a:avLst/>
          </a:prstGeom>
          <a:noFill/>
        </p:spPr>
        <p:txBody>
          <a:bodyPr wrap="none" rtlCol="0">
            <a:spAutoFit/>
          </a:bodyPr>
          <a:lstStyle/>
          <a:p>
            <a:pPr algn="r"/>
            <a:r>
              <a:rPr lang="lt-LT" sz="2000" b="1" dirty="0">
                <a:latin typeface="Calibri Light" panose="020F0302020204030204" pitchFamily="34" charset="0"/>
              </a:rPr>
              <a:t>KAIP?</a:t>
            </a:r>
            <a:endParaRPr lang="en-US" sz="2000" b="1" dirty="0">
              <a:latin typeface="Calibri Light" panose="020F0302020204030204" pitchFamily="34" charset="0"/>
            </a:endParaRPr>
          </a:p>
        </p:txBody>
      </p:sp>
      <p:sp>
        <p:nvSpPr>
          <p:cNvPr id="55" name="TextBox 54">
            <a:extLst>
              <a:ext uri="{FF2B5EF4-FFF2-40B4-BE49-F238E27FC236}">
                <a16:creationId xmlns:a16="http://schemas.microsoft.com/office/drawing/2014/main" id="{2062F2EA-C1FF-DAB3-1891-350D787B1262}"/>
              </a:ext>
            </a:extLst>
          </p:cNvPr>
          <p:cNvSpPr txBox="1"/>
          <p:nvPr/>
        </p:nvSpPr>
        <p:spPr>
          <a:xfrm>
            <a:off x="5645541" y="3770737"/>
            <a:ext cx="569387" cy="400110"/>
          </a:xfrm>
          <a:prstGeom prst="rect">
            <a:avLst/>
          </a:prstGeom>
          <a:noFill/>
        </p:spPr>
        <p:txBody>
          <a:bodyPr wrap="square" rtlCol="0">
            <a:spAutoFit/>
          </a:bodyPr>
          <a:lstStyle/>
          <a:p>
            <a:pPr algn="r"/>
            <a:r>
              <a:rPr lang="lt-LT" sz="2000" b="1" dirty="0">
                <a:latin typeface="Calibri Light" panose="020F0302020204030204" pitchFamily="34" charset="0"/>
              </a:rPr>
              <a:t>KĄ?</a:t>
            </a:r>
            <a:endParaRPr lang="en-US" sz="2000" b="1" dirty="0">
              <a:latin typeface="Calibri Light" panose="020F0302020204030204" pitchFamily="34" charset="0"/>
            </a:endParaRPr>
          </a:p>
        </p:txBody>
      </p:sp>
      <p:sp>
        <p:nvSpPr>
          <p:cNvPr id="90" name="TextBox 89">
            <a:extLst>
              <a:ext uri="{FF2B5EF4-FFF2-40B4-BE49-F238E27FC236}">
                <a16:creationId xmlns:a16="http://schemas.microsoft.com/office/drawing/2014/main" id="{967878A4-F74C-484F-4E19-54856E052BDE}"/>
              </a:ext>
            </a:extLst>
          </p:cNvPr>
          <p:cNvSpPr txBox="1"/>
          <p:nvPr/>
        </p:nvSpPr>
        <p:spPr>
          <a:xfrm>
            <a:off x="5101179" y="3470712"/>
            <a:ext cx="1569404" cy="400110"/>
          </a:xfrm>
          <a:prstGeom prst="rect">
            <a:avLst/>
          </a:prstGeom>
          <a:noFill/>
        </p:spPr>
        <p:txBody>
          <a:bodyPr wrap="none" rtlCol="0">
            <a:spAutoFit/>
          </a:bodyPr>
          <a:lstStyle/>
          <a:p>
            <a:pPr algn="r"/>
            <a:r>
              <a:rPr lang="lt-LT" sz="2000" b="1" dirty="0">
                <a:latin typeface="Calibri Light" panose="020F0302020204030204" pitchFamily="34" charset="0"/>
              </a:rPr>
              <a:t>Ugdymo sritis</a:t>
            </a:r>
            <a:endParaRPr lang="en-US" sz="2000" b="1" dirty="0">
              <a:latin typeface="Calibri Light" panose="020F0302020204030204" pitchFamily="34" charset="0"/>
            </a:endParaRPr>
          </a:p>
        </p:txBody>
      </p:sp>
      <p:sp>
        <p:nvSpPr>
          <p:cNvPr id="97" name="TextBox 96">
            <a:extLst>
              <a:ext uri="{FF2B5EF4-FFF2-40B4-BE49-F238E27FC236}">
                <a16:creationId xmlns:a16="http://schemas.microsoft.com/office/drawing/2014/main" id="{15E94B4B-9EB6-82F9-82A0-9EB3C06A9158}"/>
              </a:ext>
            </a:extLst>
          </p:cNvPr>
          <p:cNvSpPr txBox="1"/>
          <p:nvPr/>
        </p:nvSpPr>
        <p:spPr>
          <a:xfrm>
            <a:off x="4202098" y="1258635"/>
            <a:ext cx="1679499" cy="400110"/>
          </a:xfrm>
          <a:prstGeom prst="rect">
            <a:avLst/>
          </a:prstGeom>
          <a:noFill/>
        </p:spPr>
        <p:txBody>
          <a:bodyPr wrap="square" rtlCol="0">
            <a:spAutoFit/>
          </a:bodyPr>
          <a:lstStyle/>
          <a:p>
            <a:pPr algn="r"/>
            <a:r>
              <a:rPr lang="lt-LT" sz="2000" b="1" dirty="0">
                <a:latin typeface="Calibri Light" panose="020F0302020204030204" pitchFamily="34" charset="0"/>
              </a:rPr>
              <a:t>Kompetencijos</a:t>
            </a:r>
            <a:endParaRPr lang="en-US" sz="2000" b="1" dirty="0">
              <a:latin typeface="Calibri Light" panose="020F0302020204030204" pitchFamily="34" charset="0"/>
            </a:endParaRPr>
          </a:p>
        </p:txBody>
      </p:sp>
      <p:sp>
        <p:nvSpPr>
          <p:cNvPr id="112" name="TextBox 111">
            <a:extLst>
              <a:ext uri="{FF2B5EF4-FFF2-40B4-BE49-F238E27FC236}">
                <a16:creationId xmlns:a16="http://schemas.microsoft.com/office/drawing/2014/main" id="{E8A2FD97-6BD3-E070-CB94-1BB7794535C3}"/>
              </a:ext>
            </a:extLst>
          </p:cNvPr>
          <p:cNvSpPr txBox="1"/>
          <p:nvPr/>
        </p:nvSpPr>
        <p:spPr>
          <a:xfrm>
            <a:off x="369746" y="121379"/>
            <a:ext cx="5176694" cy="830997"/>
          </a:xfrm>
          <a:prstGeom prst="rect">
            <a:avLst/>
          </a:prstGeom>
          <a:solidFill>
            <a:schemeClr val="bg2">
              <a:lumMod val="90000"/>
            </a:schemeClr>
          </a:solidFill>
        </p:spPr>
        <p:txBody>
          <a:bodyPr wrap="square" rtlCol="0">
            <a:spAutoFit/>
          </a:bodyPr>
          <a:lstStyle/>
          <a:p>
            <a:pPr algn="ctr"/>
            <a:r>
              <a:rPr lang="lt-LT" sz="2400" b="1" dirty="0">
                <a:solidFill>
                  <a:srgbClr val="002060"/>
                </a:solidFill>
                <a:latin typeface="Calibri Light" panose="020F0302020204030204" pitchFamily="34" charset="0"/>
              </a:rPr>
              <a:t>Matematinio </a:t>
            </a:r>
            <a:r>
              <a:rPr lang="lt-LT" sz="2400" b="1" dirty="0">
                <a:solidFill>
                  <a:srgbClr val="C00000"/>
                </a:solidFill>
                <a:latin typeface="Calibri Light" panose="020F0302020204030204" pitchFamily="34" charset="0"/>
              </a:rPr>
              <a:t>ugdymo sritis </a:t>
            </a:r>
            <a:r>
              <a:rPr lang="lt-LT" sz="2400" b="1" dirty="0">
                <a:solidFill>
                  <a:srgbClr val="002060"/>
                </a:solidFill>
                <a:latin typeface="Calibri Light" panose="020F0302020204030204" pitchFamily="34" charset="0"/>
              </a:rPr>
              <a:t>sietina su šiomis </a:t>
            </a:r>
            <a:r>
              <a:rPr lang="lt-LT" sz="2400" b="1" dirty="0">
                <a:solidFill>
                  <a:srgbClr val="C00000"/>
                </a:solidFill>
                <a:latin typeface="Calibri Light" panose="020F0302020204030204" pitchFamily="34" charset="0"/>
              </a:rPr>
              <a:t>pasiekimų sritimis</a:t>
            </a:r>
            <a:r>
              <a:rPr lang="lt-LT" sz="2400" b="1" dirty="0">
                <a:solidFill>
                  <a:srgbClr val="002060"/>
                </a:solidFill>
                <a:latin typeface="Calibri Light" panose="020F0302020204030204" pitchFamily="34" charset="0"/>
              </a:rPr>
              <a:t>: </a:t>
            </a:r>
            <a:endParaRPr lang="en-US" sz="2400" b="1" dirty="0">
              <a:solidFill>
                <a:srgbClr val="002060"/>
              </a:solidFill>
              <a:latin typeface="Calibri Light" panose="020F0302020204030204" pitchFamily="34" charset="0"/>
            </a:endParaRPr>
          </a:p>
        </p:txBody>
      </p:sp>
      <p:sp>
        <p:nvSpPr>
          <p:cNvPr id="4" name="TextBox 3">
            <a:extLst>
              <a:ext uri="{FF2B5EF4-FFF2-40B4-BE49-F238E27FC236}">
                <a16:creationId xmlns:a16="http://schemas.microsoft.com/office/drawing/2014/main" id="{A525A629-27A8-3CBD-3180-61BDA8DC53D0}"/>
              </a:ext>
            </a:extLst>
          </p:cNvPr>
          <p:cNvSpPr txBox="1"/>
          <p:nvPr/>
        </p:nvSpPr>
        <p:spPr>
          <a:xfrm>
            <a:off x="7312694" y="71109"/>
            <a:ext cx="4458462" cy="1569660"/>
          </a:xfrm>
          <a:prstGeom prst="rect">
            <a:avLst/>
          </a:prstGeom>
          <a:noFill/>
        </p:spPr>
        <p:txBody>
          <a:bodyPr wrap="square">
            <a:spAutoFit/>
          </a:bodyPr>
          <a:lstStyle/>
          <a:p>
            <a:pPr lvl="0">
              <a:buSzPts val="1000"/>
            </a:pPr>
            <a:r>
              <a:rPr lang="lt-LT" sz="1600" b="1" dirty="0">
                <a:ln>
                  <a:noFill/>
                </a:ln>
                <a:solidFill>
                  <a:srgbClr val="C00000"/>
                </a:solidFill>
                <a:effectLst/>
                <a:latin typeface="Arial Narrow" panose="020B0606020202030204" pitchFamily="34" charset="0"/>
                <a:ea typeface="Helvetica Neue"/>
                <a:cs typeface="Helvetica Neue"/>
              </a:rPr>
              <a:t>Atpažįsta</a:t>
            </a:r>
            <a:r>
              <a:rPr lang="lt-LT" sz="1600" b="0" dirty="0">
                <a:ln>
                  <a:noFill/>
                </a:ln>
                <a:solidFill>
                  <a:srgbClr val="000000"/>
                </a:solidFill>
                <a:effectLst/>
                <a:latin typeface="Arial Narrow" panose="020B0606020202030204" pitchFamily="34" charset="0"/>
                <a:ea typeface="Helvetica Neue"/>
                <a:cs typeface="Helvetica Neue"/>
              </a:rPr>
              <a:t> įvairiais būdais pateiktą </a:t>
            </a:r>
            <a:r>
              <a:rPr lang="lt-LT" sz="1600" b="1" dirty="0">
                <a:ln>
                  <a:noFill/>
                </a:ln>
                <a:solidFill>
                  <a:srgbClr val="C00000"/>
                </a:solidFill>
                <a:effectLst/>
                <a:latin typeface="Arial Narrow" panose="020B0606020202030204" pitchFamily="34" charset="0"/>
                <a:ea typeface="Helvetica Neue"/>
                <a:cs typeface="Helvetica Neue"/>
              </a:rPr>
              <a:t>matematinę informaciją </a:t>
            </a:r>
            <a:r>
              <a:rPr lang="lt-LT" sz="1600" b="0" dirty="0">
                <a:ln>
                  <a:noFill/>
                </a:ln>
                <a:solidFill>
                  <a:srgbClr val="000000"/>
                </a:solidFill>
                <a:effectLst/>
                <a:latin typeface="Arial Narrow" panose="020B0606020202030204" pitchFamily="34" charset="0"/>
                <a:ea typeface="Helvetica Neue"/>
                <a:cs typeface="Helvetica Neue"/>
              </a:rPr>
              <a:t>(įvardina </a:t>
            </a:r>
            <a:r>
              <a:rPr lang="lt-LT" sz="1600" b="1" dirty="0">
                <a:ln>
                  <a:noFill/>
                </a:ln>
                <a:solidFill>
                  <a:srgbClr val="C00000"/>
                </a:solidFill>
                <a:effectLst/>
                <a:latin typeface="Arial Narrow" panose="020B0606020202030204" pitchFamily="34" charset="0"/>
                <a:ea typeface="Helvetica Neue"/>
                <a:cs typeface="Helvetica Neue"/>
              </a:rPr>
              <a:t>skaičių pavadinimus</a:t>
            </a:r>
            <a:r>
              <a:rPr lang="lt-LT" sz="1600" b="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atsako į klausimus</a:t>
            </a:r>
            <a:r>
              <a:rPr lang="lt-LT" sz="1600" b="0" dirty="0">
                <a:ln>
                  <a:noFill/>
                </a:ln>
                <a:solidFill>
                  <a:srgbClr val="000000"/>
                </a:solidFill>
                <a:effectLst/>
                <a:latin typeface="Arial Narrow" panose="020B0606020202030204" pitchFamily="34" charset="0"/>
                <a:ea typeface="Helvetica Neue"/>
                <a:cs typeface="Helvetica Neue"/>
              </a:rPr>
              <a:t> (daugiau? mažiau? tiek pat / po lygiai ir pan.), </a:t>
            </a:r>
            <a:r>
              <a:rPr lang="lt-LT" sz="1600" b="1" dirty="0">
                <a:ln>
                  <a:noFill/>
                </a:ln>
                <a:solidFill>
                  <a:srgbClr val="C00000"/>
                </a:solidFill>
                <a:effectLst/>
                <a:latin typeface="Arial Narrow" panose="020B0606020202030204" pitchFamily="34" charset="0"/>
                <a:ea typeface="Helvetica Neue"/>
                <a:cs typeface="Helvetica Neue"/>
              </a:rPr>
              <a:t>naudoja matematines sąvokas</a:t>
            </a:r>
            <a:r>
              <a:rPr lang="lt-LT" sz="1600" b="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simbolius</a:t>
            </a:r>
            <a:r>
              <a:rPr lang="lt-LT" sz="1600" b="0" dirty="0">
                <a:ln>
                  <a:noFill/>
                </a:ln>
                <a:solidFill>
                  <a:srgbClr val="000000"/>
                </a:solidFill>
                <a:effectLst/>
                <a:latin typeface="Arial Narrow" panose="020B0606020202030204" pitchFamily="34" charset="0"/>
                <a:ea typeface="Helvetica Neue"/>
                <a:cs typeface="Helvetica Neue"/>
              </a:rPr>
              <a:t>). </a:t>
            </a:r>
            <a:endParaRPr lang="lt-LT" sz="1600" b="1" dirty="0">
              <a:ln>
                <a:noFill/>
              </a:ln>
              <a:solidFill>
                <a:srgbClr val="000000"/>
              </a:solidFill>
              <a:effectLst/>
              <a:latin typeface="Helvetica Neue"/>
              <a:ea typeface="Helvetica Neue"/>
              <a:cs typeface="Helvetica Neue"/>
            </a:endParaRPr>
          </a:p>
          <a:p>
            <a:pPr lvl="0">
              <a:buSzPts val="1000"/>
            </a:pP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Renka</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fiksuoja</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(įvairiais simboliais)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duomenis pagal vieną požymį</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pasirinktu būdu juos pristato.</a:t>
            </a:r>
            <a:endParaRPr lang="lt-LT" sz="1600" dirty="0"/>
          </a:p>
        </p:txBody>
      </p:sp>
      <p:sp>
        <p:nvSpPr>
          <p:cNvPr id="24" name="TextBox 23">
            <a:extLst>
              <a:ext uri="{FF2B5EF4-FFF2-40B4-BE49-F238E27FC236}">
                <a16:creationId xmlns:a16="http://schemas.microsoft.com/office/drawing/2014/main" id="{B937206B-A1E2-625B-88E5-F21B438D9689}"/>
              </a:ext>
            </a:extLst>
          </p:cNvPr>
          <p:cNvSpPr txBox="1"/>
          <p:nvPr/>
        </p:nvSpPr>
        <p:spPr>
          <a:xfrm>
            <a:off x="8235675" y="2144254"/>
            <a:ext cx="3788898" cy="584775"/>
          </a:xfrm>
          <a:prstGeom prst="rect">
            <a:avLst/>
          </a:prstGeom>
          <a:noFill/>
        </p:spPr>
        <p:txBody>
          <a:bodyPr wrap="square">
            <a:spAutoFit/>
          </a:bodyPr>
          <a:lstStyle/>
          <a:p>
            <a:r>
              <a:rPr lang="lt-LT" sz="1600" dirty="0">
                <a:effectLst/>
                <a:latin typeface="Arial Narrow" panose="020B0606020202030204" pitchFamily="34" charset="0"/>
                <a:ea typeface="Calibri" panose="020F0502020204030204" pitchFamily="34" charset="0"/>
                <a:cs typeface="Times New Roman" panose="02020603050405020304" pitchFamily="18" charset="0"/>
              </a:rPr>
              <a:t>Dalijasi įspūdžiais apie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tautinių raštų ornamentus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mozaikas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kuria jas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a:t>
            </a:r>
            <a:endParaRPr lang="lt-LT" sz="1600" dirty="0"/>
          </a:p>
        </p:txBody>
      </p:sp>
      <p:sp>
        <p:nvSpPr>
          <p:cNvPr id="28" name="TextBox 27">
            <a:extLst>
              <a:ext uri="{FF2B5EF4-FFF2-40B4-BE49-F238E27FC236}">
                <a16:creationId xmlns:a16="http://schemas.microsoft.com/office/drawing/2014/main" id="{8076198C-FFE5-402C-C057-7FFA52D18184}"/>
              </a:ext>
            </a:extLst>
          </p:cNvPr>
          <p:cNvSpPr txBox="1"/>
          <p:nvPr/>
        </p:nvSpPr>
        <p:spPr>
          <a:xfrm>
            <a:off x="8235675" y="3412764"/>
            <a:ext cx="3898916" cy="1569660"/>
          </a:xfrm>
          <a:prstGeom prst="rect">
            <a:avLst/>
          </a:prstGeom>
          <a:noFill/>
        </p:spPr>
        <p:txBody>
          <a:bodyPr wrap="square">
            <a:spAutoFit/>
          </a:bodyPr>
          <a:lstStyle/>
          <a:p>
            <a:pPr lvl="0">
              <a:buSzPts val="1000"/>
            </a:pPr>
            <a:r>
              <a:rPr lang="lt-LT" sz="1600" b="1" dirty="0">
                <a:ln>
                  <a:noFill/>
                </a:ln>
                <a:solidFill>
                  <a:srgbClr val="C00000"/>
                </a:solidFill>
                <a:effectLst/>
                <a:latin typeface="Arial Narrow" panose="020B0606020202030204" pitchFamily="34" charset="0"/>
                <a:ea typeface="Helvetica Neue"/>
                <a:cs typeface="Helvetica Neue"/>
              </a:rPr>
              <a:t>Domisi</a:t>
            </a:r>
            <a:r>
              <a:rPr lang="lt-LT" sz="1600" b="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klausinėja</a:t>
            </a:r>
            <a:r>
              <a:rPr lang="lt-LT" sz="1600" b="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tyrinėja</a:t>
            </a:r>
            <a:r>
              <a:rPr lang="lt-LT" sz="1600" b="0" dirty="0">
                <a:ln>
                  <a:noFill/>
                </a:ln>
                <a:solidFill>
                  <a:srgbClr val="000000"/>
                </a:solidFill>
                <a:effectLst/>
                <a:latin typeface="Arial Narrow" panose="020B0606020202030204" pitchFamily="34" charset="0"/>
                <a:ea typeface="Helvetica Neue"/>
                <a:cs typeface="Helvetica Neue"/>
              </a:rPr>
              <a:t> kasdienines matematines situacijas.</a:t>
            </a:r>
            <a:endParaRPr lang="lt-LT" sz="1600" b="1" dirty="0">
              <a:ln>
                <a:noFill/>
              </a:ln>
              <a:solidFill>
                <a:srgbClr val="000000"/>
              </a:solidFill>
              <a:effectLst/>
              <a:latin typeface="Helvetica Neue"/>
              <a:ea typeface="Helvetica Neue"/>
              <a:cs typeface="Helvetica Neue"/>
            </a:endParaRPr>
          </a:p>
          <a:p>
            <a:pPr lvl="0">
              <a:buSzPts val="1000"/>
            </a:pPr>
            <a:r>
              <a:rPr lang="lt-LT" sz="1600" b="1" dirty="0">
                <a:ln>
                  <a:noFill/>
                </a:ln>
                <a:solidFill>
                  <a:srgbClr val="C00000"/>
                </a:solidFill>
                <a:effectLst/>
                <a:latin typeface="Arial Narrow" panose="020B0606020202030204" pitchFamily="34" charset="0"/>
                <a:ea typeface="Helvetica Neue"/>
                <a:cs typeface="Helvetica Neue"/>
              </a:rPr>
              <a:t>Siūlo</a:t>
            </a:r>
            <a:r>
              <a:rPr lang="lt-LT" sz="1600" b="0" dirty="0">
                <a:ln>
                  <a:noFill/>
                </a:ln>
                <a:solidFill>
                  <a:srgbClr val="000000"/>
                </a:solidFill>
                <a:effectLst/>
                <a:latin typeface="Arial Narrow" panose="020B0606020202030204" pitchFamily="34" charset="0"/>
                <a:ea typeface="Helvetica Neue"/>
                <a:cs typeface="Helvetica Neue"/>
              </a:rPr>
              <a:t> užduoties atlikimo </a:t>
            </a:r>
            <a:r>
              <a:rPr lang="lt-LT" sz="1600" b="1" dirty="0">
                <a:ln>
                  <a:noFill/>
                </a:ln>
                <a:solidFill>
                  <a:srgbClr val="C00000"/>
                </a:solidFill>
                <a:effectLst/>
                <a:latin typeface="Arial Narrow" panose="020B0606020202030204" pitchFamily="34" charset="0"/>
                <a:ea typeface="Helvetica Neue"/>
                <a:cs typeface="Helvetica Neue"/>
              </a:rPr>
              <a:t>idėją</a:t>
            </a:r>
            <a:r>
              <a:rPr lang="lt-LT" sz="1600" b="0" dirty="0">
                <a:ln>
                  <a:noFill/>
                </a:ln>
                <a:solidFill>
                  <a:srgbClr val="000000"/>
                </a:solidFill>
                <a:effectLst/>
                <a:latin typeface="Arial Narrow" panose="020B0606020202030204" pitchFamily="34" charset="0"/>
                <a:ea typeface="Helvetica Neue"/>
                <a:cs typeface="Helvetica Neue"/>
              </a:rPr>
              <a:t> ir/ar </a:t>
            </a:r>
            <a:r>
              <a:rPr lang="lt-LT" sz="1600" b="1" dirty="0">
                <a:ln>
                  <a:noFill/>
                </a:ln>
                <a:solidFill>
                  <a:srgbClr val="C00000"/>
                </a:solidFill>
                <a:effectLst/>
                <a:latin typeface="Arial Narrow" panose="020B0606020202030204" pitchFamily="34" charset="0"/>
                <a:ea typeface="Helvetica Neue"/>
                <a:cs typeface="Helvetica Neue"/>
              </a:rPr>
              <a:t>sprendimą</a:t>
            </a:r>
            <a:r>
              <a:rPr lang="lt-LT" sz="1600" b="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būdą</a:t>
            </a:r>
            <a:r>
              <a:rPr lang="lt-LT" sz="1600" b="0" dirty="0">
                <a:ln>
                  <a:noFill/>
                </a:ln>
                <a:solidFill>
                  <a:srgbClr val="000000"/>
                </a:solidFill>
                <a:effectLst/>
                <a:latin typeface="Arial Narrow" panose="020B0606020202030204" pitchFamily="34" charset="0"/>
                <a:ea typeface="Helvetica Neue"/>
                <a:cs typeface="Helvetica Neue"/>
              </a:rPr>
              <a:t>. </a:t>
            </a:r>
            <a:endParaRPr lang="lt-LT" sz="1600" b="1" dirty="0">
              <a:ln>
                <a:noFill/>
              </a:ln>
              <a:solidFill>
                <a:srgbClr val="000000"/>
              </a:solidFill>
              <a:effectLst/>
              <a:latin typeface="Helvetica Neue"/>
              <a:ea typeface="Helvetica Neue"/>
              <a:cs typeface="Helvetica Neue"/>
            </a:endParaRPr>
          </a:p>
          <a:p>
            <a:pPr lvl="0">
              <a:buSzPts val="1000"/>
            </a:pPr>
            <a:r>
              <a:rPr lang="lt-LT" sz="1600" b="1" dirty="0">
                <a:ln>
                  <a:noFill/>
                </a:ln>
                <a:solidFill>
                  <a:srgbClr val="C00000"/>
                </a:solidFill>
                <a:effectLst/>
                <a:latin typeface="Arial Narrow" panose="020B0606020202030204" pitchFamily="34" charset="0"/>
                <a:ea typeface="Helvetica Neue"/>
                <a:cs typeface="Helvetica Neue"/>
              </a:rPr>
              <a:t>Skaičiuojant</a:t>
            </a:r>
            <a:r>
              <a:rPr lang="lt-LT" sz="1600" b="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matuojant taiko</a:t>
            </a:r>
            <a:r>
              <a:rPr lang="lt-LT" sz="1600" b="0" dirty="0">
                <a:ln>
                  <a:noFill/>
                </a:ln>
                <a:solidFill>
                  <a:srgbClr val="000000"/>
                </a:solidFill>
                <a:effectLst/>
                <a:latin typeface="Arial Narrow" panose="020B0606020202030204" pitchFamily="34" charset="0"/>
                <a:ea typeface="Helvetica Neue"/>
                <a:cs typeface="Helvetica Neue"/>
              </a:rPr>
              <a:t> paties pasirinktus </a:t>
            </a:r>
            <a:r>
              <a:rPr lang="lt-LT" sz="1600" b="1" dirty="0">
                <a:ln>
                  <a:noFill/>
                </a:ln>
                <a:solidFill>
                  <a:srgbClr val="C00000"/>
                </a:solidFill>
                <a:effectLst/>
                <a:latin typeface="Arial Narrow" panose="020B0606020202030204" pitchFamily="34" charset="0"/>
                <a:ea typeface="Helvetica Neue"/>
                <a:cs typeface="Helvetica Neue"/>
              </a:rPr>
              <a:t>būdus ir priemones</a:t>
            </a:r>
            <a:r>
              <a:rPr lang="lt-LT" sz="1600" b="0" dirty="0">
                <a:ln>
                  <a:noFill/>
                </a:ln>
                <a:solidFill>
                  <a:srgbClr val="000000"/>
                </a:solidFill>
                <a:effectLst/>
                <a:latin typeface="Arial Narrow" panose="020B0606020202030204" pitchFamily="34" charset="0"/>
                <a:ea typeface="Helvetica Neue"/>
                <a:cs typeface="Helvetica Neue"/>
              </a:rPr>
              <a:t>. </a:t>
            </a:r>
            <a:endParaRPr lang="lt-LT" sz="1600" b="1" dirty="0">
              <a:ln>
                <a:noFill/>
              </a:ln>
              <a:solidFill>
                <a:srgbClr val="000000"/>
              </a:solidFill>
              <a:effectLst/>
              <a:latin typeface="Helvetica Neue"/>
              <a:ea typeface="Helvetica Neue"/>
              <a:cs typeface="Helvetica Neue"/>
            </a:endParaRPr>
          </a:p>
        </p:txBody>
      </p:sp>
      <p:sp>
        <p:nvSpPr>
          <p:cNvPr id="32" name="TextBox 31">
            <a:extLst>
              <a:ext uri="{FF2B5EF4-FFF2-40B4-BE49-F238E27FC236}">
                <a16:creationId xmlns:a16="http://schemas.microsoft.com/office/drawing/2014/main" id="{FABA39AA-434D-4460-6931-E7E88665B7CC}"/>
              </a:ext>
            </a:extLst>
          </p:cNvPr>
          <p:cNvSpPr txBox="1"/>
          <p:nvPr/>
        </p:nvSpPr>
        <p:spPr>
          <a:xfrm>
            <a:off x="7072576" y="5313840"/>
            <a:ext cx="4013315" cy="1323439"/>
          </a:xfrm>
          <a:prstGeom prst="rect">
            <a:avLst/>
          </a:prstGeom>
          <a:noFill/>
        </p:spPr>
        <p:txBody>
          <a:bodyPr wrap="square">
            <a:spAutoFit/>
          </a:bodyPr>
          <a:lstStyle/>
          <a:p>
            <a:pPr lvl="0">
              <a:buSzPts val="1000"/>
            </a:pPr>
            <a:r>
              <a:rPr lang="lt-LT" sz="1600" b="0" dirty="0">
                <a:ln>
                  <a:noFill/>
                </a:ln>
                <a:solidFill>
                  <a:srgbClr val="000000"/>
                </a:solidFill>
                <a:effectLst/>
                <a:latin typeface="Arial Narrow" panose="020B0606020202030204" pitchFamily="34" charset="0"/>
                <a:ea typeface="Helvetica Neue"/>
                <a:cs typeface="Helvetica Neue"/>
              </a:rPr>
              <a:t>Atlieka matematines procedūras (</a:t>
            </a:r>
            <a:r>
              <a:rPr lang="lt-LT" sz="1600" b="1" dirty="0">
                <a:ln>
                  <a:noFill/>
                </a:ln>
                <a:solidFill>
                  <a:srgbClr val="C00000"/>
                </a:solidFill>
                <a:effectLst/>
                <a:latin typeface="Arial Narrow" panose="020B0606020202030204" pitchFamily="34" charset="0"/>
                <a:ea typeface="Helvetica Neue"/>
                <a:cs typeface="Helvetica Neue"/>
              </a:rPr>
              <a:t>skaičiuoja, palygina, grupuoja, klasifikuoja, išrikiuoja, išmatuoja</a:t>
            </a:r>
            <a:r>
              <a:rPr lang="lt-LT" sz="1600" b="0" dirty="0">
                <a:ln>
                  <a:noFill/>
                </a:ln>
                <a:solidFill>
                  <a:srgbClr val="000000"/>
                </a:solidFill>
                <a:effectLst/>
                <a:latin typeface="Arial Narrow" panose="020B0606020202030204" pitchFamily="34" charset="0"/>
                <a:ea typeface="Helvetica Neue"/>
                <a:cs typeface="Helvetica Neue"/>
              </a:rPr>
              <a:t>).</a:t>
            </a:r>
            <a:endParaRPr lang="lt-LT" sz="1600" b="1" dirty="0">
              <a:ln>
                <a:noFill/>
              </a:ln>
              <a:solidFill>
                <a:srgbClr val="000000"/>
              </a:solidFill>
              <a:effectLst/>
              <a:latin typeface="Helvetica Neue"/>
              <a:ea typeface="Helvetica Neue"/>
              <a:cs typeface="Helvetica Neue"/>
            </a:endParaRPr>
          </a:p>
          <a:p>
            <a:pPr lvl="0">
              <a:buSzPts val="1000"/>
            </a:pPr>
            <a:r>
              <a:rPr lang="lt-LT" sz="1600" b="1" dirty="0">
                <a:ln>
                  <a:noFill/>
                </a:ln>
                <a:solidFill>
                  <a:srgbClr val="C00000"/>
                </a:solidFill>
                <a:effectLst/>
                <a:latin typeface="Arial Narrow" panose="020B0606020202030204" pitchFamily="34" charset="0"/>
                <a:ea typeface="Helvetica Neue"/>
                <a:cs typeface="Helvetica Neue"/>
              </a:rPr>
              <a:t>Kelia klausimus</a:t>
            </a:r>
            <a:r>
              <a:rPr lang="lt-LT" sz="1600" b="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įvardina problemas</a:t>
            </a:r>
            <a:r>
              <a:rPr lang="lt-LT" sz="1600" b="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ieško sprendimo būdų</a:t>
            </a:r>
            <a:r>
              <a:rPr lang="lt-LT" sz="1600" b="0" dirty="0">
                <a:ln>
                  <a:noFill/>
                </a:ln>
                <a:solidFill>
                  <a:srgbClr val="000000"/>
                </a:solidFill>
                <a:effectLst/>
                <a:latin typeface="Arial Narrow" panose="020B0606020202030204" pitchFamily="34" charset="0"/>
                <a:ea typeface="Helvetica Neue"/>
                <a:cs typeface="Helvetica Neue"/>
              </a:rPr>
              <a:t>.</a:t>
            </a:r>
            <a:endParaRPr lang="lt-LT" sz="1600" b="1" dirty="0">
              <a:solidFill>
                <a:srgbClr val="000000"/>
              </a:solidFill>
              <a:latin typeface="Helvetica Neue"/>
              <a:ea typeface="Helvetica Neue"/>
              <a:cs typeface="Helvetica Neue"/>
            </a:endParaRPr>
          </a:p>
        </p:txBody>
      </p:sp>
      <p:sp>
        <p:nvSpPr>
          <p:cNvPr id="34" name="TextBox 33">
            <a:extLst>
              <a:ext uri="{FF2B5EF4-FFF2-40B4-BE49-F238E27FC236}">
                <a16:creationId xmlns:a16="http://schemas.microsoft.com/office/drawing/2014/main" id="{C2C14C8E-06C5-493E-0E4F-E385DF76DE52}"/>
              </a:ext>
            </a:extLst>
          </p:cNvPr>
          <p:cNvSpPr txBox="1"/>
          <p:nvPr/>
        </p:nvSpPr>
        <p:spPr>
          <a:xfrm>
            <a:off x="1459288" y="5517631"/>
            <a:ext cx="4168726" cy="1077218"/>
          </a:xfrm>
          <a:prstGeom prst="rect">
            <a:avLst/>
          </a:prstGeom>
          <a:noFill/>
        </p:spPr>
        <p:txBody>
          <a:bodyPr wrap="square">
            <a:spAutoFit/>
          </a:bodyPr>
          <a:lstStyle/>
          <a:p>
            <a:pPr lvl="0">
              <a:buSzPts val="1000"/>
            </a:pPr>
            <a:r>
              <a:rPr lang="lt-LT" sz="1600" b="1" dirty="0">
                <a:ln>
                  <a:noFill/>
                </a:ln>
                <a:solidFill>
                  <a:srgbClr val="C00000"/>
                </a:solidFill>
                <a:effectLst/>
                <a:latin typeface="Arial Narrow" panose="020B0606020202030204" pitchFamily="34" charset="0"/>
                <a:ea typeface="Helvetica Neue"/>
                <a:cs typeface="Helvetica Neue"/>
              </a:rPr>
              <a:t>Dalijasi idėjomis</a:t>
            </a:r>
            <a:r>
              <a:rPr lang="lt-LT" sz="1600" b="0" dirty="0">
                <a:ln>
                  <a:noFill/>
                </a:ln>
                <a:solidFill>
                  <a:srgbClr val="000000"/>
                </a:solidFill>
                <a:effectLst/>
                <a:latin typeface="Arial Narrow" panose="020B0606020202030204" pitchFamily="34" charset="0"/>
                <a:ea typeface="Helvetica Neue"/>
                <a:cs typeface="Helvetica Neue"/>
              </a:rPr>
              <a:t>. Atlikdamas veiksmus, </a:t>
            </a:r>
            <a:r>
              <a:rPr lang="lt-LT" sz="1600" b="1" dirty="0">
                <a:ln>
                  <a:noFill/>
                </a:ln>
                <a:solidFill>
                  <a:srgbClr val="C00000"/>
                </a:solidFill>
                <a:effectLst/>
                <a:latin typeface="Arial Narrow" panose="020B0606020202030204" pitchFamily="34" charset="0"/>
                <a:ea typeface="Helvetica Neue"/>
                <a:cs typeface="Helvetica Neue"/>
              </a:rPr>
              <a:t>tariasi</a:t>
            </a:r>
            <a:r>
              <a:rPr lang="lt-LT" sz="1600" b="0" dirty="0">
                <a:ln>
                  <a:noFill/>
                </a:ln>
                <a:solidFill>
                  <a:srgbClr val="000000"/>
                </a:solidFill>
                <a:effectLst/>
                <a:latin typeface="Arial Narrow" panose="020B0606020202030204" pitchFamily="34" charset="0"/>
                <a:ea typeface="Helvetica Neue"/>
                <a:cs typeface="Helvetica Neue"/>
              </a:rPr>
              <a:t> dėl veikimo būdų.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Priima </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kitų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siūlomus sprendimus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rodo iniciatyvą </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išspręsti problemą arba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randa sprendimą</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kuris tinka visiems.</a:t>
            </a:r>
            <a:endParaRPr lang="lt-LT" sz="1600" dirty="0"/>
          </a:p>
        </p:txBody>
      </p:sp>
      <p:sp>
        <p:nvSpPr>
          <p:cNvPr id="36" name="TextBox 35">
            <a:extLst>
              <a:ext uri="{FF2B5EF4-FFF2-40B4-BE49-F238E27FC236}">
                <a16:creationId xmlns:a16="http://schemas.microsoft.com/office/drawing/2014/main" id="{36D31A92-2B3B-37AA-A828-C45C6757E8B2}"/>
              </a:ext>
            </a:extLst>
          </p:cNvPr>
          <p:cNvSpPr txBox="1"/>
          <p:nvPr/>
        </p:nvSpPr>
        <p:spPr>
          <a:xfrm>
            <a:off x="288739" y="3388581"/>
            <a:ext cx="3580118" cy="1569660"/>
          </a:xfrm>
          <a:prstGeom prst="rect">
            <a:avLst/>
          </a:prstGeom>
          <a:noFill/>
        </p:spPr>
        <p:txBody>
          <a:bodyPr wrap="square">
            <a:spAutoFit/>
          </a:bodyPr>
          <a:lstStyle/>
          <a:p>
            <a:pPr lvl="0">
              <a:buSzPts val="1000"/>
            </a:pPr>
            <a:r>
              <a:rPr lang="lt-LT" sz="1600" b="0" dirty="0">
                <a:ln>
                  <a:noFill/>
                </a:ln>
                <a:solidFill>
                  <a:srgbClr val="000000"/>
                </a:solidFill>
                <a:effectLst/>
                <a:latin typeface="Arial Narrow" panose="020B0606020202030204" pitchFamily="34" charset="0"/>
                <a:ea typeface="Helvetica Neue"/>
                <a:cs typeface="Helvetica Neue"/>
              </a:rPr>
              <a:t>Atlieka praktines užduotis </a:t>
            </a:r>
            <a:r>
              <a:rPr lang="lt-LT" sz="1600" b="1" dirty="0">
                <a:ln>
                  <a:noFill/>
                </a:ln>
                <a:solidFill>
                  <a:srgbClr val="C00000"/>
                </a:solidFill>
                <a:effectLst/>
                <a:latin typeface="Arial Narrow" panose="020B0606020202030204" pitchFamily="34" charset="0"/>
                <a:ea typeface="Helvetica Neue"/>
                <a:cs typeface="Helvetica Neue"/>
              </a:rPr>
              <a:t>skaitmeniniais įrenginiais</a:t>
            </a:r>
            <a:r>
              <a:rPr lang="lt-LT" sz="1600" b="0" dirty="0">
                <a:ln>
                  <a:noFill/>
                </a:ln>
                <a:solidFill>
                  <a:srgbClr val="000000"/>
                </a:solidFill>
                <a:effectLst/>
                <a:latin typeface="Arial Narrow" panose="020B0606020202030204" pitchFamily="34" charset="0"/>
                <a:ea typeface="Helvetica Neue"/>
                <a:cs typeface="Helvetica Neue"/>
              </a:rPr>
              <a:t> (</a:t>
            </a:r>
            <a:r>
              <a:rPr lang="lt-LT" sz="1600" b="0" i="1" dirty="0">
                <a:ln>
                  <a:noFill/>
                </a:ln>
                <a:solidFill>
                  <a:srgbClr val="C00000"/>
                </a:solidFill>
                <a:effectLst/>
                <a:latin typeface="Arial Narrow" panose="020B0606020202030204" pitchFamily="34" charset="0"/>
                <a:ea typeface="Helvetica Neue"/>
                <a:cs typeface="Helvetica Neue"/>
              </a:rPr>
              <a:t>nupiešia, nuspalvina piešinį, įdainuoja, nufotografuoja, nufilmuoja ir pan</a:t>
            </a:r>
            <a:r>
              <a:rPr lang="lt-LT" sz="1600" b="0" dirty="0">
                <a:ln>
                  <a:noFill/>
                </a:ln>
                <a:solidFill>
                  <a:srgbClr val="000000"/>
                </a:solidFill>
                <a:effectLst/>
                <a:latin typeface="Arial Narrow" panose="020B0606020202030204" pitchFamily="34" charset="0"/>
                <a:ea typeface="Helvetica Neue"/>
                <a:cs typeface="Helvetica Neue"/>
              </a:rPr>
              <a:t>.).</a:t>
            </a:r>
            <a:endParaRPr lang="lt-LT" sz="1600" b="1" dirty="0">
              <a:ln>
                <a:noFill/>
              </a:ln>
              <a:solidFill>
                <a:srgbClr val="000000"/>
              </a:solidFill>
              <a:effectLst/>
              <a:latin typeface="Helvetica Neue"/>
              <a:ea typeface="Helvetica Neue"/>
              <a:cs typeface="Helvetica Neue"/>
            </a:endParaRPr>
          </a:p>
          <a:p>
            <a:pPr lvl="0">
              <a:buSzPts val="1000"/>
            </a:pPr>
            <a:r>
              <a:rPr lang="lt-LT" sz="1600" b="0" dirty="0">
                <a:ln>
                  <a:noFill/>
                </a:ln>
                <a:solidFill>
                  <a:srgbClr val="000000"/>
                </a:solidFill>
                <a:effectLst/>
                <a:latin typeface="Arial Narrow" panose="020B0606020202030204" pitchFamily="34" charset="0"/>
                <a:ea typeface="Helvetica Neue"/>
                <a:cs typeface="Helvetica Neue"/>
              </a:rPr>
              <a:t>Atpažįsta piešiniais, žodžiais, simboliais pateiktas sekas. </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Pastebi ir įvardina dėsningumus, juos pratęsia.</a:t>
            </a:r>
            <a:endParaRPr lang="lt-LT" sz="1600" dirty="0"/>
          </a:p>
        </p:txBody>
      </p:sp>
      <p:sp>
        <p:nvSpPr>
          <p:cNvPr id="38" name="TextBox 37">
            <a:extLst>
              <a:ext uri="{FF2B5EF4-FFF2-40B4-BE49-F238E27FC236}">
                <a16:creationId xmlns:a16="http://schemas.microsoft.com/office/drawing/2014/main" id="{3B3C4B4E-1B76-DD76-280C-59B5FC393B2F}"/>
              </a:ext>
            </a:extLst>
          </p:cNvPr>
          <p:cNvSpPr txBox="1"/>
          <p:nvPr/>
        </p:nvSpPr>
        <p:spPr>
          <a:xfrm>
            <a:off x="338278" y="1201314"/>
            <a:ext cx="3316960" cy="1815882"/>
          </a:xfrm>
          <a:prstGeom prst="rect">
            <a:avLst/>
          </a:prstGeom>
          <a:noFill/>
        </p:spPr>
        <p:txBody>
          <a:bodyPr wrap="square">
            <a:spAutoFit/>
          </a:bodyPr>
          <a:lstStyle/>
          <a:p>
            <a:pPr lvl="0">
              <a:buSzPts val="1000"/>
            </a:pPr>
            <a:r>
              <a:rPr lang="lt-LT" sz="1600" b="0" dirty="0">
                <a:ln>
                  <a:noFill/>
                </a:ln>
                <a:solidFill>
                  <a:srgbClr val="000000"/>
                </a:solidFill>
                <a:effectLst/>
                <a:latin typeface="Arial Narrow" panose="020B0606020202030204" pitchFamily="34" charset="0"/>
                <a:ea typeface="Helvetica Neue"/>
                <a:cs typeface="Helvetica Neue"/>
              </a:rPr>
              <a:t>Atlikdamas matematinius veiksmus </a:t>
            </a:r>
            <a:r>
              <a:rPr lang="lt-LT" sz="1600" b="1" dirty="0">
                <a:ln>
                  <a:noFill/>
                </a:ln>
                <a:solidFill>
                  <a:srgbClr val="C00000"/>
                </a:solidFill>
                <a:effectLst/>
                <a:latin typeface="Arial Narrow" panose="020B0606020202030204" pitchFamily="34" charset="0"/>
                <a:ea typeface="Helvetica Neue"/>
                <a:cs typeface="Helvetica Neue"/>
              </a:rPr>
              <a:t>tariasi</a:t>
            </a:r>
            <a:r>
              <a:rPr lang="lt-LT" sz="1600" b="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diskutuoja su kitais</a:t>
            </a:r>
            <a:r>
              <a:rPr lang="lt-LT" sz="1600" b="0" dirty="0">
                <a:ln>
                  <a:noFill/>
                </a:ln>
                <a:solidFill>
                  <a:srgbClr val="000000"/>
                </a:solidFill>
                <a:effectLst/>
                <a:latin typeface="Arial Narrow" panose="020B0606020202030204" pitchFamily="34" charset="0"/>
                <a:ea typeface="Helvetica Neue"/>
                <a:cs typeface="Helvetica Neue"/>
              </a:rPr>
              <a:t>. </a:t>
            </a:r>
            <a:endParaRPr lang="lt-LT" sz="1600" b="1" dirty="0">
              <a:ln>
                <a:noFill/>
              </a:ln>
              <a:solidFill>
                <a:srgbClr val="000000"/>
              </a:solidFill>
              <a:effectLst/>
              <a:latin typeface="Helvetica Neue"/>
              <a:ea typeface="Helvetica Neue"/>
              <a:cs typeface="Helvetica Neue"/>
            </a:endParaRPr>
          </a:p>
          <a:p>
            <a:pPr lvl="0">
              <a:buSzPts val="1000"/>
            </a:pPr>
            <a:r>
              <a:rPr lang="lt-LT" sz="1600" b="1" dirty="0">
                <a:ln>
                  <a:noFill/>
                </a:ln>
                <a:solidFill>
                  <a:srgbClr val="C00000"/>
                </a:solidFill>
                <a:effectLst/>
                <a:latin typeface="Arial Narrow" panose="020B0606020202030204" pitchFamily="34" charset="0"/>
                <a:ea typeface="Helvetica Neue"/>
                <a:cs typeface="Helvetica Neue"/>
              </a:rPr>
              <a:t>Dalinasi savo veiksmais </a:t>
            </a:r>
            <a:r>
              <a:rPr lang="lt-LT" sz="1600" b="0" dirty="0">
                <a:ln>
                  <a:noFill/>
                </a:ln>
                <a:solidFill>
                  <a:srgbClr val="000000"/>
                </a:solidFill>
                <a:effectLst/>
                <a:latin typeface="Arial Narrow" panose="020B0606020202030204" pitchFamily="34" charset="0"/>
                <a:ea typeface="Helvetica Neue"/>
                <a:cs typeface="Helvetica Neue"/>
              </a:rPr>
              <a:t>bendrame grupės darbe, priima kitų sprendimus. </a:t>
            </a:r>
            <a:endParaRPr lang="lt-LT" sz="1600" b="1" dirty="0">
              <a:solidFill>
                <a:srgbClr val="000000"/>
              </a:solidFill>
              <a:latin typeface="Helvetica Neue"/>
              <a:ea typeface="Helvetica Neue"/>
              <a:cs typeface="Helvetica Neue"/>
            </a:endParaRPr>
          </a:p>
          <a:p>
            <a:pPr lvl="0">
              <a:buSzPts val="1000"/>
            </a:pP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Susidūręs su sunkumais </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atliekant matematines procedūras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prašo pagalbos ar kitiems padeda</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a:t>
            </a:r>
            <a:endParaRPr lang="lt-LT" sz="1600" dirty="0"/>
          </a:p>
        </p:txBody>
      </p:sp>
    </p:spTree>
    <p:extLst>
      <p:ext uri="{BB962C8B-B14F-4D97-AF65-F5344CB8AC3E}">
        <p14:creationId xmlns:p14="http://schemas.microsoft.com/office/powerpoint/2010/main" val="257454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EA52DAE-ABB7-89EE-7237-12C24E441106}"/>
              </a:ext>
            </a:extLst>
          </p:cNvPr>
          <p:cNvSpPr txBox="1">
            <a:spLocks/>
          </p:cNvSpPr>
          <p:nvPr/>
        </p:nvSpPr>
        <p:spPr>
          <a:xfrm>
            <a:off x="929786" y="213557"/>
            <a:ext cx="10160245" cy="44451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lt-LT" sz="2400" dirty="0">
                <a:solidFill>
                  <a:srgbClr val="002060"/>
                </a:solidFill>
                <a:latin typeface="Arial Narrow" panose="020B0606020202030204" pitchFamily="34" charset="0"/>
              </a:rPr>
              <a:t>MATEMATINIS UGDYMAS: pasiekimų vertinimo pavyzdys</a:t>
            </a:r>
            <a:endParaRPr lang="en-US" sz="2400" dirty="0">
              <a:solidFill>
                <a:srgbClr val="002060"/>
              </a:solidFill>
              <a:latin typeface="Arial Narrow" panose="020B0606020202030204" pitchFamily="34" charset="0"/>
            </a:endParaRPr>
          </a:p>
        </p:txBody>
      </p:sp>
      <p:sp>
        <p:nvSpPr>
          <p:cNvPr id="2" name="Rectangle: Rounded Corners 1">
            <a:extLst>
              <a:ext uri="{FF2B5EF4-FFF2-40B4-BE49-F238E27FC236}">
                <a16:creationId xmlns:a16="http://schemas.microsoft.com/office/drawing/2014/main" id="{BF5BD434-725E-1CCE-ABF4-AF941EC17D5D}"/>
              </a:ext>
            </a:extLst>
          </p:cNvPr>
          <p:cNvSpPr/>
          <p:nvPr/>
        </p:nvSpPr>
        <p:spPr>
          <a:xfrm>
            <a:off x="497058" y="1301518"/>
            <a:ext cx="1931964"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000" b="1" dirty="0"/>
              <a:t>Matematinis ugdymas</a:t>
            </a:r>
          </a:p>
        </p:txBody>
      </p:sp>
      <p:sp>
        <p:nvSpPr>
          <p:cNvPr id="5" name="TextBox 4">
            <a:extLst>
              <a:ext uri="{FF2B5EF4-FFF2-40B4-BE49-F238E27FC236}">
                <a16:creationId xmlns:a16="http://schemas.microsoft.com/office/drawing/2014/main" id="{744E4DB4-B443-ABDD-E46F-4676D1177190}"/>
              </a:ext>
            </a:extLst>
          </p:cNvPr>
          <p:cNvSpPr txBox="1"/>
          <p:nvPr/>
        </p:nvSpPr>
        <p:spPr>
          <a:xfrm>
            <a:off x="753365" y="779738"/>
            <a:ext cx="1569404" cy="400110"/>
          </a:xfrm>
          <a:prstGeom prst="rect">
            <a:avLst/>
          </a:prstGeom>
          <a:solidFill>
            <a:srgbClr val="FFC000"/>
          </a:solidFill>
        </p:spPr>
        <p:txBody>
          <a:bodyPr wrap="none" rtlCol="0">
            <a:spAutoFit/>
          </a:bodyPr>
          <a:lstStyle/>
          <a:p>
            <a:pPr algn="r"/>
            <a:r>
              <a:rPr lang="lt-LT" sz="2000" b="1" dirty="0">
                <a:latin typeface="Calibri Light" panose="020F0302020204030204" pitchFamily="34" charset="0"/>
              </a:rPr>
              <a:t>Ugdymo sritis</a:t>
            </a:r>
            <a:endParaRPr lang="en-US" sz="2000" b="1" dirty="0">
              <a:latin typeface="Calibri Light" panose="020F0302020204030204" pitchFamily="34" charset="0"/>
            </a:endParaRPr>
          </a:p>
        </p:txBody>
      </p:sp>
      <p:sp>
        <p:nvSpPr>
          <p:cNvPr id="18" name="TextBox 17">
            <a:extLst>
              <a:ext uri="{FF2B5EF4-FFF2-40B4-BE49-F238E27FC236}">
                <a16:creationId xmlns:a16="http://schemas.microsoft.com/office/drawing/2014/main" id="{528158CB-62BF-C0F0-8559-0FA66EBA92A0}"/>
              </a:ext>
            </a:extLst>
          </p:cNvPr>
          <p:cNvSpPr txBox="1"/>
          <p:nvPr/>
        </p:nvSpPr>
        <p:spPr>
          <a:xfrm>
            <a:off x="2783487" y="775984"/>
            <a:ext cx="1737142" cy="400110"/>
          </a:xfrm>
          <a:prstGeom prst="rect">
            <a:avLst/>
          </a:prstGeom>
          <a:solidFill>
            <a:srgbClr val="FFC000"/>
          </a:solidFill>
        </p:spPr>
        <p:txBody>
          <a:bodyPr wrap="none" rtlCol="0">
            <a:spAutoFit/>
          </a:bodyPr>
          <a:lstStyle/>
          <a:p>
            <a:pPr algn="r"/>
            <a:r>
              <a:rPr lang="lt-LT" sz="2000" b="1" dirty="0">
                <a:latin typeface="Calibri Light" panose="020F0302020204030204" pitchFamily="34" charset="0"/>
              </a:rPr>
              <a:t>Pasiekimų sritis</a:t>
            </a:r>
            <a:endParaRPr lang="en-US" sz="2000" b="1" dirty="0">
              <a:latin typeface="Calibri Light" panose="020F0302020204030204" pitchFamily="34" charset="0"/>
            </a:endParaRPr>
          </a:p>
        </p:txBody>
      </p:sp>
      <p:sp>
        <p:nvSpPr>
          <p:cNvPr id="19" name="Rectangle: Rounded Corners 18">
            <a:extLst>
              <a:ext uri="{FF2B5EF4-FFF2-40B4-BE49-F238E27FC236}">
                <a16:creationId xmlns:a16="http://schemas.microsoft.com/office/drawing/2014/main" id="{1636E059-DEB0-73E7-C22F-2EDB14FF06BE}"/>
              </a:ext>
            </a:extLst>
          </p:cNvPr>
          <p:cNvSpPr/>
          <p:nvPr/>
        </p:nvSpPr>
        <p:spPr>
          <a:xfrm>
            <a:off x="2748209" y="1291757"/>
            <a:ext cx="1807699"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a:t>A. Matematinis </a:t>
            </a:r>
            <a:r>
              <a:rPr lang="lt-LT" sz="1600" b="1" u="sng" dirty="0">
                <a:solidFill>
                  <a:srgbClr val="C00000"/>
                </a:solidFill>
              </a:rPr>
              <a:t>samprotavimas</a:t>
            </a:r>
          </a:p>
        </p:txBody>
      </p:sp>
      <p:cxnSp>
        <p:nvCxnSpPr>
          <p:cNvPr id="21" name="Straight Arrow Connector 20">
            <a:extLst>
              <a:ext uri="{FF2B5EF4-FFF2-40B4-BE49-F238E27FC236}">
                <a16:creationId xmlns:a16="http://schemas.microsoft.com/office/drawing/2014/main" id="{84D8B957-09B8-C465-3EA4-0C01C9EBD290}"/>
              </a:ext>
            </a:extLst>
          </p:cNvPr>
          <p:cNvCxnSpPr>
            <a:cxnSpLocks/>
          </p:cNvCxnSpPr>
          <p:nvPr/>
        </p:nvCxnSpPr>
        <p:spPr>
          <a:xfrm flipV="1">
            <a:off x="2284988" y="1735271"/>
            <a:ext cx="48299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88ADF3D-FA59-8287-FAB5-952A61DF10D5}"/>
              </a:ext>
            </a:extLst>
          </p:cNvPr>
          <p:cNvSpPr txBox="1"/>
          <p:nvPr/>
        </p:nvSpPr>
        <p:spPr>
          <a:xfrm>
            <a:off x="4734147" y="786554"/>
            <a:ext cx="7457853" cy="400110"/>
          </a:xfrm>
          <a:prstGeom prst="rect">
            <a:avLst/>
          </a:prstGeom>
          <a:solidFill>
            <a:srgbClr val="FFC000"/>
          </a:solidFill>
        </p:spPr>
        <p:txBody>
          <a:bodyPr wrap="square" rtlCol="0">
            <a:spAutoFit/>
          </a:bodyPr>
          <a:lstStyle/>
          <a:p>
            <a:pPr algn="ctr"/>
            <a:r>
              <a:rPr lang="lt-LT" sz="2000" b="1" dirty="0">
                <a:latin typeface="Calibri Light" panose="020F0302020204030204" pitchFamily="34" charset="0"/>
              </a:rPr>
              <a:t>Pasiekimų srities pasiekimai </a:t>
            </a:r>
            <a:endParaRPr lang="en-US" sz="2000" b="1" dirty="0">
              <a:latin typeface="Calibri Light" panose="020F0302020204030204" pitchFamily="34" charset="0"/>
            </a:endParaRPr>
          </a:p>
        </p:txBody>
      </p:sp>
      <p:sp>
        <p:nvSpPr>
          <p:cNvPr id="23" name="Rectangle: Rounded Corners 22">
            <a:extLst>
              <a:ext uri="{FF2B5EF4-FFF2-40B4-BE49-F238E27FC236}">
                <a16:creationId xmlns:a16="http://schemas.microsoft.com/office/drawing/2014/main" id="{DCFBC596-9E9F-349F-BF38-03592934422E}"/>
              </a:ext>
            </a:extLst>
          </p:cNvPr>
          <p:cNvSpPr/>
          <p:nvPr/>
        </p:nvSpPr>
        <p:spPr>
          <a:xfrm>
            <a:off x="253218" y="6078262"/>
            <a:ext cx="2128911" cy="677952"/>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dirty="0">
                <a:latin typeface="Arial" panose="020B0604020202020204" pitchFamily="34" charset="0"/>
                <a:cs typeface="Arial" panose="020B0604020202020204" pitchFamily="34" charset="0"/>
              </a:rPr>
              <a:t>Pasirinkite ugdymo sritį</a:t>
            </a:r>
          </a:p>
        </p:txBody>
      </p:sp>
      <p:cxnSp>
        <p:nvCxnSpPr>
          <p:cNvPr id="25" name="Straight Arrow Connector 24">
            <a:extLst>
              <a:ext uri="{FF2B5EF4-FFF2-40B4-BE49-F238E27FC236}">
                <a16:creationId xmlns:a16="http://schemas.microsoft.com/office/drawing/2014/main" id="{CEA8C800-FFC2-49FC-2EDC-ED8C3B63D9C5}"/>
              </a:ext>
            </a:extLst>
          </p:cNvPr>
          <p:cNvCxnSpPr>
            <a:cxnSpLocks/>
            <a:stCxn id="23" idx="0"/>
          </p:cNvCxnSpPr>
          <p:nvPr/>
        </p:nvCxnSpPr>
        <p:spPr>
          <a:xfrm flipV="1">
            <a:off x="1317674" y="5594252"/>
            <a:ext cx="0" cy="48401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7" name="Rectangle: Rounded Corners 26">
            <a:extLst>
              <a:ext uri="{FF2B5EF4-FFF2-40B4-BE49-F238E27FC236}">
                <a16:creationId xmlns:a16="http://schemas.microsoft.com/office/drawing/2014/main" id="{7C61E8DA-C0DB-C480-1CE3-59B08304B8D2}"/>
              </a:ext>
            </a:extLst>
          </p:cNvPr>
          <p:cNvSpPr/>
          <p:nvPr/>
        </p:nvSpPr>
        <p:spPr>
          <a:xfrm>
            <a:off x="2816096" y="6078262"/>
            <a:ext cx="2335238" cy="677952"/>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latin typeface="Arial" panose="020B0604020202020204" pitchFamily="34" charset="0"/>
                <a:cs typeface="Arial" panose="020B0604020202020204" pitchFamily="34" charset="0"/>
              </a:rPr>
              <a:t>Išskirkite ugdymo srities pasiekimą</a:t>
            </a:r>
          </a:p>
        </p:txBody>
      </p:sp>
      <p:cxnSp>
        <p:nvCxnSpPr>
          <p:cNvPr id="29" name="Straight Arrow Connector 28">
            <a:extLst>
              <a:ext uri="{FF2B5EF4-FFF2-40B4-BE49-F238E27FC236}">
                <a16:creationId xmlns:a16="http://schemas.microsoft.com/office/drawing/2014/main" id="{5762B507-F33B-0FC6-9DA1-F5F4FB93428F}"/>
              </a:ext>
            </a:extLst>
          </p:cNvPr>
          <p:cNvCxnSpPr>
            <a:cxnSpLocks/>
            <a:stCxn id="27" idx="0"/>
          </p:cNvCxnSpPr>
          <p:nvPr/>
        </p:nvCxnSpPr>
        <p:spPr>
          <a:xfrm flipV="1">
            <a:off x="3983715" y="5561428"/>
            <a:ext cx="0" cy="5168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1" name="Rectangle: Rounded Corners 30">
            <a:extLst>
              <a:ext uri="{FF2B5EF4-FFF2-40B4-BE49-F238E27FC236}">
                <a16:creationId xmlns:a16="http://schemas.microsoft.com/office/drawing/2014/main" id="{94A89925-7696-4A6A-1BD5-5AD78F8F482D}"/>
              </a:ext>
            </a:extLst>
          </p:cNvPr>
          <p:cNvSpPr/>
          <p:nvPr/>
        </p:nvSpPr>
        <p:spPr>
          <a:xfrm>
            <a:off x="5585301" y="6078262"/>
            <a:ext cx="2508738" cy="677952"/>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dirty="0">
                <a:latin typeface="Arial" panose="020B0604020202020204" pitchFamily="34" charset="0"/>
                <a:cs typeface="Arial" panose="020B0604020202020204" pitchFamily="34" charset="0"/>
              </a:rPr>
              <a:t>Apibrėžkite pasiekimų srities pasiekimą </a:t>
            </a:r>
          </a:p>
        </p:txBody>
      </p:sp>
      <p:cxnSp>
        <p:nvCxnSpPr>
          <p:cNvPr id="33" name="Straight Arrow Connector 32">
            <a:extLst>
              <a:ext uri="{FF2B5EF4-FFF2-40B4-BE49-F238E27FC236}">
                <a16:creationId xmlns:a16="http://schemas.microsoft.com/office/drawing/2014/main" id="{A1143B33-C729-5933-7572-E3EDD51347DB}"/>
              </a:ext>
            </a:extLst>
          </p:cNvPr>
          <p:cNvCxnSpPr>
            <a:cxnSpLocks/>
            <a:stCxn id="31" idx="0"/>
          </p:cNvCxnSpPr>
          <p:nvPr/>
        </p:nvCxnSpPr>
        <p:spPr>
          <a:xfrm flipV="1">
            <a:off x="6839670" y="5514535"/>
            <a:ext cx="0" cy="56372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9" name="Rectangle: Rounded Corners 38">
            <a:extLst>
              <a:ext uri="{FF2B5EF4-FFF2-40B4-BE49-F238E27FC236}">
                <a16:creationId xmlns:a16="http://schemas.microsoft.com/office/drawing/2014/main" id="{D7A35263-2143-22CE-8B0B-3FC21B2FB300}"/>
              </a:ext>
            </a:extLst>
          </p:cNvPr>
          <p:cNvSpPr/>
          <p:nvPr/>
        </p:nvSpPr>
        <p:spPr>
          <a:xfrm>
            <a:off x="4750831" y="1285969"/>
            <a:ext cx="7314560"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dirty="0">
                <a:latin typeface="Arial Narrow" panose="020B0606020202030204" pitchFamily="34" charset="0"/>
              </a:rPr>
              <a:t>A</a:t>
            </a:r>
            <a:r>
              <a:rPr lang="ru-RU" sz="1600" dirty="0">
                <a:latin typeface="Arial Narrow" panose="020B0606020202030204" pitchFamily="34" charset="0"/>
              </a:rPr>
              <a:t>3</a:t>
            </a:r>
            <a:r>
              <a:rPr lang="lt-LT" sz="1600" dirty="0">
                <a:latin typeface="Arial Narrow" panose="020B0606020202030204" pitchFamily="34" charset="0"/>
              </a:rPr>
              <a:t>. Žaisdamas, tyrinėdamas bendradarbiaudamas su kitais gerai pažįstamose gyvenimiškose situacijose matuoja atstumą, ilgį, tūrį, masę naudodamasis dažniausia naudojamu sąlyginiu matu (pvz. ilgesnis-trumpesnis, sunkesnis-lengvesnis) </a:t>
            </a:r>
            <a:endParaRPr lang="lt-LT" sz="1600" u="sng" dirty="0">
              <a:solidFill>
                <a:srgbClr val="C00000"/>
              </a:solidFill>
              <a:latin typeface="Arial Narrow" panose="020B0606020202030204" pitchFamily="34" charset="0"/>
            </a:endParaRPr>
          </a:p>
        </p:txBody>
      </p:sp>
      <p:sp>
        <p:nvSpPr>
          <p:cNvPr id="59" name="TextBox 58">
            <a:extLst>
              <a:ext uri="{FF2B5EF4-FFF2-40B4-BE49-F238E27FC236}">
                <a16:creationId xmlns:a16="http://schemas.microsoft.com/office/drawing/2014/main" id="{60A5CCEF-8C33-5A93-5D13-C3D069AEED02}"/>
              </a:ext>
            </a:extLst>
          </p:cNvPr>
          <p:cNvSpPr txBox="1"/>
          <p:nvPr/>
        </p:nvSpPr>
        <p:spPr>
          <a:xfrm>
            <a:off x="3874476" y="2403114"/>
            <a:ext cx="3892163" cy="1243354"/>
          </a:xfrm>
          <a:prstGeom prst="rect">
            <a:avLst/>
          </a:prstGeom>
          <a:solidFill>
            <a:schemeClr val="accent3">
              <a:lumMod val="40000"/>
              <a:lumOff val="60000"/>
            </a:schemeClr>
          </a:solidFill>
        </p:spPr>
        <p:txBody>
          <a:bodyPr wrap="square">
            <a:spAutoFit/>
          </a:bodyPr>
          <a:lstStyle/>
          <a:p>
            <a:r>
              <a:rPr lang="lt-LT" sz="1800" b="1" dirty="0">
                <a:effectLst/>
                <a:latin typeface="Arial Narrow" panose="020B0606020202030204" pitchFamily="34" charset="0"/>
                <a:ea typeface="Calibri" panose="020F0502020204030204" pitchFamily="34" charset="0"/>
                <a:cs typeface="Times New Roman" panose="02020603050405020304" pitchFamily="18" charset="0"/>
              </a:rPr>
              <a:t>Vaiko pažangos aprašomasis vertinimas</a:t>
            </a:r>
            <a:r>
              <a:rPr lang="lt-LT" sz="1800" dirty="0">
                <a:effectLst/>
                <a:latin typeface="Arial Narrow" panose="020B0606020202030204" pitchFamily="34" charset="0"/>
                <a:ea typeface="Calibri" panose="020F0502020204030204" pitchFamily="34" charset="0"/>
                <a:cs typeface="Times New Roman" panose="02020603050405020304" pitchFamily="18" charset="0"/>
              </a:rPr>
              <a:t>:</a:t>
            </a:r>
          </a:p>
          <a:p>
            <a:pPr lvl="0">
              <a:lnSpc>
                <a:spcPct val="107000"/>
              </a:lnSpc>
              <a:spcAft>
                <a:spcPts val="800"/>
              </a:spcAft>
              <a:buSzPts val="1000"/>
            </a:pPr>
            <a:r>
              <a:rPr lang="lt-LT" sz="1800" b="1" i="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Matuoja</a:t>
            </a:r>
            <a:r>
              <a:rPr lang="lt-LT" sz="1800" i="1" dirty="0">
                <a:effectLst/>
                <a:latin typeface="Arial Narrow" panose="020B0606020202030204" pitchFamily="34" charset="0"/>
                <a:ea typeface="Calibri" panose="020F0502020204030204" pitchFamily="34" charset="0"/>
                <a:cs typeface="Times New Roman" panose="02020603050405020304" pitchFamily="18" charset="0"/>
              </a:rPr>
              <a:t> su liniuote daiktus, </a:t>
            </a:r>
            <a:r>
              <a:rPr lang="lt-LT" sz="1800" b="1" i="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palygina </a:t>
            </a:r>
            <a:r>
              <a:rPr lang="lt-LT" sz="1800" i="1" dirty="0">
                <a:effectLst/>
                <a:latin typeface="Arial Narrow" panose="020B0606020202030204" pitchFamily="34" charset="0"/>
                <a:ea typeface="Calibri" panose="020F0502020204030204" pitchFamily="34" charset="0"/>
                <a:cs typeface="Times New Roman" panose="02020603050405020304" pitchFamily="18" charset="0"/>
              </a:rPr>
              <a:t>ilgesnis-trumpesnis, </a:t>
            </a:r>
            <a:r>
              <a:rPr lang="lt-LT" sz="1800" b="1" i="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sveria daiktus</a:t>
            </a:r>
            <a:r>
              <a:rPr lang="lt-LT" sz="1800" i="1" dirty="0">
                <a:effectLst/>
                <a:latin typeface="Arial Narrow" panose="020B0606020202030204" pitchFamily="34" charset="0"/>
                <a:ea typeface="Calibri" panose="020F0502020204030204" pitchFamily="34" charset="0"/>
                <a:cs typeface="Times New Roman" panose="02020603050405020304" pitchFamily="18" charset="0"/>
              </a:rPr>
              <a:t>, palygina, kas sunkesnis, lengvesnis ir kt.</a:t>
            </a:r>
            <a:endParaRPr lang="lt-LT" sz="20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63" name="Straight Connector 62">
            <a:extLst>
              <a:ext uri="{FF2B5EF4-FFF2-40B4-BE49-F238E27FC236}">
                <a16:creationId xmlns:a16="http://schemas.microsoft.com/office/drawing/2014/main" id="{1C82ED1D-D18D-54D3-BB74-CC92FBE7380D}"/>
              </a:ext>
            </a:extLst>
          </p:cNvPr>
          <p:cNvCxnSpPr>
            <a:stCxn id="23" idx="3"/>
            <a:endCxn id="27" idx="1"/>
          </p:cNvCxnSpPr>
          <p:nvPr/>
        </p:nvCxnSpPr>
        <p:spPr>
          <a:xfrm>
            <a:off x="2382129" y="6417238"/>
            <a:ext cx="433967" cy="0"/>
          </a:xfrm>
          <a:prstGeom prst="line">
            <a:avLst/>
          </a:prstGeom>
        </p:spPr>
        <p:style>
          <a:lnRef idx="3">
            <a:schemeClr val="dk1"/>
          </a:lnRef>
          <a:fillRef idx="0">
            <a:schemeClr val="dk1"/>
          </a:fillRef>
          <a:effectRef idx="2">
            <a:schemeClr val="dk1"/>
          </a:effectRef>
          <a:fontRef idx="minor">
            <a:schemeClr val="tx1"/>
          </a:fontRef>
        </p:style>
      </p:cxnSp>
      <p:cxnSp>
        <p:nvCxnSpPr>
          <p:cNvPr id="66" name="Straight Connector 65">
            <a:extLst>
              <a:ext uri="{FF2B5EF4-FFF2-40B4-BE49-F238E27FC236}">
                <a16:creationId xmlns:a16="http://schemas.microsoft.com/office/drawing/2014/main" id="{B1322648-C65A-5695-E729-D5F76E73CC6F}"/>
              </a:ext>
            </a:extLst>
          </p:cNvPr>
          <p:cNvCxnSpPr>
            <a:stCxn id="27" idx="3"/>
            <a:endCxn id="31" idx="1"/>
          </p:cNvCxnSpPr>
          <p:nvPr/>
        </p:nvCxnSpPr>
        <p:spPr>
          <a:xfrm>
            <a:off x="5151334" y="6417238"/>
            <a:ext cx="433967" cy="0"/>
          </a:xfrm>
          <a:prstGeom prst="line">
            <a:avLst/>
          </a:prstGeom>
        </p:spPr>
        <p:style>
          <a:lnRef idx="3">
            <a:schemeClr val="dk1"/>
          </a:lnRef>
          <a:fillRef idx="0">
            <a:schemeClr val="dk1"/>
          </a:fillRef>
          <a:effectRef idx="2">
            <a:schemeClr val="dk1"/>
          </a:effectRef>
          <a:fontRef idx="minor">
            <a:schemeClr val="tx1"/>
          </a:fontRef>
        </p:style>
      </p:cxnSp>
      <p:sp>
        <p:nvSpPr>
          <p:cNvPr id="67" name="Rectangle: Rounded Corners 66">
            <a:extLst>
              <a:ext uri="{FF2B5EF4-FFF2-40B4-BE49-F238E27FC236}">
                <a16:creationId xmlns:a16="http://schemas.microsoft.com/office/drawing/2014/main" id="{97B62EFB-D8D2-C066-E645-B68CC5AE79B7}"/>
              </a:ext>
            </a:extLst>
          </p:cNvPr>
          <p:cNvSpPr/>
          <p:nvPr/>
        </p:nvSpPr>
        <p:spPr>
          <a:xfrm>
            <a:off x="253218" y="4452465"/>
            <a:ext cx="2368062" cy="643317"/>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dirty="0">
                <a:latin typeface="Arial" panose="020B0604020202020204" pitchFamily="34" charset="0"/>
                <a:cs typeface="Arial" panose="020B0604020202020204" pitchFamily="34" charset="0"/>
              </a:rPr>
              <a:t>Pasirinkite, per kokias  kompetencijas ugdysite</a:t>
            </a:r>
          </a:p>
        </p:txBody>
      </p:sp>
      <p:sp>
        <p:nvSpPr>
          <p:cNvPr id="70" name="Oval 69">
            <a:extLst>
              <a:ext uri="{FF2B5EF4-FFF2-40B4-BE49-F238E27FC236}">
                <a16:creationId xmlns:a16="http://schemas.microsoft.com/office/drawing/2014/main" id="{A7FF7ADC-CD8D-A390-039F-CDF0F98E385E}"/>
              </a:ext>
            </a:extLst>
          </p:cNvPr>
          <p:cNvSpPr/>
          <p:nvPr/>
        </p:nvSpPr>
        <p:spPr>
          <a:xfrm>
            <a:off x="1001151" y="5338003"/>
            <a:ext cx="633044" cy="609181"/>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1</a:t>
            </a:r>
            <a:endParaRPr lang="lt-LT" b="1" dirty="0">
              <a:solidFill>
                <a:schemeClr val="tx1"/>
              </a:solidFill>
              <a:latin typeface="Arial Narrow" panose="020B0606020202030204" pitchFamily="34" charset="0"/>
            </a:endParaRPr>
          </a:p>
        </p:txBody>
      </p:sp>
      <p:sp>
        <p:nvSpPr>
          <p:cNvPr id="71" name="Oval 70">
            <a:extLst>
              <a:ext uri="{FF2B5EF4-FFF2-40B4-BE49-F238E27FC236}">
                <a16:creationId xmlns:a16="http://schemas.microsoft.com/office/drawing/2014/main" id="{91E0E790-C955-C059-BAD5-EFBC933B350A}"/>
              </a:ext>
            </a:extLst>
          </p:cNvPr>
          <p:cNvSpPr/>
          <p:nvPr/>
        </p:nvSpPr>
        <p:spPr>
          <a:xfrm>
            <a:off x="3662554" y="5256837"/>
            <a:ext cx="633044" cy="609181"/>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2</a:t>
            </a:r>
            <a:endParaRPr lang="lt-LT" b="1" dirty="0">
              <a:solidFill>
                <a:schemeClr val="tx1"/>
              </a:solidFill>
              <a:latin typeface="Arial Narrow" panose="020B0606020202030204" pitchFamily="34" charset="0"/>
            </a:endParaRPr>
          </a:p>
        </p:txBody>
      </p:sp>
      <p:sp>
        <p:nvSpPr>
          <p:cNvPr id="72" name="Oval 71">
            <a:extLst>
              <a:ext uri="{FF2B5EF4-FFF2-40B4-BE49-F238E27FC236}">
                <a16:creationId xmlns:a16="http://schemas.microsoft.com/office/drawing/2014/main" id="{CAB93F91-F147-AC12-AFDC-C01D87E10872}"/>
              </a:ext>
            </a:extLst>
          </p:cNvPr>
          <p:cNvSpPr/>
          <p:nvPr/>
        </p:nvSpPr>
        <p:spPr>
          <a:xfrm>
            <a:off x="6523148" y="5289661"/>
            <a:ext cx="633044" cy="609181"/>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3</a:t>
            </a:r>
            <a:endParaRPr lang="lt-LT" b="1" dirty="0">
              <a:solidFill>
                <a:schemeClr val="tx1"/>
              </a:solidFill>
              <a:latin typeface="Arial Narrow" panose="020B0606020202030204" pitchFamily="34" charset="0"/>
            </a:endParaRPr>
          </a:p>
        </p:txBody>
      </p:sp>
      <p:sp>
        <p:nvSpPr>
          <p:cNvPr id="73" name="Oval 72">
            <a:extLst>
              <a:ext uri="{FF2B5EF4-FFF2-40B4-BE49-F238E27FC236}">
                <a16:creationId xmlns:a16="http://schemas.microsoft.com/office/drawing/2014/main" id="{1CBABC85-A2AD-5170-D718-1521BB1D9E80}"/>
              </a:ext>
            </a:extLst>
          </p:cNvPr>
          <p:cNvSpPr/>
          <p:nvPr/>
        </p:nvSpPr>
        <p:spPr>
          <a:xfrm>
            <a:off x="2763347" y="4452465"/>
            <a:ext cx="633044" cy="609181"/>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4</a:t>
            </a:r>
            <a:endParaRPr lang="lt-LT" b="1" dirty="0">
              <a:solidFill>
                <a:schemeClr val="tx1"/>
              </a:solidFill>
              <a:latin typeface="Arial Narrow" panose="020B0606020202030204" pitchFamily="34" charset="0"/>
            </a:endParaRPr>
          </a:p>
        </p:txBody>
      </p:sp>
      <p:sp>
        <p:nvSpPr>
          <p:cNvPr id="74" name="TextBox 73">
            <a:extLst>
              <a:ext uri="{FF2B5EF4-FFF2-40B4-BE49-F238E27FC236}">
                <a16:creationId xmlns:a16="http://schemas.microsoft.com/office/drawing/2014/main" id="{BA88F310-CAFD-BA0B-35C4-807ECC13AE92}"/>
              </a:ext>
            </a:extLst>
          </p:cNvPr>
          <p:cNvSpPr txBox="1"/>
          <p:nvPr/>
        </p:nvSpPr>
        <p:spPr>
          <a:xfrm>
            <a:off x="172755" y="2381269"/>
            <a:ext cx="3535031" cy="1200329"/>
          </a:xfrm>
          <a:prstGeom prst="rect">
            <a:avLst/>
          </a:prstGeom>
          <a:solidFill>
            <a:srgbClr val="FFFF00"/>
          </a:solidFill>
        </p:spPr>
        <p:txBody>
          <a:bodyPr wrap="square">
            <a:spAutoFit/>
          </a:bodyPr>
          <a:lstStyle/>
          <a:p>
            <a:pPr lvl="0">
              <a:buSzPts val="1000"/>
            </a:pPr>
            <a:r>
              <a:rPr lang="en-US" sz="1800" b="1" dirty="0">
                <a:ln>
                  <a:noFill/>
                </a:ln>
                <a:solidFill>
                  <a:srgbClr val="000000"/>
                </a:solidFill>
                <a:effectLst/>
                <a:latin typeface="Arial Narrow" panose="020B0606020202030204" pitchFamily="34" charset="0"/>
                <a:ea typeface="Helvetica Neue"/>
                <a:cs typeface="Helvetica Neue"/>
              </a:rPr>
              <a:t>Pa</a:t>
            </a:r>
            <a:r>
              <a:rPr lang="lt-LT" sz="1800" b="1" dirty="0">
                <a:ln>
                  <a:noFill/>
                </a:ln>
                <a:solidFill>
                  <a:srgbClr val="000000"/>
                </a:solidFill>
                <a:effectLst/>
                <a:latin typeface="Arial Narrow" panose="020B0606020202030204" pitchFamily="34" charset="0"/>
                <a:ea typeface="Helvetica Neue"/>
                <a:cs typeface="Helvetica Neue"/>
              </a:rPr>
              <a:t>žinimo kompetencija: </a:t>
            </a:r>
          </a:p>
          <a:p>
            <a:pPr lvl="0">
              <a:buSzPts val="1000"/>
            </a:pPr>
            <a:r>
              <a:rPr lang="lt-LT" sz="1800" b="0" dirty="0">
                <a:ln>
                  <a:noFill/>
                </a:ln>
                <a:solidFill>
                  <a:srgbClr val="000000"/>
                </a:solidFill>
                <a:effectLst/>
                <a:latin typeface="Arial Narrow" panose="020B0606020202030204" pitchFamily="34" charset="0"/>
                <a:ea typeface="Helvetica Neue"/>
                <a:cs typeface="Helvetica Neue"/>
              </a:rPr>
              <a:t>Atlieka matematines procedūras (skaičiuoja, palygina, grupuoja, klasifikuoja, išrikiuoja, išmatuoja).</a:t>
            </a:r>
            <a:endParaRPr lang="lt-LT" sz="1800" b="1" dirty="0">
              <a:ln>
                <a:noFill/>
              </a:ln>
              <a:solidFill>
                <a:srgbClr val="000000"/>
              </a:solidFill>
              <a:effectLst/>
              <a:latin typeface="Helvetica Neue"/>
              <a:ea typeface="Helvetica Neue"/>
              <a:cs typeface="Helvetica Neue"/>
            </a:endParaRPr>
          </a:p>
        </p:txBody>
      </p:sp>
      <p:pic>
        <p:nvPicPr>
          <p:cNvPr id="3" name="Paveikslėlis 6">
            <a:extLst>
              <a:ext uri="{FF2B5EF4-FFF2-40B4-BE49-F238E27FC236}">
                <a16:creationId xmlns:a16="http://schemas.microsoft.com/office/drawing/2014/main" id="{0122CA0C-9E2D-24C2-F891-5AF0D1C2A7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7880263" y="2910270"/>
            <a:ext cx="4666376" cy="3253712"/>
          </a:xfrm>
          <a:prstGeom prst="rect">
            <a:avLst/>
          </a:prstGeom>
        </p:spPr>
      </p:pic>
    </p:spTree>
    <p:extLst>
      <p:ext uri="{BB962C8B-B14F-4D97-AF65-F5344CB8AC3E}">
        <p14:creationId xmlns:p14="http://schemas.microsoft.com/office/powerpoint/2010/main" val="1691044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04514CC-EF3A-D068-C2DB-1E5D0BEC21AA}"/>
              </a:ext>
            </a:extLst>
          </p:cNvPr>
          <p:cNvSpPr>
            <a:spLocks noGrp="1"/>
          </p:cNvSpPr>
          <p:nvPr>
            <p:ph type="sldNum" sz="quarter" idx="12"/>
          </p:nvPr>
        </p:nvSpPr>
        <p:spPr/>
        <p:txBody>
          <a:bodyPr/>
          <a:lstStyle/>
          <a:p>
            <a:fld id="{95CBEC59-7FF9-4688-98DF-89832A0C9025}" type="slidenum">
              <a:rPr lang="en-US" smtClean="0"/>
              <a:t>28</a:t>
            </a:fld>
            <a:endParaRPr lang="en-US" dirty="0"/>
          </a:p>
        </p:txBody>
      </p:sp>
      <p:sp>
        <p:nvSpPr>
          <p:cNvPr id="8" name="TextBox 7">
            <a:extLst>
              <a:ext uri="{FF2B5EF4-FFF2-40B4-BE49-F238E27FC236}">
                <a16:creationId xmlns:a16="http://schemas.microsoft.com/office/drawing/2014/main" id="{466F0064-5EF2-ACE8-E362-7A5D1071B0E9}"/>
              </a:ext>
            </a:extLst>
          </p:cNvPr>
          <p:cNvSpPr txBox="1"/>
          <p:nvPr/>
        </p:nvSpPr>
        <p:spPr>
          <a:xfrm>
            <a:off x="352279" y="1865869"/>
            <a:ext cx="3488788" cy="3416320"/>
          </a:xfrm>
          <a:prstGeom prst="rect">
            <a:avLst/>
          </a:prstGeom>
          <a:solidFill>
            <a:srgbClr val="FFC000"/>
          </a:solidFill>
        </p:spPr>
        <p:txBody>
          <a:bodyPr wrap="square">
            <a:spAutoFit/>
          </a:bodyPr>
          <a:lstStyle/>
          <a:p>
            <a:r>
              <a:rPr lang="lt-LT" dirty="0">
                <a:latin typeface="Arial Narrow" panose="020B0606020202030204" pitchFamily="34" charset="0"/>
              </a:rPr>
              <a:t>Žaisdamas, spontaniškai tyrinėdamas, bendradarbiaudamas su kitais </a:t>
            </a:r>
            <a:r>
              <a:rPr lang="lt-LT" b="1" u="sng" dirty="0">
                <a:solidFill>
                  <a:srgbClr val="C00000"/>
                </a:solidFill>
                <a:latin typeface="Arial Narrow" panose="020B0606020202030204" pitchFamily="34" charset="0"/>
              </a:rPr>
              <a:t>gerai pažįstamose </a:t>
            </a:r>
            <a:r>
              <a:rPr lang="lt-LT" dirty="0">
                <a:latin typeface="Arial Narrow" panose="020B0606020202030204" pitchFamily="34" charset="0"/>
              </a:rPr>
              <a:t>gyvenimiškose situacijose </a:t>
            </a:r>
            <a:r>
              <a:rPr lang="lt-LT" b="1" u="sng" dirty="0">
                <a:solidFill>
                  <a:srgbClr val="C00000"/>
                </a:solidFill>
                <a:latin typeface="Arial Narrow" panose="020B0606020202030204" pitchFamily="34" charset="0"/>
              </a:rPr>
              <a:t>bando matuoti atstumą</a:t>
            </a:r>
            <a:r>
              <a:rPr lang="lt-LT" dirty="0">
                <a:latin typeface="Arial Narrow" panose="020B0606020202030204" pitchFamily="34" charset="0"/>
              </a:rPr>
              <a:t>, ilgį, tūrį, masę, naudodamasis dažniausiai naudojamu sąlyginiu matu. </a:t>
            </a:r>
            <a:r>
              <a:rPr lang="lt-LT" b="1" u="sng" dirty="0">
                <a:solidFill>
                  <a:srgbClr val="C00000"/>
                </a:solidFill>
                <a:latin typeface="Arial Narrow" panose="020B0606020202030204" pitchFamily="34" charset="0"/>
              </a:rPr>
              <a:t>Sulaukęs pagalbos</a:t>
            </a:r>
            <a:r>
              <a:rPr lang="lt-LT" dirty="0">
                <a:latin typeface="Arial Narrow" panose="020B0606020202030204" pitchFamily="34" charset="0"/>
              </a:rPr>
              <a:t> objektus palygina tarpusavyje (pvz., ilgesnis – trumpesnis, sunkesnis – lengvesnis, didesnis – mažesnis, daugiau – mažiau, toliau – arčiau, toks pat kaip – ne toks pat kaip) (A3.1.). </a:t>
            </a:r>
          </a:p>
        </p:txBody>
      </p:sp>
      <p:sp>
        <p:nvSpPr>
          <p:cNvPr id="9" name="Title 1">
            <a:extLst>
              <a:ext uri="{FF2B5EF4-FFF2-40B4-BE49-F238E27FC236}">
                <a16:creationId xmlns:a16="http://schemas.microsoft.com/office/drawing/2014/main" id="{BCEE1593-26CF-0BB8-7A94-BEF65ACF75B9}"/>
              </a:ext>
            </a:extLst>
          </p:cNvPr>
          <p:cNvSpPr txBox="1">
            <a:spLocks/>
          </p:cNvSpPr>
          <p:nvPr/>
        </p:nvSpPr>
        <p:spPr>
          <a:xfrm>
            <a:off x="929786" y="213557"/>
            <a:ext cx="10160245" cy="44451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algn="ctr"/>
            <a:r>
              <a:rPr lang="lt-LT" sz="2400" dirty="0">
                <a:solidFill>
                  <a:srgbClr val="002060"/>
                </a:solidFill>
                <a:latin typeface="Arial Narrow" panose="020B0606020202030204" pitchFamily="34" charset="0"/>
              </a:rPr>
              <a:t>PASIEKIMŲ LYGIŲ POŽYMIAI</a:t>
            </a:r>
            <a:endParaRPr lang="en-US" sz="2400" dirty="0">
              <a:solidFill>
                <a:srgbClr val="002060"/>
              </a:solidFill>
              <a:latin typeface="Arial Narrow" panose="020B0606020202030204" pitchFamily="34" charset="0"/>
            </a:endParaRPr>
          </a:p>
        </p:txBody>
      </p:sp>
      <p:sp>
        <p:nvSpPr>
          <p:cNvPr id="11" name="TextBox 10">
            <a:extLst>
              <a:ext uri="{FF2B5EF4-FFF2-40B4-BE49-F238E27FC236}">
                <a16:creationId xmlns:a16="http://schemas.microsoft.com/office/drawing/2014/main" id="{BBF042B4-D3B5-AC03-4ABB-1989C0D83C9A}"/>
              </a:ext>
            </a:extLst>
          </p:cNvPr>
          <p:cNvSpPr txBox="1"/>
          <p:nvPr/>
        </p:nvSpPr>
        <p:spPr>
          <a:xfrm>
            <a:off x="4075600" y="1865869"/>
            <a:ext cx="3718561" cy="3416320"/>
          </a:xfrm>
          <a:prstGeom prst="rect">
            <a:avLst/>
          </a:prstGeom>
          <a:solidFill>
            <a:srgbClr val="FFC000"/>
          </a:solidFill>
        </p:spPr>
        <p:txBody>
          <a:bodyPr wrap="square">
            <a:spAutoFit/>
          </a:bodyPr>
          <a:lstStyle/>
          <a:p>
            <a:r>
              <a:rPr lang="lt-LT" dirty="0">
                <a:latin typeface="Arial Narrow" panose="020B0606020202030204" pitchFamily="34" charset="0"/>
              </a:rPr>
              <a:t>Žaisdamas, tyrinėdamas, bendradarbiaudamas su kitais </a:t>
            </a:r>
            <a:r>
              <a:rPr lang="lt-LT" b="1" u="sng" dirty="0">
                <a:solidFill>
                  <a:srgbClr val="C00000"/>
                </a:solidFill>
                <a:latin typeface="Arial Narrow" panose="020B0606020202030204" pitchFamily="34" charset="0"/>
              </a:rPr>
              <a:t>gerai pažįstamose gyvenimiškose</a:t>
            </a:r>
            <a:r>
              <a:rPr lang="lt-LT" dirty="0">
                <a:latin typeface="Arial Narrow" panose="020B0606020202030204" pitchFamily="34" charset="0"/>
              </a:rPr>
              <a:t> situacijose </a:t>
            </a:r>
            <a:r>
              <a:rPr lang="lt-LT" b="1" u="sng" dirty="0">
                <a:solidFill>
                  <a:srgbClr val="C00000"/>
                </a:solidFill>
                <a:latin typeface="Arial Narrow" panose="020B0606020202030204" pitchFamily="34" charset="0"/>
              </a:rPr>
              <a:t>matuoja nedidelį atstumą</a:t>
            </a:r>
            <a:r>
              <a:rPr lang="lt-LT" dirty="0">
                <a:latin typeface="Arial Narrow" panose="020B0606020202030204" pitchFamily="34" charset="0"/>
              </a:rPr>
              <a:t>, ilgį, tūrį, masę, naudodamasis dažniausiai naudojamu sąlyginiu matu, </a:t>
            </a:r>
            <a:r>
              <a:rPr lang="lt-LT" b="1" u="sng" dirty="0">
                <a:solidFill>
                  <a:srgbClr val="C00000"/>
                </a:solidFill>
                <a:latin typeface="Arial Narrow" panose="020B0606020202030204" pitchFamily="34" charset="0"/>
              </a:rPr>
              <a:t>objektus palygina tarpusavyje</a:t>
            </a:r>
            <a:r>
              <a:rPr lang="lt-LT" dirty="0">
                <a:latin typeface="Arial Narrow" panose="020B0606020202030204" pitchFamily="34" charset="0"/>
              </a:rPr>
              <a:t> (pvz., ilgesnis – trumpesnis, sunkesnis – lengvesnis, didesnis – mažesnis, daugiau – mažiau, toliau – arčiau, toks pat kaip – ne toks pat kaip) (A3.2.).</a:t>
            </a:r>
          </a:p>
          <a:p>
            <a:endParaRPr lang="lt-LT" dirty="0">
              <a:latin typeface="Arial Narrow" panose="020B0606020202030204" pitchFamily="34" charset="0"/>
            </a:endParaRPr>
          </a:p>
        </p:txBody>
      </p:sp>
      <p:sp>
        <p:nvSpPr>
          <p:cNvPr id="13" name="TextBox 12">
            <a:extLst>
              <a:ext uri="{FF2B5EF4-FFF2-40B4-BE49-F238E27FC236}">
                <a16:creationId xmlns:a16="http://schemas.microsoft.com/office/drawing/2014/main" id="{D39A2DF1-2EED-635B-042B-FD1474762EEF}"/>
              </a:ext>
            </a:extLst>
          </p:cNvPr>
          <p:cNvSpPr txBox="1"/>
          <p:nvPr/>
        </p:nvSpPr>
        <p:spPr>
          <a:xfrm>
            <a:off x="8008621" y="1865869"/>
            <a:ext cx="3652910" cy="3416320"/>
          </a:xfrm>
          <a:prstGeom prst="rect">
            <a:avLst/>
          </a:prstGeom>
          <a:solidFill>
            <a:srgbClr val="FFC000"/>
          </a:solidFill>
        </p:spPr>
        <p:txBody>
          <a:bodyPr wrap="square">
            <a:spAutoFit/>
          </a:bodyPr>
          <a:lstStyle/>
          <a:p>
            <a:r>
              <a:rPr lang="lt-LT" dirty="0">
                <a:latin typeface="Arial Narrow" panose="020B0606020202030204" pitchFamily="34" charset="0"/>
              </a:rPr>
              <a:t>Žaisdamas, tyrinėdamas </a:t>
            </a:r>
            <a:r>
              <a:rPr lang="lt-LT" b="1" u="sng" dirty="0">
                <a:solidFill>
                  <a:srgbClr val="C00000"/>
                </a:solidFill>
                <a:latin typeface="Arial Narrow" panose="020B0606020202030204" pitchFamily="34" charset="0"/>
              </a:rPr>
              <a:t>bendradarbiaudamas su kitais išmatuoja nedidelį atstumą</a:t>
            </a:r>
            <a:r>
              <a:rPr lang="lt-LT" dirty="0">
                <a:latin typeface="Arial Narrow" panose="020B0606020202030204" pitchFamily="34" charset="0"/>
              </a:rPr>
              <a:t>, ilgį, tūrį, masę, naudodamasis dažniausiai naudojamu sąlyginiu matu, objektus </a:t>
            </a:r>
            <a:r>
              <a:rPr lang="lt-LT" b="1" u="sng" dirty="0">
                <a:solidFill>
                  <a:srgbClr val="C00000"/>
                </a:solidFill>
                <a:latin typeface="Arial Narrow" panose="020B0606020202030204" pitchFamily="34" charset="0"/>
              </a:rPr>
              <a:t>palygina tarpusavyje naudodamas tiesioginius ir netiesioginius palyginimus </a:t>
            </a:r>
            <a:r>
              <a:rPr lang="lt-LT" dirty="0">
                <a:latin typeface="Arial Narrow" panose="020B0606020202030204" pitchFamily="34" charset="0"/>
              </a:rPr>
              <a:t>(kuris yra ilgesnis – trumpesnis, sunkesnis – lengvesnis, didesnis – mažesnis, daugiau – mažiau ar toliau – arčiau, toks pat kaip – ne toks pat kaip) (A3.3.).</a:t>
            </a:r>
          </a:p>
        </p:txBody>
      </p:sp>
      <p:sp>
        <p:nvSpPr>
          <p:cNvPr id="14" name="TextBox 13">
            <a:extLst>
              <a:ext uri="{FF2B5EF4-FFF2-40B4-BE49-F238E27FC236}">
                <a16:creationId xmlns:a16="http://schemas.microsoft.com/office/drawing/2014/main" id="{B8C2B7EF-376B-B4AC-849A-9706BAD588EC}"/>
              </a:ext>
            </a:extLst>
          </p:cNvPr>
          <p:cNvSpPr txBox="1"/>
          <p:nvPr/>
        </p:nvSpPr>
        <p:spPr>
          <a:xfrm>
            <a:off x="850594" y="1331544"/>
            <a:ext cx="2492157" cy="400110"/>
          </a:xfrm>
          <a:prstGeom prst="rect">
            <a:avLst/>
          </a:prstGeom>
          <a:solidFill>
            <a:srgbClr val="92D050"/>
          </a:solidFill>
        </p:spPr>
        <p:txBody>
          <a:bodyPr wrap="none" rtlCol="0">
            <a:spAutoFit/>
          </a:bodyPr>
          <a:lstStyle/>
          <a:p>
            <a:pPr algn="r"/>
            <a:r>
              <a:rPr lang="lt-LT" sz="2000" b="1" dirty="0">
                <a:latin typeface="Calibri Light" panose="020F0302020204030204" pitchFamily="34" charset="0"/>
              </a:rPr>
              <a:t>IKI PAGRINDINIO LYGIO</a:t>
            </a:r>
            <a:endParaRPr lang="en-US" sz="2000" b="1" dirty="0">
              <a:latin typeface="Calibri Light" panose="020F0302020204030204" pitchFamily="34" charset="0"/>
            </a:endParaRPr>
          </a:p>
        </p:txBody>
      </p:sp>
      <p:sp>
        <p:nvSpPr>
          <p:cNvPr id="15" name="TextBox 14">
            <a:extLst>
              <a:ext uri="{FF2B5EF4-FFF2-40B4-BE49-F238E27FC236}">
                <a16:creationId xmlns:a16="http://schemas.microsoft.com/office/drawing/2014/main" id="{5845994B-2F07-041B-632D-703090F9304E}"/>
              </a:ext>
            </a:extLst>
          </p:cNvPr>
          <p:cNvSpPr txBox="1"/>
          <p:nvPr/>
        </p:nvSpPr>
        <p:spPr>
          <a:xfrm>
            <a:off x="4934061" y="1331544"/>
            <a:ext cx="2246897" cy="400110"/>
          </a:xfrm>
          <a:prstGeom prst="rect">
            <a:avLst/>
          </a:prstGeom>
          <a:solidFill>
            <a:srgbClr val="92D050"/>
          </a:solidFill>
        </p:spPr>
        <p:txBody>
          <a:bodyPr wrap="none" rtlCol="0">
            <a:spAutoFit/>
          </a:bodyPr>
          <a:lstStyle/>
          <a:p>
            <a:pPr algn="r"/>
            <a:r>
              <a:rPr lang="lt-LT" sz="2000" b="1" dirty="0">
                <a:latin typeface="Calibri Light" panose="020F0302020204030204" pitchFamily="34" charset="0"/>
              </a:rPr>
              <a:t>PAGRINDINIO LYGIO</a:t>
            </a:r>
            <a:endParaRPr lang="en-US" sz="2000" b="1" dirty="0">
              <a:latin typeface="Calibri Light" panose="020F0302020204030204" pitchFamily="34" charset="0"/>
            </a:endParaRPr>
          </a:p>
        </p:txBody>
      </p:sp>
      <p:sp>
        <p:nvSpPr>
          <p:cNvPr id="16" name="TextBox 15">
            <a:extLst>
              <a:ext uri="{FF2B5EF4-FFF2-40B4-BE49-F238E27FC236}">
                <a16:creationId xmlns:a16="http://schemas.microsoft.com/office/drawing/2014/main" id="{2780ECF8-53AA-2DD9-B636-739D4719E62A}"/>
              </a:ext>
            </a:extLst>
          </p:cNvPr>
          <p:cNvSpPr txBox="1"/>
          <p:nvPr/>
        </p:nvSpPr>
        <p:spPr>
          <a:xfrm>
            <a:off x="8420040" y="1331544"/>
            <a:ext cx="2688749" cy="400110"/>
          </a:xfrm>
          <a:prstGeom prst="rect">
            <a:avLst/>
          </a:prstGeom>
          <a:solidFill>
            <a:srgbClr val="92D050"/>
          </a:solidFill>
        </p:spPr>
        <p:txBody>
          <a:bodyPr wrap="none" rtlCol="0">
            <a:spAutoFit/>
          </a:bodyPr>
          <a:lstStyle/>
          <a:p>
            <a:pPr algn="r"/>
            <a:r>
              <a:rPr lang="lt-LT" sz="2000" b="1" dirty="0">
                <a:latin typeface="Calibri Light" panose="020F0302020204030204" pitchFamily="34" charset="0"/>
              </a:rPr>
              <a:t>VIRŠ PAGRINDINIO LYGIO</a:t>
            </a:r>
            <a:endParaRPr lang="en-US" sz="2000" b="1" dirty="0">
              <a:latin typeface="Calibri Light" panose="020F0302020204030204" pitchFamily="34" charset="0"/>
            </a:endParaRPr>
          </a:p>
        </p:txBody>
      </p:sp>
      <p:sp>
        <p:nvSpPr>
          <p:cNvPr id="17" name="TextBox 16">
            <a:extLst>
              <a:ext uri="{FF2B5EF4-FFF2-40B4-BE49-F238E27FC236}">
                <a16:creationId xmlns:a16="http://schemas.microsoft.com/office/drawing/2014/main" id="{667A00F3-D3E6-E062-9960-A06896ACD6D8}"/>
              </a:ext>
            </a:extLst>
          </p:cNvPr>
          <p:cNvSpPr txBox="1"/>
          <p:nvPr/>
        </p:nvSpPr>
        <p:spPr>
          <a:xfrm>
            <a:off x="1345441" y="5629333"/>
            <a:ext cx="4589439" cy="923330"/>
          </a:xfrm>
          <a:prstGeom prst="rect">
            <a:avLst/>
          </a:prstGeom>
          <a:noFill/>
        </p:spPr>
        <p:txBody>
          <a:bodyPr wrap="square">
            <a:spAutoFit/>
          </a:bodyPr>
          <a:lstStyle/>
          <a:p>
            <a:pPr marL="0" indent="0">
              <a:buNone/>
            </a:pPr>
            <a:r>
              <a:rPr lang="lt-LT" sz="1800" b="1" dirty="0">
                <a:solidFill>
                  <a:srgbClr val="C00000"/>
                </a:solidFill>
                <a:latin typeface="Arial Narrow" panose="020B0606020202030204" pitchFamily="34" charset="0"/>
              </a:rPr>
              <a:t>PASIEKIMŲ LYGIAI </a:t>
            </a:r>
            <a:r>
              <a:rPr lang="lt-LT" sz="1800" b="1" dirty="0">
                <a:solidFill>
                  <a:srgbClr val="002060"/>
                </a:solidFill>
                <a:latin typeface="Arial Narrow" panose="020B0606020202030204" pitchFamily="34" charset="0"/>
              </a:rPr>
              <a:t>– vaiko ugdymosi pažangą nusakantys siekiniai / žingsniai. Tai pamatas sėkmingai kompetencijų plėtotei. </a:t>
            </a:r>
          </a:p>
        </p:txBody>
      </p:sp>
      <p:sp>
        <p:nvSpPr>
          <p:cNvPr id="18" name="TextBox 17">
            <a:extLst>
              <a:ext uri="{FF2B5EF4-FFF2-40B4-BE49-F238E27FC236}">
                <a16:creationId xmlns:a16="http://schemas.microsoft.com/office/drawing/2014/main" id="{BA619A2D-C584-10F9-E118-03A064CE3C58}"/>
              </a:ext>
            </a:extLst>
          </p:cNvPr>
          <p:cNvSpPr txBox="1"/>
          <p:nvPr/>
        </p:nvSpPr>
        <p:spPr>
          <a:xfrm>
            <a:off x="5794717" y="5416207"/>
            <a:ext cx="6110068" cy="1200329"/>
          </a:xfrm>
          <a:prstGeom prst="rect">
            <a:avLst/>
          </a:prstGeom>
          <a:noFill/>
        </p:spPr>
        <p:txBody>
          <a:bodyPr wrap="square">
            <a:spAutoFit/>
          </a:bodyPr>
          <a:lstStyle/>
          <a:p>
            <a:pPr marL="0" indent="0">
              <a:buNone/>
            </a:pPr>
            <a:r>
              <a:rPr lang="lt-LT" sz="1800" b="1" dirty="0">
                <a:solidFill>
                  <a:srgbClr val="C00000"/>
                </a:solidFill>
                <a:latin typeface="Arial Narrow" panose="020B0606020202030204" pitchFamily="34" charset="0"/>
              </a:rPr>
              <a:t>TAI NE STANDARTAS, O SIEKIAMYBĖ. </a:t>
            </a:r>
            <a:r>
              <a:rPr lang="lt-LT" sz="1800" b="1" dirty="0">
                <a:solidFill>
                  <a:srgbClr val="002060"/>
                </a:solidFill>
                <a:latin typeface="Arial Narrow" panose="020B0606020202030204" pitchFamily="34" charset="0"/>
              </a:rPr>
              <a:t>Jie padeda priešmokyklinio ugdymo pedagogams tikslingiau stebėti, atpažinti bei vertinti ką vaikas jau </a:t>
            </a:r>
            <a:r>
              <a:rPr lang="lt-LT" sz="1800" b="1" dirty="0">
                <a:solidFill>
                  <a:srgbClr val="C00000"/>
                </a:solidFill>
                <a:latin typeface="Arial Narrow" panose="020B0606020202030204" pitchFamily="34" charset="0"/>
              </a:rPr>
              <a:t>žino</a:t>
            </a:r>
            <a:r>
              <a:rPr lang="lt-LT" sz="1800" b="1" dirty="0">
                <a:solidFill>
                  <a:srgbClr val="002060"/>
                </a:solidFill>
                <a:latin typeface="Arial Narrow" panose="020B0606020202030204" pitchFamily="34" charset="0"/>
              </a:rPr>
              <a:t>, </a:t>
            </a:r>
            <a:r>
              <a:rPr lang="lt-LT" sz="1800" b="1" dirty="0">
                <a:solidFill>
                  <a:srgbClr val="C00000"/>
                </a:solidFill>
                <a:latin typeface="Arial Narrow" panose="020B0606020202030204" pitchFamily="34" charset="0"/>
              </a:rPr>
              <a:t>supranta</a:t>
            </a:r>
            <a:r>
              <a:rPr lang="lt-LT" sz="1800" b="1" dirty="0">
                <a:solidFill>
                  <a:srgbClr val="002060"/>
                </a:solidFill>
                <a:latin typeface="Arial Narrow" panose="020B0606020202030204" pitchFamily="34" charset="0"/>
              </a:rPr>
              <a:t>, </a:t>
            </a:r>
            <a:r>
              <a:rPr lang="lt-LT" sz="1800" b="1" dirty="0">
                <a:solidFill>
                  <a:srgbClr val="C00000"/>
                </a:solidFill>
                <a:latin typeface="Arial Narrow" panose="020B0606020202030204" pitchFamily="34" charset="0"/>
              </a:rPr>
              <a:t>geba</a:t>
            </a:r>
            <a:r>
              <a:rPr lang="lt-LT" sz="1800" b="1" dirty="0">
                <a:solidFill>
                  <a:srgbClr val="002060"/>
                </a:solidFill>
                <a:latin typeface="Arial Narrow" panose="020B0606020202030204" pitchFamily="34" charset="0"/>
              </a:rPr>
              <a:t>, </a:t>
            </a:r>
            <a:r>
              <a:rPr lang="lt-LT" sz="1800" b="1" dirty="0">
                <a:solidFill>
                  <a:srgbClr val="C00000"/>
                </a:solidFill>
                <a:latin typeface="Arial Narrow" panose="020B0606020202030204" pitchFamily="34" charset="0"/>
              </a:rPr>
              <a:t>išsiaiškinti vaiko patirtį </a:t>
            </a:r>
            <a:r>
              <a:rPr lang="lt-LT" sz="1800" b="1" dirty="0">
                <a:solidFill>
                  <a:srgbClr val="002060"/>
                </a:solidFill>
                <a:latin typeface="Arial Narrow" panose="020B0606020202030204" pitchFamily="34" charset="0"/>
              </a:rPr>
              <a:t>ir </a:t>
            </a:r>
            <a:r>
              <a:rPr lang="lt-LT" sz="1800" b="1" dirty="0">
                <a:solidFill>
                  <a:srgbClr val="C00000"/>
                </a:solidFill>
                <a:latin typeface="Arial Narrow" panose="020B0606020202030204" pitchFamily="34" charset="0"/>
              </a:rPr>
              <a:t>tolesnio ugdymosi poreikį</a:t>
            </a:r>
            <a:r>
              <a:rPr lang="lt-LT" sz="1800" b="1" dirty="0">
                <a:solidFill>
                  <a:srgbClr val="002060"/>
                </a:solidFill>
                <a:latin typeface="Arial Narrow" panose="020B0606020202030204" pitchFamily="34" charset="0"/>
              </a:rPr>
              <a:t>. </a:t>
            </a:r>
            <a:endParaRPr lang="lt-LT" sz="1800" b="1" dirty="0">
              <a:solidFill>
                <a:srgbClr val="C00000"/>
              </a:solidFill>
              <a:latin typeface="Arial Narrow" panose="020B0606020202030204" pitchFamily="34" charset="0"/>
            </a:endParaRPr>
          </a:p>
        </p:txBody>
      </p:sp>
    </p:spTree>
    <p:extLst>
      <p:ext uri="{BB962C8B-B14F-4D97-AF65-F5344CB8AC3E}">
        <p14:creationId xmlns:p14="http://schemas.microsoft.com/office/powerpoint/2010/main" val="4132381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9C73CD-6583-80C5-E52F-2FE93A9DE5FD}"/>
              </a:ext>
            </a:extLst>
          </p:cNvPr>
          <p:cNvSpPr>
            <a:spLocks noGrp="1"/>
          </p:cNvSpPr>
          <p:nvPr>
            <p:ph type="sldNum" sz="quarter" idx="12"/>
          </p:nvPr>
        </p:nvSpPr>
        <p:spPr/>
        <p:txBody>
          <a:bodyPr/>
          <a:lstStyle/>
          <a:p>
            <a:fld id="{FACB02E1-4DFD-4284-8264-390F056E040D}" type="slidenum">
              <a:rPr lang="lt-LT" smtClean="0"/>
              <a:t>29</a:t>
            </a:fld>
            <a:endParaRPr lang="lt-LT"/>
          </a:p>
        </p:txBody>
      </p:sp>
      <p:graphicFrame>
        <p:nvGraphicFramePr>
          <p:cNvPr id="4" name="Table 3">
            <a:extLst>
              <a:ext uri="{FF2B5EF4-FFF2-40B4-BE49-F238E27FC236}">
                <a16:creationId xmlns:a16="http://schemas.microsoft.com/office/drawing/2014/main" id="{026D6ECE-C94A-18B7-02B0-4A91770315BA}"/>
              </a:ext>
            </a:extLst>
          </p:cNvPr>
          <p:cNvGraphicFramePr>
            <a:graphicFrameLocks noGrp="1"/>
          </p:cNvGraphicFramePr>
          <p:nvPr>
            <p:extLst>
              <p:ext uri="{D42A27DB-BD31-4B8C-83A1-F6EECF244321}">
                <p14:modId xmlns:p14="http://schemas.microsoft.com/office/powerpoint/2010/main" val="471224879"/>
              </p:ext>
            </p:extLst>
          </p:nvPr>
        </p:nvGraphicFramePr>
        <p:xfrm>
          <a:off x="431409" y="305337"/>
          <a:ext cx="11432348" cy="4178947"/>
        </p:xfrm>
        <a:graphic>
          <a:graphicData uri="http://schemas.openxmlformats.org/drawingml/2006/table">
            <a:tbl>
              <a:tblPr bandRow="1">
                <a:tableStyleId>{5C22544A-7EE6-4342-B048-85BDC9FD1C3A}</a:tableStyleId>
              </a:tblPr>
              <a:tblGrid>
                <a:gridCol w="1464521">
                  <a:extLst>
                    <a:ext uri="{9D8B030D-6E8A-4147-A177-3AD203B41FA5}">
                      <a16:colId xmlns:a16="http://schemas.microsoft.com/office/drawing/2014/main" val="3696889510"/>
                    </a:ext>
                  </a:extLst>
                </a:gridCol>
                <a:gridCol w="2740372">
                  <a:extLst>
                    <a:ext uri="{9D8B030D-6E8A-4147-A177-3AD203B41FA5}">
                      <a16:colId xmlns:a16="http://schemas.microsoft.com/office/drawing/2014/main" val="1552181062"/>
                    </a:ext>
                  </a:extLst>
                </a:gridCol>
                <a:gridCol w="1389360">
                  <a:extLst>
                    <a:ext uri="{9D8B030D-6E8A-4147-A177-3AD203B41FA5}">
                      <a16:colId xmlns:a16="http://schemas.microsoft.com/office/drawing/2014/main" val="310229976"/>
                    </a:ext>
                  </a:extLst>
                </a:gridCol>
                <a:gridCol w="1356505">
                  <a:extLst>
                    <a:ext uri="{9D8B030D-6E8A-4147-A177-3AD203B41FA5}">
                      <a16:colId xmlns:a16="http://schemas.microsoft.com/office/drawing/2014/main" val="3548022064"/>
                    </a:ext>
                  </a:extLst>
                </a:gridCol>
                <a:gridCol w="979658">
                  <a:extLst>
                    <a:ext uri="{9D8B030D-6E8A-4147-A177-3AD203B41FA5}">
                      <a16:colId xmlns:a16="http://schemas.microsoft.com/office/drawing/2014/main" val="3061068836"/>
                    </a:ext>
                  </a:extLst>
                </a:gridCol>
                <a:gridCol w="979658">
                  <a:extLst>
                    <a:ext uri="{9D8B030D-6E8A-4147-A177-3AD203B41FA5}">
                      <a16:colId xmlns:a16="http://schemas.microsoft.com/office/drawing/2014/main" val="1163022961"/>
                    </a:ext>
                  </a:extLst>
                </a:gridCol>
                <a:gridCol w="1246800">
                  <a:extLst>
                    <a:ext uri="{9D8B030D-6E8A-4147-A177-3AD203B41FA5}">
                      <a16:colId xmlns:a16="http://schemas.microsoft.com/office/drawing/2014/main" val="2818437095"/>
                    </a:ext>
                  </a:extLst>
                </a:gridCol>
                <a:gridCol w="1275474">
                  <a:extLst>
                    <a:ext uri="{9D8B030D-6E8A-4147-A177-3AD203B41FA5}">
                      <a16:colId xmlns:a16="http://schemas.microsoft.com/office/drawing/2014/main" val="2628702089"/>
                    </a:ext>
                  </a:extLst>
                </a:gridCol>
              </a:tblGrid>
              <a:tr h="169286">
                <a:tc gridSpan="8">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MATEMATINIS UGDYMAS</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3256" marR="13256" marT="0" marB="0"/>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extLst>
                  <a:ext uri="{0D108BD9-81ED-4DB2-BD59-A6C34878D82A}">
                    <a16:rowId xmlns:a16="http://schemas.microsoft.com/office/drawing/2014/main" val="44766346"/>
                  </a:ext>
                </a:extLst>
              </a:tr>
              <a:tr h="629002">
                <a:tc rowSpan="2">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Kompetencijos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3256" marR="13256" marT="0" marB="0" anchor="ctr"/>
                </a:tc>
                <a:tc rowSpan="2">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Kompetencijų raiška</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3256" marR="13256" marT="0" marB="0" anchor="ctr"/>
                </a:tc>
                <a:tc gridSpan="3">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Vaiko pažangos aprašomasis vertinimas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3256" marR="13256" marT="0" marB="0" anchor="ctr"/>
                </a:tc>
                <a:tc hMerge="1">
                  <a:txBody>
                    <a:bodyPr/>
                    <a:lstStyle/>
                    <a:p>
                      <a:endParaRPr lang="lt-LT"/>
                    </a:p>
                  </a:txBody>
                  <a:tcPr/>
                </a:tc>
                <a:tc hMerge="1">
                  <a:txBody>
                    <a:bodyPr/>
                    <a:lstStyle/>
                    <a:p>
                      <a:endParaRPr lang="lt-LT"/>
                    </a:p>
                  </a:txBody>
                  <a:tcPr/>
                </a:tc>
                <a:tc gridSpan="3">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Pažanga programoje</a:t>
                      </a:r>
                    </a:p>
                    <a:p>
                      <a:pPr algn="ctr">
                        <a:lnSpc>
                          <a:spcPct val="107000"/>
                        </a:lnSpc>
                        <a:spcAft>
                          <a:spcPts val="800"/>
                        </a:spcAft>
                      </a:pPr>
                      <a:r>
                        <a:rPr lang="lt-LT" sz="1200">
                          <a:effectLst/>
                          <a:latin typeface="Arial" panose="020B0604020202020204" pitchFamily="34" charset="0"/>
                          <a:cs typeface="Arial" panose="020B0604020202020204" pitchFamily="34" charset="0"/>
                        </a:rPr>
                        <a:t>(pasiekimų kodai, kur buvo padaryta pažanga)</a:t>
                      </a:r>
                      <a:endParaRPr lang="lt-LT"/>
                    </a:p>
                  </a:txBody>
                  <a:tcPr marL="13256" marR="13256" marT="0" marB="0" anchor="ctr"/>
                </a:tc>
                <a:tc hMerge="1">
                  <a:txBody>
                    <a:bodyPr/>
                    <a:lstStyle/>
                    <a:p>
                      <a:endParaRPr lang="lt-LT"/>
                    </a:p>
                  </a:txBody>
                  <a:tcPr/>
                </a:tc>
                <a:tc hMerge="1">
                  <a:txBody>
                    <a:bodyPr/>
                    <a:lstStyle/>
                    <a:p>
                      <a:endParaRPr lang="lt-LT"/>
                    </a:p>
                  </a:txBody>
                  <a:tcPr/>
                </a:tc>
                <a:extLst>
                  <a:ext uri="{0D108BD9-81ED-4DB2-BD59-A6C34878D82A}">
                    <a16:rowId xmlns:a16="http://schemas.microsoft.com/office/drawing/2014/main" val="3871475028"/>
                  </a:ext>
                </a:extLst>
              </a:tr>
              <a:tr h="629002">
                <a:tc vMerge="1">
                  <a:txBody>
                    <a:bodyPr/>
                    <a:lstStyle/>
                    <a:p>
                      <a:endParaRPr lang="lt-LT"/>
                    </a:p>
                  </a:txBody>
                  <a:tcPr/>
                </a:tc>
                <a:tc vMerge="1">
                  <a:txBody>
                    <a:bodyPr/>
                    <a:lstStyle/>
                    <a:p>
                      <a:endParaRPr lang="lt-LT"/>
                    </a:p>
                  </a:txBody>
                  <a:tcPr/>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I -as</a:t>
                      </a:r>
                    </a:p>
                    <a:p>
                      <a:pPr algn="ctr">
                        <a:lnSpc>
                          <a:spcPct val="107000"/>
                        </a:lnSpc>
                        <a:spcAft>
                          <a:spcPts val="800"/>
                        </a:spcAft>
                      </a:pPr>
                      <a:r>
                        <a:rPr lang="lt-LT" sz="1200">
                          <a:effectLst/>
                          <a:latin typeface="Arial" panose="020B0604020202020204" pitchFamily="34" charset="0"/>
                          <a:cs typeface="Arial" panose="020B0604020202020204" pitchFamily="34" charset="0"/>
                        </a:rPr>
                        <a:t>rugsėjis-spalis</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3256" marR="13256" marT="0" marB="0" anchor="ctr"/>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II - </a:t>
                      </a:r>
                      <a:r>
                        <a:rPr lang="lt-LT" sz="1200" dirty="0" err="1">
                          <a:effectLst/>
                          <a:latin typeface="Arial" panose="020B0604020202020204" pitchFamily="34" charset="0"/>
                          <a:cs typeface="Arial" panose="020B0604020202020204" pitchFamily="34" charset="0"/>
                        </a:rPr>
                        <a:t>as</a:t>
                      </a:r>
                      <a:endParaRPr lang="lt-LT"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sausis-vasaris</a:t>
                      </a:r>
                      <a:endParaRPr lang="lt-LT" dirty="0"/>
                    </a:p>
                  </a:txBody>
                  <a:tcPr marL="13256" marR="13256" marT="0" marB="0" anchor="ctr"/>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III – </a:t>
                      </a:r>
                      <a:r>
                        <a:rPr lang="lt-LT" sz="1200" dirty="0" err="1">
                          <a:effectLst/>
                          <a:latin typeface="Arial" panose="020B0604020202020204" pitchFamily="34" charset="0"/>
                          <a:cs typeface="Arial" panose="020B0604020202020204" pitchFamily="34" charset="0"/>
                        </a:rPr>
                        <a:t>as</a:t>
                      </a:r>
                      <a:endParaRPr lang="lt-LT"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balandis-gegužė</a:t>
                      </a:r>
                      <a:endParaRPr lang="lt-LT" dirty="0"/>
                    </a:p>
                  </a:txBody>
                  <a:tcPr marL="13256" marR="13256" marT="0" marB="0" anchor="ctr"/>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I -</a:t>
                      </a:r>
                      <a:r>
                        <a:rPr lang="lt-LT" sz="1200" dirty="0" err="1">
                          <a:effectLst/>
                          <a:latin typeface="Arial" panose="020B0604020202020204" pitchFamily="34" charset="0"/>
                          <a:cs typeface="Arial" panose="020B0604020202020204" pitchFamily="34" charset="0"/>
                        </a:rPr>
                        <a:t>as</a:t>
                      </a:r>
                      <a:endParaRPr lang="lt-LT"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rugsėjis-spalis</a:t>
                      </a:r>
                      <a:endParaRPr lang="lt-LT" dirty="0"/>
                    </a:p>
                  </a:txBody>
                  <a:tcPr marL="13256" marR="13256" marT="0" marB="0" anchor="ctr"/>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II - </a:t>
                      </a:r>
                      <a:r>
                        <a:rPr lang="lt-LT" sz="1200" dirty="0" err="1">
                          <a:effectLst/>
                          <a:latin typeface="Arial" panose="020B0604020202020204" pitchFamily="34" charset="0"/>
                          <a:cs typeface="Arial" panose="020B0604020202020204" pitchFamily="34" charset="0"/>
                        </a:rPr>
                        <a:t>as</a:t>
                      </a:r>
                      <a:endParaRPr lang="lt-LT"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sausis-vasaris</a:t>
                      </a:r>
                      <a:endParaRPr lang="lt-LT" dirty="0"/>
                    </a:p>
                  </a:txBody>
                  <a:tcPr marL="13256" marR="13256" marT="0" marB="0" anchor="ctr"/>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III – </a:t>
                      </a:r>
                      <a:r>
                        <a:rPr lang="lt-LT" sz="1200" dirty="0" err="1">
                          <a:effectLst/>
                          <a:latin typeface="Arial" panose="020B0604020202020204" pitchFamily="34" charset="0"/>
                          <a:cs typeface="Arial" panose="020B0604020202020204" pitchFamily="34" charset="0"/>
                        </a:rPr>
                        <a:t>as</a:t>
                      </a:r>
                      <a:endParaRPr lang="lt-LT"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balandis-gegužė</a:t>
                      </a:r>
                      <a:endParaRPr lang="lt-LT" dirty="0"/>
                    </a:p>
                  </a:txBody>
                  <a:tcPr marL="13256" marR="13256" marT="0" marB="0" anchor="ctr"/>
                </a:tc>
                <a:extLst>
                  <a:ext uri="{0D108BD9-81ED-4DB2-BD59-A6C34878D82A}">
                    <a16:rowId xmlns:a16="http://schemas.microsoft.com/office/drawing/2014/main" val="2800529828"/>
                  </a:ext>
                </a:extLst>
              </a:tr>
              <a:tr h="2690789">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p>
                    <a:p>
                      <a:pPr algn="ctr">
                        <a:lnSpc>
                          <a:spcPct val="107000"/>
                        </a:lnSpc>
                        <a:spcAft>
                          <a:spcPts val="800"/>
                        </a:spcAft>
                      </a:pPr>
                      <a:r>
                        <a:rPr lang="lt-LT" sz="1200">
                          <a:effectLst/>
                          <a:latin typeface="Arial" panose="020B0604020202020204" pitchFamily="34" charset="0"/>
                          <a:cs typeface="Arial" panose="020B0604020202020204" pitchFamily="34" charset="0"/>
                        </a:rPr>
                        <a:t>KOMUNIKAVIMO</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3256" marR="13256"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Atpažįsta įvairiais būdais pateiktą matematinę informaciją (įvardina skaičių pavadinimus, atsako į klausimus (daugiau? mažiau? tiek pat / po lygiai ir pan.), naudoja matematines sąvokas, simbolius). </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Įvairiomis priemonėmis ir būdais (žodžiu, garsu, vaizdu) kuria ir pateikia matematinę informaciją.</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Renka, fiksuoja (įvairiais simboliais) duomenis pagal vieną požymį, pasirinktu būdu juos pristato.</a:t>
                      </a:r>
                      <a:endParaRPr lang="lt-LT" sz="1200" dirty="0">
                        <a:effectLst/>
                        <a:latin typeface="Arial" panose="020B0604020202020204" pitchFamily="34" charset="0"/>
                        <a:ea typeface="Noto Sans Symbols"/>
                        <a:cs typeface="Arial" panose="020B0604020202020204" pitchFamily="34" charset="0"/>
                      </a:endParaRPr>
                    </a:p>
                  </a:txBody>
                  <a:tcPr marL="13256" marR="13256"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Įvairiuose situacijoje skaičiuoja daiktus, sieja su tam tikru skaičiumi. Supranta kad atėmus kiekis sumažėja, pridėjus – padidėja.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3256" marR="13256"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skirdamas atlieka sudėties ir atimties veiksmus 10 ribose; palygina objektų kiekį (vienu daugiau, mažiau, po lygiai ir pan.);</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3256" marR="13256"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cs typeface="Arial" panose="020B0604020202020204" pitchFamily="34" charset="0"/>
                      </a:endParaRPr>
                    </a:p>
                    <a:p>
                      <a:pPr>
                        <a:lnSpc>
                          <a:spcPct val="107000"/>
                        </a:lnSpc>
                        <a:spcAft>
                          <a:spcPts val="800"/>
                        </a:spcAft>
                      </a:pP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3256" marR="13256"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B1.2</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3256" marR="13256"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3256" marR="13256"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3256" marR="13256" marT="0" marB="0"/>
                </a:tc>
                <a:extLst>
                  <a:ext uri="{0D108BD9-81ED-4DB2-BD59-A6C34878D82A}">
                    <a16:rowId xmlns:a16="http://schemas.microsoft.com/office/drawing/2014/main" val="2247053881"/>
                  </a:ext>
                </a:extLst>
              </a:tr>
            </a:tbl>
          </a:graphicData>
        </a:graphic>
      </p:graphicFrame>
      <p:pic>
        <p:nvPicPr>
          <p:cNvPr id="5121" name="Paveikslėlis 2">
            <a:extLst>
              <a:ext uri="{FF2B5EF4-FFF2-40B4-BE49-F238E27FC236}">
                <a16:creationId xmlns:a16="http://schemas.microsoft.com/office/drawing/2014/main" id="{0A4BD703-33AE-0F52-A4DA-FF98AA8DD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7740" y="2372285"/>
            <a:ext cx="2284387" cy="18902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11C6D47A-D283-48DE-0321-0AEB19ED81C2}"/>
              </a:ext>
            </a:extLst>
          </p:cNvPr>
          <p:cNvGraphicFramePr>
            <a:graphicFrameLocks noGrp="1"/>
          </p:cNvGraphicFramePr>
          <p:nvPr>
            <p:extLst>
              <p:ext uri="{D42A27DB-BD31-4B8C-83A1-F6EECF244321}">
                <p14:modId xmlns:p14="http://schemas.microsoft.com/office/powerpoint/2010/main" val="3329181837"/>
              </p:ext>
            </p:extLst>
          </p:nvPr>
        </p:nvGraphicFramePr>
        <p:xfrm>
          <a:off x="431409" y="4532624"/>
          <a:ext cx="11432347" cy="1976028"/>
        </p:xfrm>
        <a:graphic>
          <a:graphicData uri="http://schemas.openxmlformats.org/drawingml/2006/table">
            <a:tbl>
              <a:tblPr bandRow="1">
                <a:tableStyleId>{5C22544A-7EE6-4342-B048-85BDC9FD1C3A}</a:tableStyleId>
              </a:tblPr>
              <a:tblGrid>
                <a:gridCol w="1481094">
                  <a:extLst>
                    <a:ext uri="{9D8B030D-6E8A-4147-A177-3AD203B41FA5}">
                      <a16:colId xmlns:a16="http://schemas.microsoft.com/office/drawing/2014/main" val="100277377"/>
                    </a:ext>
                  </a:extLst>
                </a:gridCol>
                <a:gridCol w="2725146">
                  <a:extLst>
                    <a:ext uri="{9D8B030D-6E8A-4147-A177-3AD203B41FA5}">
                      <a16:colId xmlns:a16="http://schemas.microsoft.com/office/drawing/2014/main" val="3950716456"/>
                    </a:ext>
                  </a:extLst>
                </a:gridCol>
                <a:gridCol w="1392702">
                  <a:extLst>
                    <a:ext uri="{9D8B030D-6E8A-4147-A177-3AD203B41FA5}">
                      <a16:colId xmlns:a16="http://schemas.microsoft.com/office/drawing/2014/main" val="2970534653"/>
                    </a:ext>
                  </a:extLst>
                </a:gridCol>
                <a:gridCol w="1345809">
                  <a:extLst>
                    <a:ext uri="{9D8B030D-6E8A-4147-A177-3AD203B41FA5}">
                      <a16:colId xmlns:a16="http://schemas.microsoft.com/office/drawing/2014/main" val="4021301194"/>
                    </a:ext>
                  </a:extLst>
                </a:gridCol>
                <a:gridCol w="1008185">
                  <a:extLst>
                    <a:ext uri="{9D8B030D-6E8A-4147-A177-3AD203B41FA5}">
                      <a16:colId xmlns:a16="http://schemas.microsoft.com/office/drawing/2014/main" val="2424806265"/>
                    </a:ext>
                  </a:extLst>
                </a:gridCol>
                <a:gridCol w="970670">
                  <a:extLst>
                    <a:ext uri="{9D8B030D-6E8A-4147-A177-3AD203B41FA5}">
                      <a16:colId xmlns:a16="http://schemas.microsoft.com/office/drawing/2014/main" val="1464982462"/>
                    </a:ext>
                  </a:extLst>
                </a:gridCol>
                <a:gridCol w="1242647">
                  <a:extLst>
                    <a:ext uri="{9D8B030D-6E8A-4147-A177-3AD203B41FA5}">
                      <a16:colId xmlns:a16="http://schemas.microsoft.com/office/drawing/2014/main" val="3441047215"/>
                    </a:ext>
                  </a:extLst>
                </a:gridCol>
                <a:gridCol w="1266094">
                  <a:extLst>
                    <a:ext uri="{9D8B030D-6E8A-4147-A177-3AD203B41FA5}">
                      <a16:colId xmlns:a16="http://schemas.microsoft.com/office/drawing/2014/main" val="46498614"/>
                    </a:ext>
                  </a:extLst>
                </a:gridCol>
              </a:tblGrid>
              <a:tr h="1976028">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KULTŪRINĖ</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8616" marR="28616" marT="0" marB="0"/>
                </a:tc>
                <a:tc>
                  <a:txBody>
                    <a:bodyPr/>
                    <a:lstStyle/>
                    <a:p>
                      <a:pPr marL="0" lvl="0" indent="0">
                        <a:lnSpc>
                          <a:spcPct val="107000"/>
                        </a:lnSpc>
                        <a:spcAft>
                          <a:spcPts val="800"/>
                        </a:spcAft>
                        <a:buSzPts val="1000"/>
                        <a:buFont typeface="Arial" panose="020B0604020202020204" pitchFamily="34" charset="0"/>
                        <a:buNone/>
                      </a:pPr>
                      <a:endParaRPr lang="en-US" sz="1200" dirty="0">
                        <a:effectLst/>
                        <a:latin typeface="Arial" panose="020B0604020202020204" pitchFamily="34" charset="0"/>
                        <a:cs typeface="Arial" panose="020B0604020202020204" pitchFamily="34" charset="0"/>
                      </a:endParaRP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Dalijasi įspūdžiais apie tautinių raštų ornamentus, mozaikas, kuria jas.</a:t>
                      </a:r>
                      <a:endParaRPr lang="lt-LT" sz="1200" dirty="0">
                        <a:effectLst/>
                        <a:latin typeface="Arial" panose="020B0604020202020204" pitchFamily="34" charset="0"/>
                        <a:ea typeface="Noto Sans Symbols"/>
                        <a:cs typeface="Arial" panose="020B0604020202020204" pitchFamily="34" charset="0"/>
                      </a:endParaRPr>
                    </a:p>
                  </a:txBody>
                  <a:tcPr marL="28616" marR="28616"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Konstruoja, išbandydamas</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artimosios aplinkos gerai</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žinomas medžiagas, jų</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jungimo galimybes. Stengiasi atkartoti matytus tautinius raštus pagal pateiktą pavyzdį.</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8616" marR="28616" marT="0" marB="0"/>
                </a:tc>
                <a:tc>
                  <a:txBody>
                    <a:bodyPr/>
                    <a:lstStyle/>
                    <a:p>
                      <a:pPr marL="20955">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8616" marR="28616" marT="0" marB="0"/>
                </a:tc>
                <a:tc>
                  <a:txBody>
                    <a:bodyPr/>
                    <a:lstStyle/>
                    <a:p>
                      <a:pPr marL="20955">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8616" marR="28616" marT="0" marB="0"/>
                </a:tc>
                <a:tc>
                  <a:txBody>
                    <a:bodyPr/>
                    <a:lstStyle/>
                    <a:p>
                      <a:pPr algn="ctr">
                        <a:lnSpc>
                          <a:spcPct val="107000"/>
                        </a:lnSpc>
                        <a:spcAft>
                          <a:spcPts val="800"/>
                        </a:spcAft>
                      </a:pPr>
                      <a:r>
                        <a:rPr lang="en-US" sz="1200" dirty="0">
                          <a:effectLst/>
                          <a:latin typeface="Arial" panose="020B0604020202020204" pitchFamily="34" charset="0"/>
                          <a:cs typeface="Arial" panose="020B0604020202020204" pitchFamily="34" charset="0"/>
                        </a:rPr>
                        <a:t> </a:t>
                      </a:r>
                    </a:p>
                    <a:p>
                      <a:pPr algn="ctr">
                        <a:lnSpc>
                          <a:spcPct val="107000"/>
                        </a:lnSpc>
                        <a:spcAft>
                          <a:spcPts val="800"/>
                        </a:spcAft>
                      </a:pPr>
                      <a:r>
                        <a:rPr lang="lt-LT" sz="1200" dirty="0">
                          <a:effectLst/>
                          <a:latin typeface="Arial" panose="020B0604020202020204" pitchFamily="34" charset="0"/>
                          <a:cs typeface="Arial" panose="020B0604020202020204" pitchFamily="34" charset="0"/>
                        </a:rPr>
                        <a:t>C1.2</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8616" marR="28616"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8616" marR="28616"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8616" marR="28616" marT="0" marB="0"/>
                </a:tc>
                <a:extLst>
                  <a:ext uri="{0D108BD9-81ED-4DB2-BD59-A6C34878D82A}">
                    <a16:rowId xmlns:a16="http://schemas.microsoft.com/office/drawing/2014/main" val="1593069864"/>
                  </a:ext>
                </a:extLst>
              </a:tr>
            </a:tbl>
          </a:graphicData>
        </a:graphic>
      </p:graphicFrame>
    </p:spTree>
    <p:extLst>
      <p:ext uri="{BB962C8B-B14F-4D97-AF65-F5344CB8AC3E}">
        <p14:creationId xmlns:p14="http://schemas.microsoft.com/office/powerpoint/2010/main" val="1481108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7E28702-27FF-2696-A661-9ACCFA13160F}"/>
              </a:ext>
            </a:extLst>
          </p:cNvPr>
          <p:cNvSpPr>
            <a:spLocks noGrp="1"/>
          </p:cNvSpPr>
          <p:nvPr>
            <p:ph type="title"/>
          </p:nvPr>
        </p:nvSpPr>
        <p:spPr>
          <a:xfrm>
            <a:off x="929786" y="190392"/>
            <a:ext cx="10160245" cy="915873"/>
          </a:xfrm>
        </p:spPr>
        <p:txBody>
          <a:bodyPr>
            <a:normAutofit fontScale="90000"/>
          </a:bodyPr>
          <a:lstStyle/>
          <a:p>
            <a:r>
              <a:rPr lang="lt-LT" dirty="0">
                <a:solidFill>
                  <a:srgbClr val="002060"/>
                </a:solidFill>
                <a:latin typeface="Arial Narrow" panose="020B0606020202030204" pitchFamily="34" charset="0"/>
              </a:rPr>
              <a:t>Priešmokyklinio amžiaus vaikų pasiekimų vertinimas: </a:t>
            </a:r>
            <a:endParaRPr lang="en-US" dirty="0">
              <a:solidFill>
                <a:srgbClr val="002060"/>
              </a:solidFill>
              <a:latin typeface="Arial Narrow" panose="020B0606020202030204" pitchFamily="34" charset="0"/>
            </a:endParaRPr>
          </a:p>
        </p:txBody>
      </p:sp>
      <p:sp>
        <p:nvSpPr>
          <p:cNvPr id="14" name="Text Placeholder 5">
            <a:extLst>
              <a:ext uri="{FF2B5EF4-FFF2-40B4-BE49-F238E27FC236}">
                <a16:creationId xmlns:a16="http://schemas.microsoft.com/office/drawing/2014/main" id="{07DB3E1C-D9F8-5515-1F56-CD00463D3162}"/>
              </a:ext>
            </a:extLst>
          </p:cNvPr>
          <p:cNvSpPr txBox="1">
            <a:spLocks/>
          </p:cNvSpPr>
          <p:nvPr/>
        </p:nvSpPr>
        <p:spPr>
          <a:xfrm>
            <a:off x="929786" y="901164"/>
            <a:ext cx="10086536" cy="6087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2000" i="1" dirty="0">
                <a:latin typeface="Times New Roman" panose="02020603050405020304" pitchFamily="18" charset="0"/>
                <a:cs typeface="Times New Roman" panose="02020603050405020304" pitchFamily="18" charset="0"/>
              </a:rPr>
              <a:t>ilgalaikis vaiko stebėjimas ir informacijos iš įvairių šaltinių ir įvairiais būdais (vertinimo metodais) kaupimas, apibendrinimas.</a:t>
            </a:r>
          </a:p>
        </p:txBody>
      </p:sp>
      <p:sp>
        <p:nvSpPr>
          <p:cNvPr id="18" name="TextBox 17">
            <a:extLst>
              <a:ext uri="{FF2B5EF4-FFF2-40B4-BE49-F238E27FC236}">
                <a16:creationId xmlns:a16="http://schemas.microsoft.com/office/drawing/2014/main" id="{82B69AE9-F211-EC56-E9F2-F7D34BC990C6}"/>
              </a:ext>
            </a:extLst>
          </p:cNvPr>
          <p:cNvSpPr txBox="1"/>
          <p:nvPr/>
        </p:nvSpPr>
        <p:spPr>
          <a:xfrm>
            <a:off x="999033" y="1509932"/>
            <a:ext cx="3806337" cy="1361206"/>
          </a:xfrm>
          <a:prstGeom prst="rect">
            <a:avLst/>
          </a:prstGeom>
          <a:noFill/>
        </p:spPr>
        <p:txBody>
          <a:bodyPr wrap="square">
            <a:spAutoFit/>
          </a:bodyPr>
          <a:lstStyle/>
          <a:p>
            <a:pPr>
              <a:lnSpc>
                <a:spcPct val="120000"/>
              </a:lnSpc>
            </a:pPr>
            <a:r>
              <a:rPr lang="lt-LT" altLang="zh-CN" sz="1400" b="1" dirty="0">
                <a:solidFill>
                  <a:schemeClr val="accent4">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Vertindami</a:t>
            </a:r>
            <a:r>
              <a:rPr lang="lt-LT" altLang="zh-CN" sz="1400" dirty="0">
                <a:solidFill>
                  <a:schemeClr val="accent4">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 – </a:t>
            </a:r>
            <a:r>
              <a:rPr lang="lt-LT" altLang="zh-CN" sz="140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stebėdami</a:t>
            </a:r>
            <a:r>
              <a:rPr lang="lt-LT" altLang="zh-CN" sz="1400" dirty="0">
                <a:solidFill>
                  <a:schemeClr val="accent4">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lt-LT" altLang="zh-CN" sz="140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dokumentuodami</a:t>
            </a:r>
            <a:r>
              <a:rPr lang="lt-LT" altLang="zh-CN" sz="1400" dirty="0">
                <a:solidFill>
                  <a:schemeClr val="accent4">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lt-LT" altLang="zh-CN" sz="140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analizuodami</a:t>
            </a:r>
            <a:r>
              <a:rPr lang="lt-LT" altLang="zh-CN" sz="1400" dirty="0">
                <a:solidFill>
                  <a:schemeClr val="accent4">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 ir </a:t>
            </a:r>
            <a:r>
              <a:rPr lang="lt-LT" altLang="zh-CN" sz="1400" b="1" dirty="0">
                <a:solidFill>
                  <a:srgbClr val="002060"/>
                </a:solidFill>
                <a:latin typeface="Arial" panose="020B0604020202020204" pitchFamily="34" charset="0"/>
                <a:ea typeface="微软雅黑" panose="020B0503020204020204" pitchFamily="34" charset="-122"/>
                <a:cs typeface="+mn-ea"/>
                <a:sym typeface="Arial" panose="020B0604020202020204" pitchFamily="34" charset="0"/>
              </a:rPr>
              <a:t>apžvelgdami</a:t>
            </a:r>
            <a:r>
              <a:rPr lang="lt-LT" altLang="zh-CN" sz="1400" dirty="0">
                <a:solidFill>
                  <a:schemeClr val="accent4">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 vaikų veiklą – priešmokyklinio ugdymo pedagogai </a:t>
            </a:r>
            <a:r>
              <a:rPr lang="lt-LT" altLang="zh-CN" sz="1400" b="1" dirty="0">
                <a:solidFill>
                  <a:schemeClr val="accent4">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gauna</a:t>
            </a:r>
            <a:r>
              <a:rPr lang="lt-LT" altLang="zh-CN" sz="1400" dirty="0">
                <a:solidFill>
                  <a:schemeClr val="accent4">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 naudingos </a:t>
            </a:r>
            <a:r>
              <a:rPr lang="lt-LT" altLang="zh-CN" sz="1400" b="1" dirty="0">
                <a:solidFill>
                  <a:schemeClr val="accent4">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informacijos</a:t>
            </a:r>
            <a:r>
              <a:rPr lang="lt-LT" altLang="zh-CN" sz="1400" dirty="0">
                <a:solidFill>
                  <a:schemeClr val="accent4">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 apie </a:t>
            </a:r>
            <a:r>
              <a:rPr lang="lt-LT" altLang="zh-CN" sz="1400" b="1" dirty="0">
                <a:solidFill>
                  <a:schemeClr val="accent4">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vaikų žinias</a:t>
            </a:r>
            <a:r>
              <a:rPr lang="lt-LT" altLang="zh-CN" sz="1400" dirty="0">
                <a:solidFill>
                  <a:schemeClr val="accent4">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lt-LT" altLang="zh-CN" sz="1400" b="1" dirty="0">
                <a:solidFill>
                  <a:schemeClr val="accent4">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įgūdžius</a:t>
            </a:r>
            <a:r>
              <a:rPr lang="lt-LT" altLang="zh-CN" sz="1400" dirty="0">
                <a:solidFill>
                  <a:schemeClr val="accent4">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 ir </a:t>
            </a:r>
            <a:r>
              <a:rPr lang="lt-LT" altLang="zh-CN" sz="1400" b="1" dirty="0">
                <a:solidFill>
                  <a:schemeClr val="accent4">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pažangą</a:t>
            </a:r>
            <a:r>
              <a:rPr lang="lt-LT" altLang="zh-CN" sz="1400" dirty="0">
                <a:solidFill>
                  <a:schemeClr val="accent4">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en-GB" sz="1400" dirty="0">
              <a:solidFill>
                <a:schemeClr val="accent4">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TextBox 19">
            <a:extLst>
              <a:ext uri="{FF2B5EF4-FFF2-40B4-BE49-F238E27FC236}">
                <a16:creationId xmlns:a16="http://schemas.microsoft.com/office/drawing/2014/main" id="{3E48D6EA-5E82-7557-6539-5FCF37C9C56D}"/>
              </a:ext>
            </a:extLst>
          </p:cNvPr>
          <p:cNvSpPr txBox="1"/>
          <p:nvPr/>
        </p:nvSpPr>
        <p:spPr>
          <a:xfrm rot="16200000">
            <a:off x="-3107330" y="3246968"/>
            <a:ext cx="6863272" cy="369332"/>
          </a:xfrm>
          <a:prstGeom prst="rect">
            <a:avLst/>
          </a:prstGeom>
          <a:solidFill>
            <a:schemeClr val="accent1">
              <a:lumMod val="20000"/>
              <a:lumOff val="80000"/>
            </a:schemeClr>
          </a:solidFill>
        </p:spPr>
        <p:txBody>
          <a:bodyPr wrap="square">
            <a:spAutoFit/>
          </a:bodyPr>
          <a:lstStyle/>
          <a:p>
            <a:pPr algn="ctr"/>
            <a:r>
              <a:rPr lang="lt-LT" b="1" dirty="0">
                <a:latin typeface="Times New Roman" panose="02020603050405020304" pitchFamily="18" charset="0"/>
                <a:cs typeface="Times New Roman" panose="02020603050405020304" pitchFamily="18" charset="0"/>
              </a:rPr>
              <a:t>Personalizuotas (suasmenintas) pasiekimų vertinimo procesas </a:t>
            </a:r>
          </a:p>
        </p:txBody>
      </p:sp>
      <p:sp>
        <p:nvSpPr>
          <p:cNvPr id="276" name="TextBox 275">
            <a:extLst>
              <a:ext uri="{FF2B5EF4-FFF2-40B4-BE49-F238E27FC236}">
                <a16:creationId xmlns:a16="http://schemas.microsoft.com/office/drawing/2014/main" id="{CC86EBAC-8C43-2630-FF2F-8DD07B8704A3}"/>
              </a:ext>
            </a:extLst>
          </p:cNvPr>
          <p:cNvSpPr txBox="1"/>
          <p:nvPr/>
        </p:nvSpPr>
        <p:spPr>
          <a:xfrm>
            <a:off x="5271718" y="1550906"/>
            <a:ext cx="6098344" cy="830997"/>
          </a:xfrm>
          <a:prstGeom prst="rect">
            <a:avLst/>
          </a:prstGeom>
          <a:noFill/>
        </p:spPr>
        <p:txBody>
          <a:bodyPr wrap="square">
            <a:spAutoFit/>
          </a:bodyPr>
          <a:lstStyle/>
          <a:p>
            <a:r>
              <a:rPr lang="lt-LT" sz="1600" b="1" dirty="0">
                <a:solidFill>
                  <a:srgbClr val="002060"/>
                </a:solidFill>
                <a:latin typeface="Arial Narrow" panose="020B0606020202030204" pitchFamily="34" charset="0"/>
              </a:rPr>
              <a:t>Kompetencijos atsiskleidžia per veiklą</a:t>
            </a:r>
            <a:r>
              <a:rPr lang="en-US" sz="1600" b="1" dirty="0">
                <a:solidFill>
                  <a:srgbClr val="002060"/>
                </a:solidFill>
                <a:latin typeface="Arial Narrow" panose="020B0606020202030204" pitchFamily="34" charset="0"/>
              </a:rPr>
              <a:t>, </a:t>
            </a:r>
            <a:r>
              <a:rPr lang="lt-LT" sz="1600" b="1" dirty="0">
                <a:solidFill>
                  <a:srgbClr val="002060"/>
                </a:solidFill>
                <a:latin typeface="Arial Narrow" panose="020B0606020202030204" pitchFamily="34" charset="0"/>
              </a:rPr>
              <a:t>kiekvienas vaikas savo tempu tobulina jau įgytus gebėjimus bei įgyja naujų gebėjimų. Vertiname tai, ką vaikui davė ugdymas, o ne prigimtinius jo gebėjimus. </a:t>
            </a:r>
          </a:p>
        </p:txBody>
      </p:sp>
      <p:sp>
        <p:nvSpPr>
          <p:cNvPr id="279" name="Isosceles Triangle 1">
            <a:extLst>
              <a:ext uri="{FF2B5EF4-FFF2-40B4-BE49-F238E27FC236}">
                <a16:creationId xmlns:a16="http://schemas.microsoft.com/office/drawing/2014/main" id="{C3C22E3A-A5AB-84F4-D2D2-A7AA15C2C19F}"/>
              </a:ext>
            </a:extLst>
          </p:cNvPr>
          <p:cNvSpPr/>
          <p:nvPr/>
        </p:nvSpPr>
        <p:spPr>
          <a:xfrm>
            <a:off x="4645210" y="3410843"/>
            <a:ext cx="266604" cy="2298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Isosceles Triangle 2">
            <a:extLst>
              <a:ext uri="{FF2B5EF4-FFF2-40B4-BE49-F238E27FC236}">
                <a16:creationId xmlns:a16="http://schemas.microsoft.com/office/drawing/2014/main" id="{3D982ADA-197B-7D5B-A134-86059D6995ED}"/>
              </a:ext>
            </a:extLst>
          </p:cNvPr>
          <p:cNvSpPr/>
          <p:nvPr/>
        </p:nvSpPr>
        <p:spPr>
          <a:xfrm>
            <a:off x="10248734" y="3414624"/>
            <a:ext cx="266604" cy="22983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Isosceles Triangle 3">
            <a:extLst>
              <a:ext uri="{FF2B5EF4-FFF2-40B4-BE49-F238E27FC236}">
                <a16:creationId xmlns:a16="http://schemas.microsoft.com/office/drawing/2014/main" id="{82E2F0C5-EFD9-4CEA-AE8B-92AF9214ED4A}"/>
              </a:ext>
            </a:extLst>
          </p:cNvPr>
          <p:cNvSpPr/>
          <p:nvPr/>
        </p:nvSpPr>
        <p:spPr>
          <a:xfrm>
            <a:off x="7255956" y="3410843"/>
            <a:ext cx="266604" cy="22983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Isosceles Triangle 4">
            <a:extLst>
              <a:ext uri="{FF2B5EF4-FFF2-40B4-BE49-F238E27FC236}">
                <a16:creationId xmlns:a16="http://schemas.microsoft.com/office/drawing/2014/main" id="{21068985-A9A0-79A3-9272-11CA4A2DE79E}"/>
              </a:ext>
            </a:extLst>
          </p:cNvPr>
          <p:cNvSpPr/>
          <p:nvPr/>
        </p:nvSpPr>
        <p:spPr>
          <a:xfrm>
            <a:off x="2034464" y="3414624"/>
            <a:ext cx="266604" cy="22983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AutoShape 112">
            <a:extLst>
              <a:ext uri="{FF2B5EF4-FFF2-40B4-BE49-F238E27FC236}">
                <a16:creationId xmlns:a16="http://schemas.microsoft.com/office/drawing/2014/main" id="{F441C1BF-387B-6C60-21CE-C4A471AA021E}"/>
              </a:ext>
            </a:extLst>
          </p:cNvPr>
          <p:cNvSpPr>
            <a:spLocks/>
          </p:cNvSpPr>
          <p:nvPr/>
        </p:nvSpPr>
        <p:spPr bwMode="auto">
          <a:xfrm>
            <a:off x="9381854" y="2969836"/>
            <a:ext cx="669693" cy="670838"/>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accent5"/>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nvGrpSpPr>
          <p:cNvPr id="284" name="Group 9">
            <a:extLst>
              <a:ext uri="{FF2B5EF4-FFF2-40B4-BE49-F238E27FC236}">
                <a16:creationId xmlns:a16="http://schemas.microsoft.com/office/drawing/2014/main" id="{F260A9D5-09B0-A743-2989-93D6533B1F76}"/>
              </a:ext>
            </a:extLst>
          </p:cNvPr>
          <p:cNvGrpSpPr/>
          <p:nvPr/>
        </p:nvGrpSpPr>
        <p:grpSpPr>
          <a:xfrm>
            <a:off x="4143070" y="2969836"/>
            <a:ext cx="460200" cy="670838"/>
            <a:chOff x="3582988" y="3510757"/>
            <a:chExt cx="319088" cy="465138"/>
          </a:xfrm>
          <a:solidFill>
            <a:schemeClr val="accent2"/>
          </a:solidFill>
        </p:grpSpPr>
        <p:sp>
          <p:nvSpPr>
            <p:cNvPr id="285" name="AutoShape 113">
              <a:extLst>
                <a:ext uri="{FF2B5EF4-FFF2-40B4-BE49-F238E27FC236}">
                  <a16:creationId xmlns:a16="http://schemas.microsoft.com/office/drawing/2014/main" id="{EE9EA830-30A2-56E8-FE3D-602556CB04F6}"/>
                </a:ext>
              </a:extLst>
            </p:cNvPr>
            <p:cNvSpPr>
              <a:spLocks/>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286" name="AutoShape 114">
              <a:extLst>
                <a:ext uri="{FF2B5EF4-FFF2-40B4-BE49-F238E27FC236}">
                  <a16:creationId xmlns:a16="http://schemas.microsoft.com/office/drawing/2014/main" id="{B0F2D9B6-29BC-A014-179A-72369C4F25D3}"/>
                </a:ext>
              </a:extLst>
            </p:cNvPr>
            <p:cNvSpPr>
              <a:spLocks/>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sp>
        <p:nvSpPr>
          <p:cNvPr id="287" name="AutoShape 117">
            <a:extLst>
              <a:ext uri="{FF2B5EF4-FFF2-40B4-BE49-F238E27FC236}">
                <a16:creationId xmlns:a16="http://schemas.microsoft.com/office/drawing/2014/main" id="{690C0908-0008-540D-1DBE-6E81E0B45CF8}"/>
              </a:ext>
            </a:extLst>
          </p:cNvPr>
          <p:cNvSpPr>
            <a:spLocks/>
          </p:cNvSpPr>
          <p:nvPr/>
        </p:nvSpPr>
        <p:spPr bwMode="auto">
          <a:xfrm>
            <a:off x="1359335" y="3072233"/>
            <a:ext cx="669693" cy="502555"/>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chemeClr val="accent3"/>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nvGrpSpPr>
          <p:cNvPr id="288" name="Group 13">
            <a:extLst>
              <a:ext uri="{FF2B5EF4-FFF2-40B4-BE49-F238E27FC236}">
                <a16:creationId xmlns:a16="http://schemas.microsoft.com/office/drawing/2014/main" id="{A6F86614-4029-3D3A-6F43-1FF55351EBC2}"/>
              </a:ext>
            </a:extLst>
          </p:cNvPr>
          <p:cNvGrpSpPr/>
          <p:nvPr/>
        </p:nvGrpSpPr>
        <p:grpSpPr>
          <a:xfrm>
            <a:off x="6668670" y="2907030"/>
            <a:ext cx="669693" cy="669693"/>
            <a:chOff x="3498967" y="3049909"/>
            <a:chExt cx="464344" cy="464344"/>
          </a:xfrm>
          <a:solidFill>
            <a:schemeClr val="accent4"/>
          </a:solidFill>
        </p:grpSpPr>
        <p:sp>
          <p:nvSpPr>
            <p:cNvPr id="289" name="AutoShape 126">
              <a:extLst>
                <a:ext uri="{FF2B5EF4-FFF2-40B4-BE49-F238E27FC236}">
                  <a16:creationId xmlns:a16="http://schemas.microsoft.com/office/drawing/2014/main" id="{67E9317F-6C1A-40F3-1CED-8ACD5E0E7C22}"/>
                </a:ext>
              </a:extLst>
            </p:cNvPr>
            <p:cNvSpPr>
              <a:spLocks/>
            </p:cNvSpPr>
            <p:nvPr/>
          </p:nvSpPr>
          <p:spPr bwMode="auto">
            <a:xfrm>
              <a:off x="3498967" y="304990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290" name="AutoShape 127">
              <a:extLst>
                <a:ext uri="{FF2B5EF4-FFF2-40B4-BE49-F238E27FC236}">
                  <a16:creationId xmlns:a16="http://schemas.microsoft.com/office/drawing/2014/main" id="{3F58A52D-4F73-037C-FD8A-5FCB83118624}"/>
                </a:ext>
              </a:extLst>
            </p:cNvPr>
            <p:cNvSpPr>
              <a:spLocks/>
            </p:cNvSpPr>
            <p:nvPr/>
          </p:nvSpPr>
          <p:spPr bwMode="auto">
            <a:xfrm>
              <a:off x="3687085" y="3122140"/>
              <a:ext cx="109538" cy="1087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grpSp>
        <p:nvGrpSpPr>
          <p:cNvPr id="291" name="Group 40">
            <a:extLst>
              <a:ext uri="{FF2B5EF4-FFF2-40B4-BE49-F238E27FC236}">
                <a16:creationId xmlns:a16="http://schemas.microsoft.com/office/drawing/2014/main" id="{F14C5AEA-C1DB-C6AC-4021-8618AC6DBCAE}"/>
              </a:ext>
            </a:extLst>
          </p:cNvPr>
          <p:cNvGrpSpPr/>
          <p:nvPr/>
        </p:nvGrpSpPr>
        <p:grpSpPr>
          <a:xfrm>
            <a:off x="3491494" y="3772520"/>
            <a:ext cx="2805862" cy="834191"/>
            <a:chOff x="3475232" y="3573379"/>
            <a:chExt cx="2805862" cy="834191"/>
          </a:xfrm>
        </p:grpSpPr>
        <p:sp>
          <p:nvSpPr>
            <p:cNvPr id="292" name="Rectangle 41">
              <a:extLst>
                <a:ext uri="{FF2B5EF4-FFF2-40B4-BE49-F238E27FC236}">
                  <a16:creationId xmlns:a16="http://schemas.microsoft.com/office/drawing/2014/main" id="{A25C3B59-1298-7747-C25E-3A4602C83D91}"/>
                </a:ext>
              </a:extLst>
            </p:cNvPr>
            <p:cNvSpPr/>
            <p:nvPr/>
          </p:nvSpPr>
          <p:spPr>
            <a:xfrm>
              <a:off x="3475232" y="3573379"/>
              <a:ext cx="2637031" cy="8341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93" name="Isosceles Triangle 42">
              <a:extLst>
                <a:ext uri="{FF2B5EF4-FFF2-40B4-BE49-F238E27FC236}">
                  <a16:creationId xmlns:a16="http://schemas.microsoft.com/office/drawing/2014/main" id="{2C9E42A4-2EF5-E4B2-F50A-8D6A46EBDC8C}"/>
                </a:ext>
              </a:extLst>
            </p:cNvPr>
            <p:cNvSpPr/>
            <p:nvPr/>
          </p:nvSpPr>
          <p:spPr>
            <a:xfrm rot="5400000">
              <a:off x="6063629" y="3889798"/>
              <a:ext cx="233573" cy="20135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nvGrpSpPr>
          <p:cNvPr id="294" name="Group 44">
            <a:extLst>
              <a:ext uri="{FF2B5EF4-FFF2-40B4-BE49-F238E27FC236}">
                <a16:creationId xmlns:a16="http://schemas.microsoft.com/office/drawing/2014/main" id="{2053AFE1-4E48-185F-0AAF-729B15143FB3}"/>
              </a:ext>
            </a:extLst>
          </p:cNvPr>
          <p:cNvGrpSpPr/>
          <p:nvPr/>
        </p:nvGrpSpPr>
        <p:grpSpPr>
          <a:xfrm>
            <a:off x="854462" y="3772521"/>
            <a:ext cx="2838388" cy="834190"/>
            <a:chOff x="838200" y="3573380"/>
            <a:chExt cx="2838388" cy="834190"/>
          </a:xfrm>
        </p:grpSpPr>
        <p:sp>
          <p:nvSpPr>
            <p:cNvPr id="295" name="Round Same Side Corner Rectangle 45">
              <a:extLst>
                <a:ext uri="{FF2B5EF4-FFF2-40B4-BE49-F238E27FC236}">
                  <a16:creationId xmlns:a16="http://schemas.microsoft.com/office/drawing/2014/main" id="{84154992-8211-208B-56EE-2263060661FD}"/>
                </a:ext>
              </a:extLst>
            </p:cNvPr>
            <p:cNvSpPr/>
            <p:nvPr/>
          </p:nvSpPr>
          <p:spPr>
            <a:xfrm rot="16200000">
              <a:off x="1739621" y="2671959"/>
              <a:ext cx="834190" cy="2637031"/>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96" name="Isosceles Triangle 46">
              <a:extLst>
                <a:ext uri="{FF2B5EF4-FFF2-40B4-BE49-F238E27FC236}">
                  <a16:creationId xmlns:a16="http://schemas.microsoft.com/office/drawing/2014/main" id="{7AA34433-6A18-BA31-2FE4-DD649C8FD08A}"/>
                </a:ext>
              </a:extLst>
            </p:cNvPr>
            <p:cNvSpPr/>
            <p:nvPr/>
          </p:nvSpPr>
          <p:spPr>
            <a:xfrm rot="5400000">
              <a:off x="3459123" y="3889797"/>
              <a:ext cx="233573" cy="20135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97" name="TextBox 47">
              <a:extLst>
                <a:ext uri="{FF2B5EF4-FFF2-40B4-BE49-F238E27FC236}">
                  <a16:creationId xmlns:a16="http://schemas.microsoft.com/office/drawing/2014/main" id="{3C49A1A9-4B71-827E-C593-13EC3F123B76}"/>
                </a:ext>
              </a:extLst>
            </p:cNvPr>
            <p:cNvSpPr txBox="1"/>
            <p:nvPr/>
          </p:nvSpPr>
          <p:spPr>
            <a:xfrm>
              <a:off x="2080614" y="3759641"/>
              <a:ext cx="184731" cy="400110"/>
            </a:xfrm>
            <a:prstGeom prst="rect">
              <a:avLst/>
            </a:prstGeom>
            <a:noFill/>
          </p:spPr>
          <p:txBody>
            <a:bodyPr wrap="none" rtlCol="0">
              <a:spAutoFit/>
            </a:bodyPr>
            <a:lstStyle/>
            <a:p>
              <a:pPr algn="ctr"/>
              <a:endParaRPr lang="en-US" sz="2000" b="1" dirty="0">
                <a:solidFill>
                  <a:schemeClr val="bg1"/>
                </a:solidFill>
              </a:endParaRPr>
            </a:p>
          </p:txBody>
        </p:sp>
      </p:grpSp>
      <p:sp>
        <p:nvSpPr>
          <p:cNvPr id="298" name="矩形 38">
            <a:extLst>
              <a:ext uri="{FF2B5EF4-FFF2-40B4-BE49-F238E27FC236}">
                <a16:creationId xmlns:a16="http://schemas.microsoft.com/office/drawing/2014/main" id="{3A8280E3-609D-A69F-31CD-7D2E990EE66E}"/>
              </a:ext>
            </a:extLst>
          </p:cNvPr>
          <p:cNvSpPr/>
          <p:nvPr/>
        </p:nvSpPr>
        <p:spPr>
          <a:xfrm>
            <a:off x="1162409" y="3879610"/>
            <a:ext cx="2074434" cy="584775"/>
          </a:xfrm>
          <a:prstGeom prst="rect">
            <a:avLst/>
          </a:prstGeom>
        </p:spPr>
        <p:txBody>
          <a:bodyPr wrap="square">
            <a:spAutoFit/>
          </a:bodyPr>
          <a:lstStyle/>
          <a:p>
            <a:pPr algn="ctr"/>
            <a:r>
              <a:rPr lang="lt-LT" altLang="zh-CN" sz="1600" b="1" dirty="0">
                <a:solidFill>
                  <a:schemeClr val="bg1"/>
                </a:solidFill>
                <a:latin typeface="Helvetica" panose="020B0604020202020204" pitchFamily="34" charset="0"/>
                <a:cs typeface="Helvetica" panose="020B0604020202020204" pitchFamily="34" charset="0"/>
              </a:rPr>
              <a:t>Kaip ugdymo(</a:t>
            </a:r>
            <a:r>
              <a:rPr lang="lt-LT" altLang="zh-CN" sz="1600" b="1" dirty="0" err="1">
                <a:solidFill>
                  <a:schemeClr val="bg1"/>
                </a:solidFill>
                <a:latin typeface="Helvetica" panose="020B0604020202020204" pitchFamily="34" charset="0"/>
                <a:cs typeface="Helvetica" panose="020B0604020202020204" pitchFamily="34" charset="0"/>
              </a:rPr>
              <a:t>si</a:t>
            </a:r>
            <a:r>
              <a:rPr lang="lt-LT" altLang="zh-CN" sz="1600" b="1" dirty="0">
                <a:solidFill>
                  <a:schemeClr val="bg1"/>
                </a:solidFill>
                <a:latin typeface="Helvetica" panose="020B0604020202020204" pitchFamily="34" charset="0"/>
                <a:cs typeface="Helvetica" panose="020B0604020202020204" pitchFamily="34" charset="0"/>
              </a:rPr>
              <a:t>) proceso dalis</a:t>
            </a:r>
            <a:endParaRPr lang="en-US" altLang="zh-CN" sz="1600" b="1" dirty="0">
              <a:solidFill>
                <a:schemeClr val="bg1"/>
              </a:solidFill>
              <a:latin typeface="Helvetica" panose="020B0604020202020204" pitchFamily="34" charset="0"/>
              <a:cs typeface="Helvetica" panose="020B0604020202020204" pitchFamily="34" charset="0"/>
            </a:endParaRPr>
          </a:p>
        </p:txBody>
      </p:sp>
      <p:sp>
        <p:nvSpPr>
          <p:cNvPr id="299" name="矩形 39">
            <a:extLst>
              <a:ext uri="{FF2B5EF4-FFF2-40B4-BE49-F238E27FC236}">
                <a16:creationId xmlns:a16="http://schemas.microsoft.com/office/drawing/2014/main" id="{D593F4F6-0238-3BE6-523D-E74DC63F1EBE}"/>
              </a:ext>
            </a:extLst>
          </p:cNvPr>
          <p:cNvSpPr/>
          <p:nvPr/>
        </p:nvSpPr>
        <p:spPr>
          <a:xfrm>
            <a:off x="3789917" y="3801536"/>
            <a:ext cx="2074434" cy="738664"/>
          </a:xfrm>
          <a:prstGeom prst="rect">
            <a:avLst/>
          </a:prstGeom>
        </p:spPr>
        <p:txBody>
          <a:bodyPr wrap="square">
            <a:spAutoFit/>
          </a:bodyPr>
          <a:lstStyle/>
          <a:p>
            <a:pPr algn="ctr"/>
            <a:r>
              <a:rPr lang="lt-LT" altLang="zh-CN" sz="1400" b="1" dirty="0">
                <a:solidFill>
                  <a:schemeClr val="bg1"/>
                </a:solidFill>
                <a:latin typeface="Helvetica" panose="020B0604020202020204" pitchFamily="34" charset="0"/>
                <a:cs typeface="Helvetica" panose="020B0604020202020204" pitchFamily="34" charset="0"/>
              </a:rPr>
              <a:t>Kaip siekinys nustatyti vaiko poreikius</a:t>
            </a:r>
            <a:endParaRPr lang="en-US" altLang="zh-CN" sz="1400" b="1" dirty="0">
              <a:solidFill>
                <a:schemeClr val="bg1"/>
              </a:solidFill>
              <a:latin typeface="Helvetica" panose="020B0604020202020204" pitchFamily="34" charset="0"/>
              <a:cs typeface="Helvetica" panose="020B0604020202020204" pitchFamily="34" charset="0"/>
            </a:endParaRPr>
          </a:p>
        </p:txBody>
      </p:sp>
      <p:grpSp>
        <p:nvGrpSpPr>
          <p:cNvPr id="300" name="组合 41">
            <a:extLst>
              <a:ext uri="{FF2B5EF4-FFF2-40B4-BE49-F238E27FC236}">
                <a16:creationId xmlns:a16="http://schemas.microsoft.com/office/drawing/2014/main" id="{3675E797-8B69-24EF-18EF-860C0FD62DCF}"/>
              </a:ext>
            </a:extLst>
          </p:cNvPr>
          <p:cNvGrpSpPr/>
          <p:nvPr/>
        </p:nvGrpSpPr>
        <p:grpSpPr>
          <a:xfrm>
            <a:off x="8733030" y="3758009"/>
            <a:ext cx="2637031" cy="841099"/>
            <a:chOff x="8716769" y="3566472"/>
            <a:chExt cx="2637031" cy="841099"/>
          </a:xfrm>
        </p:grpSpPr>
        <p:sp>
          <p:nvSpPr>
            <p:cNvPr id="301" name="Round Same Side Corner Rectangle 6">
              <a:extLst>
                <a:ext uri="{FF2B5EF4-FFF2-40B4-BE49-F238E27FC236}">
                  <a16:creationId xmlns:a16="http://schemas.microsoft.com/office/drawing/2014/main" id="{C156C9C0-BB4E-57B2-8B84-56E0982F8E3B}"/>
                </a:ext>
              </a:extLst>
            </p:cNvPr>
            <p:cNvSpPr/>
            <p:nvPr/>
          </p:nvSpPr>
          <p:spPr>
            <a:xfrm rot="5400000">
              <a:off x="9618190" y="2671960"/>
              <a:ext cx="834190" cy="2637031"/>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02" name="矩形 43">
              <a:extLst>
                <a:ext uri="{FF2B5EF4-FFF2-40B4-BE49-F238E27FC236}">
                  <a16:creationId xmlns:a16="http://schemas.microsoft.com/office/drawing/2014/main" id="{5C329AC3-88CE-5870-8232-FEE1182EF880}"/>
                </a:ext>
              </a:extLst>
            </p:cNvPr>
            <p:cNvSpPr/>
            <p:nvPr/>
          </p:nvSpPr>
          <p:spPr>
            <a:xfrm>
              <a:off x="9019108" y="3566472"/>
              <a:ext cx="2074434" cy="830997"/>
            </a:xfrm>
            <a:prstGeom prst="rect">
              <a:avLst/>
            </a:prstGeom>
          </p:spPr>
          <p:txBody>
            <a:bodyPr wrap="square">
              <a:spAutoFit/>
            </a:bodyPr>
            <a:lstStyle/>
            <a:p>
              <a:pPr algn="ctr"/>
              <a:r>
                <a:rPr lang="lt-LT" altLang="zh-CN" sz="1600" b="1" dirty="0">
                  <a:solidFill>
                    <a:schemeClr val="bg1"/>
                  </a:solidFill>
                  <a:latin typeface="Helvetica" panose="020B0604020202020204" pitchFamily="34" charset="0"/>
                  <a:cs typeface="Helvetica" panose="020B0604020202020204" pitchFamily="34" charset="0"/>
                </a:rPr>
                <a:t>Vaiko ugdymosi metų apibendrinimas </a:t>
              </a:r>
              <a:endParaRPr lang="en-US" altLang="zh-CN" sz="1600" b="1" dirty="0">
                <a:solidFill>
                  <a:schemeClr val="bg1"/>
                </a:solidFill>
                <a:latin typeface="Helvetica" panose="020B0604020202020204" pitchFamily="34" charset="0"/>
                <a:cs typeface="Helvetica" panose="020B0604020202020204" pitchFamily="34" charset="0"/>
              </a:endParaRPr>
            </a:p>
          </p:txBody>
        </p:sp>
      </p:grpSp>
      <p:grpSp>
        <p:nvGrpSpPr>
          <p:cNvPr id="303" name="Group 36">
            <a:extLst>
              <a:ext uri="{FF2B5EF4-FFF2-40B4-BE49-F238E27FC236}">
                <a16:creationId xmlns:a16="http://schemas.microsoft.com/office/drawing/2014/main" id="{00515AAE-5871-6F02-064B-C9FFFAECE115}"/>
              </a:ext>
            </a:extLst>
          </p:cNvPr>
          <p:cNvGrpSpPr/>
          <p:nvPr/>
        </p:nvGrpSpPr>
        <p:grpSpPr>
          <a:xfrm>
            <a:off x="6096000" y="3772520"/>
            <a:ext cx="2838387" cy="834191"/>
            <a:chOff x="6079738" y="3573379"/>
            <a:chExt cx="2838387" cy="834191"/>
          </a:xfrm>
        </p:grpSpPr>
        <p:sp>
          <p:nvSpPr>
            <p:cNvPr id="304" name="Rectangle 37">
              <a:extLst>
                <a:ext uri="{FF2B5EF4-FFF2-40B4-BE49-F238E27FC236}">
                  <a16:creationId xmlns:a16="http://schemas.microsoft.com/office/drawing/2014/main" id="{E65FC481-BFFF-22C6-AAE6-039D97429398}"/>
                </a:ext>
              </a:extLst>
            </p:cNvPr>
            <p:cNvSpPr/>
            <p:nvPr/>
          </p:nvSpPr>
          <p:spPr>
            <a:xfrm>
              <a:off x="6079738" y="3573379"/>
              <a:ext cx="2637031" cy="8341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05" name="Isosceles Triangle 38">
              <a:extLst>
                <a:ext uri="{FF2B5EF4-FFF2-40B4-BE49-F238E27FC236}">
                  <a16:creationId xmlns:a16="http://schemas.microsoft.com/office/drawing/2014/main" id="{A75361EC-A097-0A64-9126-40D64BEAF085}"/>
                </a:ext>
              </a:extLst>
            </p:cNvPr>
            <p:cNvSpPr/>
            <p:nvPr/>
          </p:nvSpPr>
          <p:spPr>
            <a:xfrm rot="5400000">
              <a:off x="8700660" y="3889799"/>
              <a:ext cx="233573" cy="201356"/>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306" name="矩形 40">
            <a:extLst>
              <a:ext uri="{FF2B5EF4-FFF2-40B4-BE49-F238E27FC236}">
                <a16:creationId xmlns:a16="http://schemas.microsoft.com/office/drawing/2014/main" id="{FCE7B57B-307C-594C-317E-713DA95063FB}"/>
              </a:ext>
            </a:extLst>
          </p:cNvPr>
          <p:cNvSpPr/>
          <p:nvPr/>
        </p:nvSpPr>
        <p:spPr>
          <a:xfrm>
            <a:off x="6297355" y="3835671"/>
            <a:ext cx="2232015" cy="646331"/>
          </a:xfrm>
          <a:prstGeom prst="rect">
            <a:avLst/>
          </a:prstGeom>
        </p:spPr>
        <p:txBody>
          <a:bodyPr wrap="square">
            <a:spAutoFit/>
          </a:bodyPr>
          <a:lstStyle/>
          <a:p>
            <a:pPr algn="ctr"/>
            <a:r>
              <a:rPr lang="lt-LT" altLang="zh-CN" sz="1200" b="1" dirty="0">
                <a:solidFill>
                  <a:schemeClr val="bg1"/>
                </a:solidFill>
                <a:latin typeface="Helvetica" panose="020B0604020202020204" pitchFamily="34" charset="0"/>
                <a:cs typeface="Helvetica" panose="020B0604020202020204" pitchFamily="34" charset="0"/>
              </a:rPr>
              <a:t>Pasitikrinti, ar ugdymo programa yra efektyvi ir/ar dirbama reikiama linkme</a:t>
            </a:r>
            <a:endParaRPr lang="en-US" altLang="zh-CN" sz="1400" b="1" dirty="0">
              <a:solidFill>
                <a:schemeClr val="bg1"/>
              </a:solidFill>
              <a:latin typeface="Helvetica" panose="020B0604020202020204" pitchFamily="34" charset="0"/>
              <a:cs typeface="Helvetica" panose="020B0604020202020204" pitchFamily="34" charset="0"/>
            </a:endParaRPr>
          </a:p>
        </p:txBody>
      </p:sp>
      <p:sp>
        <p:nvSpPr>
          <p:cNvPr id="308" name="Rectangle 17">
            <a:extLst>
              <a:ext uri="{FF2B5EF4-FFF2-40B4-BE49-F238E27FC236}">
                <a16:creationId xmlns:a16="http://schemas.microsoft.com/office/drawing/2014/main" id="{D5573DE5-99E2-F54B-3741-445D35751C9E}"/>
              </a:ext>
            </a:extLst>
          </p:cNvPr>
          <p:cNvSpPr>
            <a:spLocks/>
          </p:cNvSpPr>
          <p:nvPr/>
        </p:nvSpPr>
        <p:spPr bwMode="auto">
          <a:xfrm>
            <a:off x="3814335" y="4667797"/>
            <a:ext cx="1982069" cy="72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a:r>
              <a:rPr lang="lt-LT" altLang="zh-CN" sz="1400" dirty="0">
                <a:solidFill>
                  <a:srgbClr val="002060"/>
                </a:solidFill>
                <a:latin typeface="+mn-ea"/>
                <a:cs typeface="Open Sans" panose="020B0606030504020204" pitchFamily="34" charset="0"/>
              </a:rPr>
              <a:t>Vaiko pažinimui, ugdymosi poreikių ir pagalbos nustatymui</a:t>
            </a:r>
            <a:endParaRPr lang="ru-RU" altLang="zh-CN" sz="1400" dirty="0">
              <a:solidFill>
                <a:srgbClr val="002060"/>
              </a:solidFill>
              <a:latin typeface="+mn-ea"/>
              <a:cs typeface="Open Sans" panose="020B0606030504020204" pitchFamily="34" charset="0"/>
            </a:endParaRPr>
          </a:p>
        </p:txBody>
      </p:sp>
      <p:sp>
        <p:nvSpPr>
          <p:cNvPr id="310" name="Rectangle 17">
            <a:extLst>
              <a:ext uri="{FF2B5EF4-FFF2-40B4-BE49-F238E27FC236}">
                <a16:creationId xmlns:a16="http://schemas.microsoft.com/office/drawing/2014/main" id="{20B6250C-00CB-0CD6-CBCE-434BB0D9636A}"/>
              </a:ext>
            </a:extLst>
          </p:cNvPr>
          <p:cNvSpPr>
            <a:spLocks/>
          </p:cNvSpPr>
          <p:nvPr/>
        </p:nvSpPr>
        <p:spPr bwMode="auto">
          <a:xfrm>
            <a:off x="6579523" y="4671616"/>
            <a:ext cx="1826840" cy="72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a:r>
              <a:rPr lang="lt-LT" altLang="zh-CN" sz="1400" dirty="0">
                <a:solidFill>
                  <a:srgbClr val="002060"/>
                </a:solidFill>
                <a:latin typeface="+mn-ea"/>
                <a:cs typeface="Open Sans" panose="020B0606030504020204" pitchFamily="34" charset="0"/>
              </a:rPr>
              <a:t>Ugdymo proceso, pedagogo darbo tobulinimui </a:t>
            </a:r>
            <a:endParaRPr lang="ru-RU" altLang="zh-CN" sz="1400" dirty="0">
              <a:solidFill>
                <a:srgbClr val="002060"/>
              </a:solidFill>
              <a:latin typeface="+mn-ea"/>
              <a:cs typeface="Open Sans" panose="020B0606030504020204" pitchFamily="34" charset="0"/>
            </a:endParaRPr>
          </a:p>
        </p:txBody>
      </p:sp>
      <p:sp>
        <p:nvSpPr>
          <p:cNvPr id="312" name="Rectangle 17">
            <a:extLst>
              <a:ext uri="{FF2B5EF4-FFF2-40B4-BE49-F238E27FC236}">
                <a16:creationId xmlns:a16="http://schemas.microsoft.com/office/drawing/2014/main" id="{49D06318-DF1C-D430-0F2F-2EFEC29F81E0}"/>
              </a:ext>
            </a:extLst>
          </p:cNvPr>
          <p:cNvSpPr>
            <a:spLocks/>
          </p:cNvSpPr>
          <p:nvPr/>
        </p:nvSpPr>
        <p:spPr bwMode="auto">
          <a:xfrm>
            <a:off x="9189482" y="4702560"/>
            <a:ext cx="1826840" cy="56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a:r>
              <a:rPr lang="lt-LT" altLang="zh-CN" sz="1400" dirty="0">
                <a:solidFill>
                  <a:srgbClr val="002060"/>
                </a:solidFill>
                <a:latin typeface="+mn-ea"/>
                <a:cs typeface="Open Sans" panose="020B0606030504020204" pitchFamily="34" charset="0"/>
              </a:rPr>
              <a:t>Programų įvertinimui ir atskaitomybei</a:t>
            </a:r>
            <a:endParaRPr lang="ru-RU" altLang="zh-CN" sz="1400" dirty="0">
              <a:solidFill>
                <a:srgbClr val="002060"/>
              </a:solidFill>
              <a:latin typeface="+mn-ea"/>
              <a:cs typeface="Open Sans" panose="020B0606030504020204" pitchFamily="34" charset="0"/>
            </a:endParaRPr>
          </a:p>
        </p:txBody>
      </p:sp>
      <p:sp>
        <p:nvSpPr>
          <p:cNvPr id="314" name="TextBox 313">
            <a:extLst>
              <a:ext uri="{FF2B5EF4-FFF2-40B4-BE49-F238E27FC236}">
                <a16:creationId xmlns:a16="http://schemas.microsoft.com/office/drawing/2014/main" id="{A877E5A7-0812-E9C1-B1CA-BA07201AD74F}"/>
              </a:ext>
            </a:extLst>
          </p:cNvPr>
          <p:cNvSpPr txBox="1"/>
          <p:nvPr/>
        </p:nvSpPr>
        <p:spPr>
          <a:xfrm>
            <a:off x="1245055" y="4667797"/>
            <a:ext cx="1833198" cy="523220"/>
          </a:xfrm>
          <a:prstGeom prst="rect">
            <a:avLst/>
          </a:prstGeom>
          <a:noFill/>
        </p:spPr>
        <p:txBody>
          <a:bodyPr wrap="square">
            <a:spAutoFit/>
          </a:bodyPr>
          <a:lstStyle/>
          <a:p>
            <a:pPr algn="ctr"/>
            <a:r>
              <a:rPr lang="lt-LT" altLang="zh-CN" sz="1400" dirty="0">
                <a:solidFill>
                  <a:srgbClr val="002060"/>
                </a:solidFill>
                <a:latin typeface="+mn-ea"/>
                <a:cs typeface="Open Sans" panose="020B0606030504020204" pitchFamily="34" charset="0"/>
              </a:rPr>
              <a:t>Ugdymo planavimui, </a:t>
            </a:r>
          </a:p>
          <a:p>
            <a:pPr algn="ctr"/>
            <a:r>
              <a:rPr lang="lt-LT" altLang="zh-CN" sz="1400" dirty="0">
                <a:solidFill>
                  <a:srgbClr val="002060"/>
                </a:solidFill>
                <a:latin typeface="+mn-ea"/>
                <a:cs typeface="Open Sans" panose="020B0606030504020204" pitchFamily="34" charset="0"/>
              </a:rPr>
              <a:t>stebėsenai tobulinti</a:t>
            </a:r>
            <a:endParaRPr lang="lt-LT" sz="1400" dirty="0"/>
          </a:p>
        </p:txBody>
      </p:sp>
      <p:sp>
        <p:nvSpPr>
          <p:cNvPr id="316" name="TextBox 315">
            <a:extLst>
              <a:ext uri="{FF2B5EF4-FFF2-40B4-BE49-F238E27FC236}">
                <a16:creationId xmlns:a16="http://schemas.microsoft.com/office/drawing/2014/main" id="{E3492C43-6CBF-1978-46BB-F70DD120EDEA}"/>
              </a:ext>
            </a:extLst>
          </p:cNvPr>
          <p:cNvSpPr txBox="1"/>
          <p:nvPr/>
        </p:nvSpPr>
        <p:spPr>
          <a:xfrm>
            <a:off x="1896241" y="5834293"/>
            <a:ext cx="6098344" cy="646331"/>
          </a:xfrm>
          <a:prstGeom prst="rect">
            <a:avLst/>
          </a:prstGeom>
          <a:noFill/>
        </p:spPr>
        <p:txBody>
          <a:bodyPr wrap="square">
            <a:spAutoFit/>
          </a:bodyPr>
          <a:lstStyle/>
          <a:p>
            <a:r>
              <a:rPr lang="lt-LT" sz="1800" i="1" dirty="0">
                <a:effectLst/>
                <a:latin typeface="Times New Roman" panose="02020603050405020304" pitchFamily="18" charset="0"/>
                <a:ea typeface="Times New Roman" panose="02020603050405020304" pitchFamily="18" charset="0"/>
                <a:cs typeface="Times New Roman" panose="02020603050405020304" pitchFamily="18" charset="0"/>
              </a:rPr>
              <a:t>Priešmokyklinio ugdymo tvarkos aprašas</a:t>
            </a:r>
            <a:r>
              <a:rPr lang="lt-LT" i="1" dirty="0">
                <a:latin typeface="Times New Roman" panose="02020603050405020304" pitchFamily="18" charset="0"/>
                <a:ea typeface="Times New Roman" panose="02020603050405020304" pitchFamily="18" charset="0"/>
                <a:cs typeface="Times New Roman" panose="02020603050405020304" pitchFamily="18" charset="0"/>
              </a:rPr>
              <a:t> (</a:t>
            </a:r>
            <a:r>
              <a:rPr lang="en-GB" sz="1800" i="1" dirty="0">
                <a:effectLst/>
                <a:latin typeface="Times New Roman" panose="02020603050405020304" pitchFamily="18" charset="0"/>
                <a:ea typeface="Times New Roman" panose="02020603050405020304" pitchFamily="18" charset="0"/>
                <a:cs typeface="Times New Roman" panose="02020603050405020304" pitchFamily="18" charset="0"/>
              </a:rPr>
              <a:t>2022</a:t>
            </a:r>
            <a:r>
              <a:rPr lang="lt-LT" i="1" dirty="0">
                <a:latin typeface="Times New Roman" panose="02020603050405020304" pitchFamily="18" charset="0"/>
                <a:ea typeface="Times New Roman" panose="02020603050405020304" pitchFamily="18" charset="0"/>
                <a:cs typeface="Times New Roman" panose="02020603050405020304" pitchFamily="18" charset="0"/>
              </a:rPr>
              <a:t>)</a:t>
            </a:r>
            <a:endParaRPr lang="lt-LT" sz="1800" i="1"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GB" sz="1800" i="1" dirty="0">
                <a:effectLst/>
                <a:latin typeface="Times New Roman" panose="02020603050405020304" pitchFamily="18" charset="0"/>
                <a:ea typeface="Times New Roman" panose="02020603050405020304" pitchFamily="18" charset="0"/>
                <a:cs typeface="Times New Roman" panose="02020603050405020304" pitchFamily="18" charset="0"/>
              </a:rPr>
              <a:t>Priešmokyklinio ugdymo bendroji programa</a:t>
            </a:r>
            <a:r>
              <a:rPr lang="lt-LT"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i="1" dirty="0">
                <a:effectLst/>
                <a:latin typeface="Times New Roman" panose="02020603050405020304" pitchFamily="18" charset="0"/>
                <a:ea typeface="Times New Roman" panose="02020603050405020304" pitchFamily="18" charset="0"/>
                <a:cs typeface="Times New Roman" panose="02020603050405020304" pitchFamily="18" charset="0"/>
              </a:rPr>
              <a:t>2022</a:t>
            </a:r>
            <a:r>
              <a:rPr lang="lt-LT" sz="1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lt-LT" i="1" dirty="0"/>
          </a:p>
        </p:txBody>
      </p:sp>
    </p:spTree>
    <p:extLst>
      <p:ext uri="{BB962C8B-B14F-4D97-AF65-F5344CB8AC3E}">
        <p14:creationId xmlns:p14="http://schemas.microsoft.com/office/powerpoint/2010/main" val="2881628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117CEF-DAC1-3882-12D7-055183154F0E}"/>
              </a:ext>
            </a:extLst>
          </p:cNvPr>
          <p:cNvSpPr>
            <a:spLocks noGrp="1"/>
          </p:cNvSpPr>
          <p:nvPr>
            <p:ph type="sldNum" sz="quarter" idx="12"/>
          </p:nvPr>
        </p:nvSpPr>
        <p:spPr/>
        <p:txBody>
          <a:bodyPr/>
          <a:lstStyle/>
          <a:p>
            <a:fld id="{FACB02E1-4DFD-4284-8264-390F056E040D}" type="slidenum">
              <a:rPr lang="lt-LT" smtClean="0"/>
              <a:t>30</a:t>
            </a:fld>
            <a:endParaRPr lang="lt-LT"/>
          </a:p>
        </p:txBody>
      </p:sp>
      <p:graphicFrame>
        <p:nvGraphicFramePr>
          <p:cNvPr id="4" name="Table 3">
            <a:extLst>
              <a:ext uri="{FF2B5EF4-FFF2-40B4-BE49-F238E27FC236}">
                <a16:creationId xmlns:a16="http://schemas.microsoft.com/office/drawing/2014/main" id="{E873A22B-C5E6-0940-2C34-7AE75676DA5A}"/>
              </a:ext>
            </a:extLst>
          </p:cNvPr>
          <p:cNvGraphicFramePr>
            <a:graphicFrameLocks noGrp="1"/>
          </p:cNvGraphicFramePr>
          <p:nvPr>
            <p:extLst>
              <p:ext uri="{D42A27DB-BD31-4B8C-83A1-F6EECF244321}">
                <p14:modId xmlns:p14="http://schemas.microsoft.com/office/powerpoint/2010/main" val="2736517806"/>
              </p:ext>
            </p:extLst>
          </p:nvPr>
        </p:nvGraphicFramePr>
        <p:xfrm>
          <a:off x="436099" y="467061"/>
          <a:ext cx="11432347" cy="1976028"/>
        </p:xfrm>
        <a:graphic>
          <a:graphicData uri="http://schemas.openxmlformats.org/drawingml/2006/table">
            <a:tbl>
              <a:tblPr bandRow="1">
                <a:tableStyleId>{5C22544A-7EE6-4342-B048-85BDC9FD1C3A}</a:tableStyleId>
              </a:tblPr>
              <a:tblGrid>
                <a:gridCol w="1481094">
                  <a:extLst>
                    <a:ext uri="{9D8B030D-6E8A-4147-A177-3AD203B41FA5}">
                      <a16:colId xmlns:a16="http://schemas.microsoft.com/office/drawing/2014/main" val="100277377"/>
                    </a:ext>
                  </a:extLst>
                </a:gridCol>
                <a:gridCol w="2772913">
                  <a:extLst>
                    <a:ext uri="{9D8B030D-6E8A-4147-A177-3AD203B41FA5}">
                      <a16:colId xmlns:a16="http://schemas.microsoft.com/office/drawing/2014/main" val="3950716456"/>
                    </a:ext>
                  </a:extLst>
                </a:gridCol>
                <a:gridCol w="1386455">
                  <a:extLst>
                    <a:ext uri="{9D8B030D-6E8A-4147-A177-3AD203B41FA5}">
                      <a16:colId xmlns:a16="http://schemas.microsoft.com/office/drawing/2014/main" val="2970534653"/>
                    </a:ext>
                  </a:extLst>
                </a:gridCol>
                <a:gridCol w="1372260">
                  <a:extLst>
                    <a:ext uri="{9D8B030D-6E8A-4147-A177-3AD203B41FA5}">
                      <a16:colId xmlns:a16="http://schemas.microsoft.com/office/drawing/2014/main" val="4021301194"/>
                    </a:ext>
                  </a:extLst>
                </a:gridCol>
                <a:gridCol w="1017366">
                  <a:extLst>
                    <a:ext uri="{9D8B030D-6E8A-4147-A177-3AD203B41FA5}">
                      <a16:colId xmlns:a16="http://schemas.microsoft.com/office/drawing/2014/main" val="2424806265"/>
                    </a:ext>
                  </a:extLst>
                </a:gridCol>
                <a:gridCol w="960582">
                  <a:extLst>
                    <a:ext uri="{9D8B030D-6E8A-4147-A177-3AD203B41FA5}">
                      <a16:colId xmlns:a16="http://schemas.microsoft.com/office/drawing/2014/main" val="1464982462"/>
                    </a:ext>
                  </a:extLst>
                </a:gridCol>
                <a:gridCol w="1175583">
                  <a:extLst>
                    <a:ext uri="{9D8B030D-6E8A-4147-A177-3AD203B41FA5}">
                      <a16:colId xmlns:a16="http://schemas.microsoft.com/office/drawing/2014/main" val="3441047215"/>
                    </a:ext>
                  </a:extLst>
                </a:gridCol>
                <a:gridCol w="1266094">
                  <a:extLst>
                    <a:ext uri="{9D8B030D-6E8A-4147-A177-3AD203B41FA5}">
                      <a16:colId xmlns:a16="http://schemas.microsoft.com/office/drawing/2014/main" val="46498614"/>
                    </a:ext>
                  </a:extLst>
                </a:gridCol>
              </a:tblGrid>
              <a:tr h="1976028">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KULTŪRINĖ</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8616" marR="28616" marT="0" marB="0"/>
                </a:tc>
                <a:tc>
                  <a:txBody>
                    <a:bodyPr/>
                    <a:lstStyle/>
                    <a:p>
                      <a:pPr marL="0" lvl="0" indent="0">
                        <a:lnSpc>
                          <a:spcPct val="107000"/>
                        </a:lnSpc>
                        <a:spcAft>
                          <a:spcPts val="800"/>
                        </a:spcAft>
                        <a:buSzPts val="1000"/>
                        <a:buFont typeface="Arial" panose="020B0604020202020204" pitchFamily="34" charset="0"/>
                        <a:buNone/>
                      </a:pPr>
                      <a:endParaRPr lang="en-US" sz="1200" dirty="0">
                        <a:effectLst/>
                        <a:latin typeface="Arial" panose="020B0604020202020204" pitchFamily="34" charset="0"/>
                        <a:cs typeface="Arial" panose="020B0604020202020204" pitchFamily="34" charset="0"/>
                      </a:endParaRP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Dalijasi įspūdžiais apie tautinių raštų ornamentus, mozaikas, kuria jas.</a:t>
                      </a:r>
                      <a:endParaRPr lang="lt-LT" sz="1200" dirty="0">
                        <a:effectLst/>
                        <a:latin typeface="Arial" panose="020B0604020202020204" pitchFamily="34" charset="0"/>
                        <a:ea typeface="Noto Sans Symbols"/>
                        <a:cs typeface="Arial" panose="020B0604020202020204" pitchFamily="34" charset="0"/>
                      </a:endParaRPr>
                    </a:p>
                  </a:txBody>
                  <a:tcPr marL="28616" marR="28616"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Konstruoja, išbandydamas</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artimosios aplinkos gerai</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žinomas medžiagas, jų</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jungimo galimybes. Stengiasi atkartoti matytus tautinius raštus pagal pateiktą pavyzdį.</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8616" marR="28616" marT="0" marB="0"/>
                </a:tc>
                <a:tc>
                  <a:txBody>
                    <a:bodyPr/>
                    <a:lstStyle/>
                    <a:p>
                      <a:pPr marL="20955">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8616" marR="28616" marT="0" marB="0"/>
                </a:tc>
                <a:tc>
                  <a:txBody>
                    <a:bodyPr/>
                    <a:lstStyle/>
                    <a:p>
                      <a:pPr marL="20955">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8616" marR="28616" marT="0" marB="0"/>
                </a:tc>
                <a:tc>
                  <a:txBody>
                    <a:bodyPr/>
                    <a:lstStyle/>
                    <a:p>
                      <a:pPr algn="ctr">
                        <a:lnSpc>
                          <a:spcPct val="107000"/>
                        </a:lnSpc>
                        <a:spcAft>
                          <a:spcPts val="800"/>
                        </a:spcAft>
                      </a:pPr>
                      <a:r>
                        <a:rPr lang="en-US" sz="1200" dirty="0">
                          <a:effectLst/>
                          <a:latin typeface="Arial" panose="020B0604020202020204" pitchFamily="34" charset="0"/>
                          <a:cs typeface="Arial" panose="020B0604020202020204" pitchFamily="34" charset="0"/>
                        </a:rPr>
                        <a:t> </a:t>
                      </a:r>
                    </a:p>
                    <a:p>
                      <a:pPr algn="ctr">
                        <a:lnSpc>
                          <a:spcPct val="107000"/>
                        </a:lnSpc>
                        <a:spcAft>
                          <a:spcPts val="800"/>
                        </a:spcAft>
                      </a:pPr>
                      <a:r>
                        <a:rPr lang="lt-LT" sz="1200" dirty="0">
                          <a:effectLst/>
                          <a:latin typeface="Arial" panose="020B0604020202020204" pitchFamily="34" charset="0"/>
                          <a:cs typeface="Arial" panose="020B0604020202020204" pitchFamily="34" charset="0"/>
                        </a:rPr>
                        <a:t>C1.2</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8616" marR="28616"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8616" marR="28616"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8616" marR="28616" marT="0" marB="0"/>
                </a:tc>
                <a:extLst>
                  <a:ext uri="{0D108BD9-81ED-4DB2-BD59-A6C34878D82A}">
                    <a16:rowId xmlns:a16="http://schemas.microsoft.com/office/drawing/2014/main" val="1593069864"/>
                  </a:ext>
                </a:extLst>
              </a:tr>
            </a:tbl>
          </a:graphicData>
        </a:graphic>
      </p:graphicFrame>
      <p:graphicFrame>
        <p:nvGraphicFramePr>
          <p:cNvPr id="5" name="Table 4">
            <a:extLst>
              <a:ext uri="{FF2B5EF4-FFF2-40B4-BE49-F238E27FC236}">
                <a16:creationId xmlns:a16="http://schemas.microsoft.com/office/drawing/2014/main" id="{285EBE76-93FC-FA0C-F0F7-16A2D04E63A3}"/>
              </a:ext>
            </a:extLst>
          </p:cNvPr>
          <p:cNvGraphicFramePr>
            <a:graphicFrameLocks noGrp="1"/>
          </p:cNvGraphicFramePr>
          <p:nvPr>
            <p:extLst>
              <p:ext uri="{D42A27DB-BD31-4B8C-83A1-F6EECF244321}">
                <p14:modId xmlns:p14="http://schemas.microsoft.com/office/powerpoint/2010/main" val="1362723192"/>
              </p:ext>
            </p:extLst>
          </p:nvPr>
        </p:nvGraphicFramePr>
        <p:xfrm>
          <a:off x="436097" y="2484208"/>
          <a:ext cx="11432350" cy="3554942"/>
        </p:xfrm>
        <a:graphic>
          <a:graphicData uri="http://schemas.openxmlformats.org/drawingml/2006/table">
            <a:tbl>
              <a:tblPr bandRow="1">
                <a:tableStyleId>{5C22544A-7EE6-4342-B048-85BDC9FD1C3A}</a:tableStyleId>
              </a:tblPr>
              <a:tblGrid>
                <a:gridCol w="1477109">
                  <a:extLst>
                    <a:ext uri="{9D8B030D-6E8A-4147-A177-3AD203B41FA5}">
                      <a16:colId xmlns:a16="http://schemas.microsoft.com/office/drawing/2014/main" val="258515159"/>
                    </a:ext>
                  </a:extLst>
                </a:gridCol>
                <a:gridCol w="2776024">
                  <a:extLst>
                    <a:ext uri="{9D8B030D-6E8A-4147-A177-3AD203B41FA5}">
                      <a16:colId xmlns:a16="http://schemas.microsoft.com/office/drawing/2014/main" val="3092071539"/>
                    </a:ext>
                  </a:extLst>
                </a:gridCol>
                <a:gridCol w="1392702">
                  <a:extLst>
                    <a:ext uri="{9D8B030D-6E8A-4147-A177-3AD203B41FA5}">
                      <a16:colId xmlns:a16="http://schemas.microsoft.com/office/drawing/2014/main" val="2364295831"/>
                    </a:ext>
                  </a:extLst>
                </a:gridCol>
                <a:gridCol w="1373945">
                  <a:extLst>
                    <a:ext uri="{9D8B030D-6E8A-4147-A177-3AD203B41FA5}">
                      <a16:colId xmlns:a16="http://schemas.microsoft.com/office/drawing/2014/main" val="2902450348"/>
                    </a:ext>
                  </a:extLst>
                </a:gridCol>
                <a:gridCol w="1008184">
                  <a:extLst>
                    <a:ext uri="{9D8B030D-6E8A-4147-A177-3AD203B41FA5}">
                      <a16:colId xmlns:a16="http://schemas.microsoft.com/office/drawing/2014/main" val="818984838"/>
                    </a:ext>
                  </a:extLst>
                </a:gridCol>
                <a:gridCol w="956603">
                  <a:extLst>
                    <a:ext uri="{9D8B030D-6E8A-4147-A177-3AD203B41FA5}">
                      <a16:colId xmlns:a16="http://schemas.microsoft.com/office/drawing/2014/main" val="3538316806"/>
                    </a:ext>
                  </a:extLst>
                </a:gridCol>
                <a:gridCol w="1181686">
                  <a:extLst>
                    <a:ext uri="{9D8B030D-6E8A-4147-A177-3AD203B41FA5}">
                      <a16:colId xmlns:a16="http://schemas.microsoft.com/office/drawing/2014/main" val="2117986926"/>
                    </a:ext>
                  </a:extLst>
                </a:gridCol>
                <a:gridCol w="1266097">
                  <a:extLst>
                    <a:ext uri="{9D8B030D-6E8A-4147-A177-3AD203B41FA5}">
                      <a16:colId xmlns:a16="http://schemas.microsoft.com/office/drawing/2014/main" val="1342449621"/>
                    </a:ext>
                  </a:extLst>
                </a:gridCol>
              </a:tblGrid>
              <a:tr h="3554942">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KŪRYBIŠKUMO</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6301" marR="6301"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Domisi, klausinėja, tyrinėja kasdienines matematines situacijas.</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Siūlo užduoties atlikimo idėją ir/ar sprendimą, būdą. </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Skaičiuojant, matuojant taiko paties pasirinktus būdus ir priemones. </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Susidūręs su sunkumais, padrąsintas tęsia pradėtą veiklą.</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Įvairiais būdais dalinasi įspūdžiais apie veiklos eigą, rezultatus, atradimus.</a:t>
                      </a:r>
                      <a:endParaRPr lang="lt-LT" sz="1200" dirty="0">
                        <a:effectLst/>
                        <a:latin typeface="Arial" panose="020B0604020202020204" pitchFamily="34" charset="0"/>
                        <a:ea typeface="Noto Sans Symbols"/>
                        <a:cs typeface="Arial" panose="020B0604020202020204" pitchFamily="34" charset="0"/>
                      </a:endParaRPr>
                    </a:p>
                  </a:txBody>
                  <a:tcPr marL="6301" marR="6301"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Stebėdamas, spontaniškai ar tikslingai tyrinėdamas</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atpažįsta plokštumos</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(apskritimą, kvadratą, stačiakampį, trikampį),  figūras, jas apibūdina, palygina, grupuoja (pagal vieną</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požymį), modeliuoja. Domisi,</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klausinėja, keldamas klausimus „kodėl“.</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6301" marR="6301"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6301" marR="6301"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6301" marR="6301"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C1.2</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6301" marR="6301"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6301" marR="6301"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6301" marR="6301" marT="0" marB="0"/>
                </a:tc>
                <a:extLst>
                  <a:ext uri="{0D108BD9-81ED-4DB2-BD59-A6C34878D82A}">
                    <a16:rowId xmlns:a16="http://schemas.microsoft.com/office/drawing/2014/main" val="370312749"/>
                  </a:ext>
                </a:extLst>
              </a:tr>
            </a:tbl>
          </a:graphicData>
        </a:graphic>
      </p:graphicFrame>
    </p:spTree>
    <p:extLst>
      <p:ext uri="{BB962C8B-B14F-4D97-AF65-F5344CB8AC3E}">
        <p14:creationId xmlns:p14="http://schemas.microsoft.com/office/powerpoint/2010/main" val="2380941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92065D-1CF0-F4FC-44D2-5E33BC972464}"/>
              </a:ext>
            </a:extLst>
          </p:cNvPr>
          <p:cNvSpPr>
            <a:spLocks noGrp="1"/>
          </p:cNvSpPr>
          <p:nvPr>
            <p:ph type="sldNum" sz="quarter" idx="12"/>
          </p:nvPr>
        </p:nvSpPr>
        <p:spPr/>
        <p:txBody>
          <a:bodyPr/>
          <a:lstStyle/>
          <a:p>
            <a:fld id="{FACB02E1-4DFD-4284-8264-390F056E040D}" type="slidenum">
              <a:rPr lang="lt-LT" smtClean="0"/>
              <a:t>31</a:t>
            </a:fld>
            <a:endParaRPr lang="lt-LT"/>
          </a:p>
        </p:txBody>
      </p:sp>
      <p:graphicFrame>
        <p:nvGraphicFramePr>
          <p:cNvPr id="4" name="Table 3">
            <a:extLst>
              <a:ext uri="{FF2B5EF4-FFF2-40B4-BE49-F238E27FC236}">
                <a16:creationId xmlns:a16="http://schemas.microsoft.com/office/drawing/2014/main" id="{40513D07-7148-C980-6BCB-5C8BE8D1B278}"/>
              </a:ext>
            </a:extLst>
          </p:cNvPr>
          <p:cNvGraphicFramePr>
            <a:graphicFrameLocks noGrp="1"/>
          </p:cNvGraphicFramePr>
          <p:nvPr>
            <p:extLst>
              <p:ext uri="{D42A27DB-BD31-4B8C-83A1-F6EECF244321}">
                <p14:modId xmlns:p14="http://schemas.microsoft.com/office/powerpoint/2010/main" val="3701772219"/>
              </p:ext>
            </p:extLst>
          </p:nvPr>
        </p:nvGraphicFramePr>
        <p:xfrm>
          <a:off x="379824" y="381211"/>
          <a:ext cx="11432351" cy="1771146"/>
        </p:xfrm>
        <a:graphic>
          <a:graphicData uri="http://schemas.openxmlformats.org/drawingml/2006/table">
            <a:tbl>
              <a:tblPr bandRow="1">
                <a:tableStyleId>{5C22544A-7EE6-4342-B048-85BDC9FD1C3A}</a:tableStyleId>
              </a:tblPr>
              <a:tblGrid>
                <a:gridCol w="1477110">
                  <a:extLst>
                    <a:ext uri="{9D8B030D-6E8A-4147-A177-3AD203B41FA5}">
                      <a16:colId xmlns:a16="http://schemas.microsoft.com/office/drawing/2014/main" val="886301025"/>
                    </a:ext>
                  </a:extLst>
                </a:gridCol>
                <a:gridCol w="2766646">
                  <a:extLst>
                    <a:ext uri="{9D8B030D-6E8A-4147-A177-3AD203B41FA5}">
                      <a16:colId xmlns:a16="http://schemas.microsoft.com/office/drawing/2014/main" val="2861882502"/>
                    </a:ext>
                  </a:extLst>
                </a:gridCol>
                <a:gridCol w="1397391">
                  <a:extLst>
                    <a:ext uri="{9D8B030D-6E8A-4147-A177-3AD203B41FA5}">
                      <a16:colId xmlns:a16="http://schemas.microsoft.com/office/drawing/2014/main" val="2744828612"/>
                    </a:ext>
                  </a:extLst>
                </a:gridCol>
                <a:gridCol w="1369255">
                  <a:extLst>
                    <a:ext uri="{9D8B030D-6E8A-4147-A177-3AD203B41FA5}">
                      <a16:colId xmlns:a16="http://schemas.microsoft.com/office/drawing/2014/main" val="1576924532"/>
                    </a:ext>
                  </a:extLst>
                </a:gridCol>
                <a:gridCol w="1022252">
                  <a:extLst>
                    <a:ext uri="{9D8B030D-6E8A-4147-A177-3AD203B41FA5}">
                      <a16:colId xmlns:a16="http://schemas.microsoft.com/office/drawing/2014/main" val="784635351"/>
                    </a:ext>
                  </a:extLst>
                </a:gridCol>
                <a:gridCol w="961293">
                  <a:extLst>
                    <a:ext uri="{9D8B030D-6E8A-4147-A177-3AD203B41FA5}">
                      <a16:colId xmlns:a16="http://schemas.microsoft.com/office/drawing/2014/main" val="1047519677"/>
                    </a:ext>
                  </a:extLst>
                </a:gridCol>
                <a:gridCol w="1173328">
                  <a:extLst>
                    <a:ext uri="{9D8B030D-6E8A-4147-A177-3AD203B41FA5}">
                      <a16:colId xmlns:a16="http://schemas.microsoft.com/office/drawing/2014/main" val="1347002278"/>
                    </a:ext>
                  </a:extLst>
                </a:gridCol>
                <a:gridCol w="1265076">
                  <a:extLst>
                    <a:ext uri="{9D8B030D-6E8A-4147-A177-3AD203B41FA5}">
                      <a16:colId xmlns:a16="http://schemas.microsoft.com/office/drawing/2014/main" val="2937285810"/>
                    </a:ext>
                  </a:extLst>
                </a:gridCol>
              </a:tblGrid>
              <a:tr h="1771146">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PAŽINIMO</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7847" marR="7847"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Atlieka matematines procedūras (skaičiuoja, palygina, grupuoja, klasifikuoja, išrikiuoja, išmatuoja).</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Kelia klausimus, įvardina problemas, ieško sprendimo būdų.</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Paaiškina atliktus veiksmus, remdamiesi ankstesne patirtimi, svarsto, ką kitą kartą darytų kitaip.</a:t>
                      </a:r>
                      <a:endParaRPr lang="lt-LT" sz="1200" dirty="0">
                        <a:effectLst/>
                        <a:latin typeface="Arial" panose="020B0604020202020204" pitchFamily="34" charset="0"/>
                        <a:ea typeface="Noto Sans Symbols"/>
                        <a:cs typeface="Arial" panose="020B0604020202020204" pitchFamily="34" charset="0"/>
                      </a:endParaRPr>
                    </a:p>
                  </a:txBody>
                  <a:tcPr marL="7847" marR="7847"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Grupuoja daiktus pagal tam tikrą požymį.  Mokosi matuoti, naudodama įvairias priemones (kaladėles, siūlą ir pan)</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7847" marR="7847"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7847" marR="7847"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7847" marR="7847"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B4.2</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7847" marR="7847"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7847" marR="7847"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7847" marR="7847" marT="0" marB="0"/>
                </a:tc>
                <a:extLst>
                  <a:ext uri="{0D108BD9-81ED-4DB2-BD59-A6C34878D82A}">
                    <a16:rowId xmlns:a16="http://schemas.microsoft.com/office/drawing/2014/main" val="396523841"/>
                  </a:ext>
                </a:extLst>
              </a:tr>
            </a:tbl>
          </a:graphicData>
        </a:graphic>
      </p:graphicFrame>
      <p:graphicFrame>
        <p:nvGraphicFramePr>
          <p:cNvPr id="5" name="Table 4">
            <a:extLst>
              <a:ext uri="{FF2B5EF4-FFF2-40B4-BE49-F238E27FC236}">
                <a16:creationId xmlns:a16="http://schemas.microsoft.com/office/drawing/2014/main" id="{068735DB-47A0-A98E-819D-A993CD7E9986}"/>
              </a:ext>
            </a:extLst>
          </p:cNvPr>
          <p:cNvGraphicFramePr>
            <a:graphicFrameLocks noGrp="1"/>
          </p:cNvGraphicFramePr>
          <p:nvPr>
            <p:extLst>
              <p:ext uri="{D42A27DB-BD31-4B8C-83A1-F6EECF244321}">
                <p14:modId xmlns:p14="http://schemas.microsoft.com/office/powerpoint/2010/main" val="818174205"/>
              </p:ext>
            </p:extLst>
          </p:nvPr>
        </p:nvGraphicFramePr>
        <p:xfrm>
          <a:off x="379824" y="2187738"/>
          <a:ext cx="11432352" cy="3500814"/>
        </p:xfrm>
        <a:graphic>
          <a:graphicData uri="http://schemas.openxmlformats.org/drawingml/2006/table">
            <a:tbl>
              <a:tblPr bandRow="1">
                <a:tableStyleId>{5C22544A-7EE6-4342-B048-85BDC9FD1C3A}</a:tableStyleId>
              </a:tblPr>
              <a:tblGrid>
                <a:gridCol w="1486493">
                  <a:extLst>
                    <a:ext uri="{9D8B030D-6E8A-4147-A177-3AD203B41FA5}">
                      <a16:colId xmlns:a16="http://schemas.microsoft.com/office/drawing/2014/main" val="2471416702"/>
                    </a:ext>
                  </a:extLst>
                </a:gridCol>
                <a:gridCol w="2766643">
                  <a:extLst>
                    <a:ext uri="{9D8B030D-6E8A-4147-A177-3AD203B41FA5}">
                      <a16:colId xmlns:a16="http://schemas.microsoft.com/office/drawing/2014/main" val="2452317903"/>
                    </a:ext>
                  </a:extLst>
                </a:gridCol>
                <a:gridCol w="1397391">
                  <a:extLst>
                    <a:ext uri="{9D8B030D-6E8A-4147-A177-3AD203B41FA5}">
                      <a16:colId xmlns:a16="http://schemas.microsoft.com/office/drawing/2014/main" val="13218875"/>
                    </a:ext>
                  </a:extLst>
                </a:gridCol>
                <a:gridCol w="1369255">
                  <a:extLst>
                    <a:ext uri="{9D8B030D-6E8A-4147-A177-3AD203B41FA5}">
                      <a16:colId xmlns:a16="http://schemas.microsoft.com/office/drawing/2014/main" val="1675073689"/>
                    </a:ext>
                  </a:extLst>
                </a:gridCol>
                <a:gridCol w="1012874">
                  <a:extLst>
                    <a:ext uri="{9D8B030D-6E8A-4147-A177-3AD203B41FA5}">
                      <a16:colId xmlns:a16="http://schemas.microsoft.com/office/drawing/2014/main" val="16447558"/>
                    </a:ext>
                  </a:extLst>
                </a:gridCol>
                <a:gridCol w="975360">
                  <a:extLst>
                    <a:ext uri="{9D8B030D-6E8A-4147-A177-3AD203B41FA5}">
                      <a16:colId xmlns:a16="http://schemas.microsoft.com/office/drawing/2014/main" val="80895598"/>
                    </a:ext>
                  </a:extLst>
                </a:gridCol>
                <a:gridCol w="1162929">
                  <a:extLst>
                    <a:ext uri="{9D8B030D-6E8A-4147-A177-3AD203B41FA5}">
                      <a16:colId xmlns:a16="http://schemas.microsoft.com/office/drawing/2014/main" val="1927094405"/>
                    </a:ext>
                  </a:extLst>
                </a:gridCol>
                <a:gridCol w="1261407">
                  <a:extLst>
                    <a:ext uri="{9D8B030D-6E8A-4147-A177-3AD203B41FA5}">
                      <a16:colId xmlns:a16="http://schemas.microsoft.com/office/drawing/2014/main" val="1934949759"/>
                    </a:ext>
                  </a:extLst>
                </a:gridCol>
              </a:tblGrid>
              <a:tr h="1452507">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PILIETIŠKUMO</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4901" marR="4901"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Dalijasi idėjomis. </a:t>
                      </a:r>
                      <a:endParaRPr lang="en-US" sz="1200" dirty="0">
                        <a:effectLst/>
                        <a:latin typeface="Arial" panose="020B0604020202020204" pitchFamily="34" charset="0"/>
                        <a:cs typeface="Arial" panose="020B0604020202020204" pitchFamily="34" charset="0"/>
                      </a:endParaRP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Atlikdamas veiksmus, tariasi dėl veikimo būdų. </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Priima kitų siūlomus sprendimus, rodo iniciatyvą išspręsti problemą arba randa sprendimą, kuris tinka visiems.</a:t>
                      </a:r>
                      <a:endParaRPr lang="lt-LT" sz="1200" dirty="0">
                        <a:effectLst/>
                        <a:latin typeface="Arial" panose="020B0604020202020204" pitchFamily="34" charset="0"/>
                        <a:ea typeface="Noto Sans Symbols"/>
                        <a:cs typeface="Arial" panose="020B0604020202020204" pitchFamily="34" charset="0"/>
                      </a:endParaRPr>
                    </a:p>
                  </a:txBody>
                  <a:tcPr marL="4901" marR="4901"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Dirbant grupelėmis tariasi kaip galima atlikti vienoki ar kitokį veiksmą, kaip galima išmatuoti. Draugiškai randa įvairius sprendimo būdus.</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4901" marR="4901"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4901" marR="4901"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4901" marR="4901"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C1.2</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4901" marR="4901"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4901" marR="4901"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4901" marR="4901" marT="0" marB="0"/>
                </a:tc>
                <a:extLst>
                  <a:ext uri="{0D108BD9-81ED-4DB2-BD59-A6C34878D82A}">
                    <a16:rowId xmlns:a16="http://schemas.microsoft.com/office/drawing/2014/main" val="494572072"/>
                  </a:ext>
                </a:extLst>
              </a:tr>
              <a:tr h="1949318">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SKAITMENINĖ</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4901" marR="4901"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Atlieka praktines užduotis skaitmeniniais įrenginiais (nupiešia, nuspalvina piešinį, įdainuoja, nufotografuoja, nufilmuoja ir pan.).</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Atpažįsta piešiniais, žodžiais, simboliais pateiktas sekas. </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Pastebi ir įvardina dėsningumus, juos pratęsia.</a:t>
                      </a:r>
                      <a:endParaRPr lang="lt-LT" sz="1200" dirty="0">
                        <a:effectLst/>
                        <a:latin typeface="Arial" panose="020B0604020202020204" pitchFamily="34" charset="0"/>
                        <a:ea typeface="Noto Sans Symbols"/>
                        <a:cs typeface="Arial" panose="020B0604020202020204" pitchFamily="34" charset="0"/>
                      </a:endParaRPr>
                    </a:p>
                  </a:txBody>
                  <a:tcPr marL="4901" marR="4901"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Pasako kokio skaičiaus, kokio daikto trūksta sekoje, jį įvardiną. Savarankiškai seką pratęsia nuo mažiausio iki didžiausio ir atvirkščiai.</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4901" marR="4901"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4901" marR="4901"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4901" marR="4901"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B2.1</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4901" marR="4901"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4901" marR="4901"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4901" marR="4901" marT="0" marB="0"/>
                </a:tc>
                <a:extLst>
                  <a:ext uri="{0D108BD9-81ED-4DB2-BD59-A6C34878D82A}">
                    <a16:rowId xmlns:a16="http://schemas.microsoft.com/office/drawing/2014/main" val="802257515"/>
                  </a:ext>
                </a:extLst>
              </a:tr>
            </a:tbl>
          </a:graphicData>
        </a:graphic>
      </p:graphicFrame>
    </p:spTree>
    <p:extLst>
      <p:ext uri="{BB962C8B-B14F-4D97-AF65-F5344CB8AC3E}">
        <p14:creationId xmlns:p14="http://schemas.microsoft.com/office/powerpoint/2010/main" val="406713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2F25D1-85F8-399E-77E2-FFA87ADBAF81}"/>
              </a:ext>
            </a:extLst>
          </p:cNvPr>
          <p:cNvSpPr>
            <a:spLocks noGrp="1"/>
          </p:cNvSpPr>
          <p:nvPr>
            <p:ph type="sldNum" sz="quarter" idx="12"/>
          </p:nvPr>
        </p:nvSpPr>
        <p:spPr/>
        <p:txBody>
          <a:bodyPr/>
          <a:lstStyle/>
          <a:p>
            <a:fld id="{FACB02E1-4DFD-4284-8264-390F056E040D}" type="slidenum">
              <a:rPr lang="lt-LT" smtClean="0"/>
              <a:t>32</a:t>
            </a:fld>
            <a:endParaRPr lang="lt-LT"/>
          </a:p>
        </p:txBody>
      </p:sp>
      <p:graphicFrame>
        <p:nvGraphicFramePr>
          <p:cNvPr id="5" name="Table 4">
            <a:extLst>
              <a:ext uri="{FF2B5EF4-FFF2-40B4-BE49-F238E27FC236}">
                <a16:creationId xmlns:a16="http://schemas.microsoft.com/office/drawing/2014/main" id="{792C2E83-9EA5-42D7-330A-F55931007996}"/>
              </a:ext>
            </a:extLst>
          </p:cNvPr>
          <p:cNvGraphicFramePr>
            <a:graphicFrameLocks noGrp="1"/>
          </p:cNvGraphicFramePr>
          <p:nvPr>
            <p:extLst>
              <p:ext uri="{D42A27DB-BD31-4B8C-83A1-F6EECF244321}">
                <p14:modId xmlns:p14="http://schemas.microsoft.com/office/powerpoint/2010/main" val="3544121846"/>
              </p:ext>
            </p:extLst>
          </p:nvPr>
        </p:nvGraphicFramePr>
        <p:xfrm>
          <a:off x="379825" y="587668"/>
          <a:ext cx="11432350" cy="2244627"/>
        </p:xfrm>
        <a:graphic>
          <a:graphicData uri="http://schemas.openxmlformats.org/drawingml/2006/table">
            <a:tbl>
              <a:tblPr bandRow="1">
                <a:tableStyleId>{5C22544A-7EE6-4342-B048-85BDC9FD1C3A}</a:tableStyleId>
              </a:tblPr>
              <a:tblGrid>
                <a:gridCol w="1486489">
                  <a:extLst>
                    <a:ext uri="{9D8B030D-6E8A-4147-A177-3AD203B41FA5}">
                      <a16:colId xmlns:a16="http://schemas.microsoft.com/office/drawing/2014/main" val="3335743502"/>
                    </a:ext>
                  </a:extLst>
                </a:gridCol>
                <a:gridCol w="2222455">
                  <a:extLst>
                    <a:ext uri="{9D8B030D-6E8A-4147-A177-3AD203B41FA5}">
                      <a16:colId xmlns:a16="http://schemas.microsoft.com/office/drawing/2014/main" val="601225609"/>
                    </a:ext>
                  </a:extLst>
                </a:gridCol>
                <a:gridCol w="1936893">
                  <a:extLst>
                    <a:ext uri="{9D8B030D-6E8A-4147-A177-3AD203B41FA5}">
                      <a16:colId xmlns:a16="http://schemas.microsoft.com/office/drawing/2014/main" val="92785727"/>
                    </a:ext>
                  </a:extLst>
                </a:gridCol>
                <a:gridCol w="1359876">
                  <a:extLst>
                    <a:ext uri="{9D8B030D-6E8A-4147-A177-3AD203B41FA5}">
                      <a16:colId xmlns:a16="http://schemas.microsoft.com/office/drawing/2014/main" val="3113928168"/>
                    </a:ext>
                  </a:extLst>
                </a:gridCol>
                <a:gridCol w="1031631">
                  <a:extLst>
                    <a:ext uri="{9D8B030D-6E8A-4147-A177-3AD203B41FA5}">
                      <a16:colId xmlns:a16="http://schemas.microsoft.com/office/drawing/2014/main" val="3597622659"/>
                    </a:ext>
                  </a:extLst>
                </a:gridCol>
                <a:gridCol w="961293">
                  <a:extLst>
                    <a:ext uri="{9D8B030D-6E8A-4147-A177-3AD203B41FA5}">
                      <a16:colId xmlns:a16="http://schemas.microsoft.com/office/drawing/2014/main" val="3967875251"/>
                    </a:ext>
                  </a:extLst>
                </a:gridCol>
                <a:gridCol w="1173731">
                  <a:extLst>
                    <a:ext uri="{9D8B030D-6E8A-4147-A177-3AD203B41FA5}">
                      <a16:colId xmlns:a16="http://schemas.microsoft.com/office/drawing/2014/main" val="2300914589"/>
                    </a:ext>
                  </a:extLst>
                </a:gridCol>
                <a:gridCol w="1259982">
                  <a:extLst>
                    <a:ext uri="{9D8B030D-6E8A-4147-A177-3AD203B41FA5}">
                      <a16:colId xmlns:a16="http://schemas.microsoft.com/office/drawing/2014/main" val="1516141531"/>
                    </a:ext>
                  </a:extLst>
                </a:gridCol>
              </a:tblGrid>
              <a:tr h="2244627">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SOCIALINĖ, EMOCINĖ IR SVEIKOS GYVENSENOS</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9187" marR="9187"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Atlikdamas matematinius veiksmus tariasi, diskutuoja su kitais. </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Dalinasi savo veiksmais bendrame grupės darbe, priima kitų sprendimus. </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Susidūręs su sunkumais atliekant matematines procedūras prašo pagalbos ar kitiems padeda.</a:t>
                      </a:r>
                      <a:endParaRPr lang="lt-LT" sz="1200" dirty="0">
                        <a:effectLst/>
                        <a:latin typeface="Arial" panose="020B0604020202020204" pitchFamily="34" charset="0"/>
                        <a:ea typeface="Noto Sans Symbols"/>
                        <a:cs typeface="Arial" panose="020B0604020202020204" pitchFamily="34" charset="0"/>
                      </a:endParaRPr>
                    </a:p>
                  </a:txBody>
                  <a:tcPr marL="9187" marR="9187"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Pastebėjome, kad atlikus tam tikrus veiksmus (skaičiuojant, matuojant, grupuojant) savo atliktais veiksmais dalinasi su draugėmis. Pastebėjus kad kažkuriai nepavyksta atlikti tam tikro veiksmo visada ištiesia pagalbos ranką.</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9187" marR="9187"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9187" marR="9187"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9187" marR="9187"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C2.2</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9187" marR="9187"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9187" marR="9187"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9187" marR="9187" marT="0" marB="0"/>
                </a:tc>
                <a:extLst>
                  <a:ext uri="{0D108BD9-81ED-4DB2-BD59-A6C34878D82A}">
                    <a16:rowId xmlns:a16="http://schemas.microsoft.com/office/drawing/2014/main" val="1455784137"/>
                  </a:ext>
                </a:extLst>
              </a:tr>
            </a:tbl>
          </a:graphicData>
        </a:graphic>
      </p:graphicFrame>
    </p:spTree>
    <p:extLst>
      <p:ext uri="{BB962C8B-B14F-4D97-AF65-F5344CB8AC3E}">
        <p14:creationId xmlns:p14="http://schemas.microsoft.com/office/powerpoint/2010/main" val="8414207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8E3F4906-E5D1-4397-A1FB-C3C067E3E6F3}"/>
              </a:ext>
            </a:extLst>
          </p:cNvPr>
          <p:cNvSpPr txBox="1">
            <a:spLocks/>
          </p:cNvSpPr>
          <p:nvPr/>
        </p:nvSpPr>
        <p:spPr>
          <a:xfrm>
            <a:off x="115867" y="177682"/>
            <a:ext cx="7929464" cy="423728"/>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ctr"/>
            <a:r>
              <a:rPr lang="lt-LT" sz="2400" dirty="0"/>
              <a:t>M</a:t>
            </a:r>
            <a:r>
              <a:rPr lang="en-US" sz="2400" dirty="0"/>
              <a:t>en</a:t>
            </a:r>
            <a:r>
              <a:rPr lang="lt-LT" sz="2400" dirty="0"/>
              <a:t>inis ugdymas: pasiekimų sričių ir kompetencijų dermė </a:t>
            </a:r>
            <a:endParaRPr lang="en-US" sz="2400" dirty="0"/>
          </a:p>
        </p:txBody>
      </p:sp>
      <p:sp>
        <p:nvSpPr>
          <p:cNvPr id="3" name="Rectangle: Rounded Corners 2">
            <a:extLst>
              <a:ext uri="{FF2B5EF4-FFF2-40B4-BE49-F238E27FC236}">
                <a16:creationId xmlns:a16="http://schemas.microsoft.com/office/drawing/2014/main" id="{7393FECA-7D0E-46D3-A1C6-9C417B78020B}"/>
              </a:ext>
            </a:extLst>
          </p:cNvPr>
          <p:cNvSpPr/>
          <p:nvPr/>
        </p:nvSpPr>
        <p:spPr>
          <a:xfrm>
            <a:off x="454855" y="3205347"/>
            <a:ext cx="2082018"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000" b="1" dirty="0"/>
              <a:t>M</a:t>
            </a:r>
            <a:r>
              <a:rPr lang="en-US" sz="2000" b="1" dirty="0"/>
              <a:t>en</a:t>
            </a:r>
            <a:r>
              <a:rPr lang="lt-LT" sz="2000" b="1" dirty="0"/>
              <a:t>inis ugdymas</a:t>
            </a:r>
          </a:p>
        </p:txBody>
      </p:sp>
      <p:sp>
        <p:nvSpPr>
          <p:cNvPr id="4" name="Rectangle: Rounded Corners 3">
            <a:extLst>
              <a:ext uri="{FF2B5EF4-FFF2-40B4-BE49-F238E27FC236}">
                <a16:creationId xmlns:a16="http://schemas.microsoft.com/office/drawing/2014/main" id="{AFDF263F-230F-4940-B393-E26ECAB354B6}"/>
              </a:ext>
            </a:extLst>
          </p:cNvPr>
          <p:cNvSpPr/>
          <p:nvPr/>
        </p:nvSpPr>
        <p:spPr>
          <a:xfrm>
            <a:off x="2951870" y="1491434"/>
            <a:ext cx="1807699"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a:t>A. Meninė raiška </a:t>
            </a:r>
          </a:p>
        </p:txBody>
      </p:sp>
      <p:sp>
        <p:nvSpPr>
          <p:cNvPr id="5" name="Rectangle: Rounded Corners 4">
            <a:extLst>
              <a:ext uri="{FF2B5EF4-FFF2-40B4-BE49-F238E27FC236}">
                <a16:creationId xmlns:a16="http://schemas.microsoft.com/office/drawing/2014/main" id="{CD5F62D4-36F8-4D2B-9C75-57F45E912276}"/>
              </a:ext>
            </a:extLst>
          </p:cNvPr>
          <p:cNvSpPr/>
          <p:nvPr/>
        </p:nvSpPr>
        <p:spPr>
          <a:xfrm>
            <a:off x="2951870" y="3205346"/>
            <a:ext cx="1807699"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a:t>B. Meno supratimas ir vertinimas</a:t>
            </a:r>
          </a:p>
        </p:txBody>
      </p:sp>
      <p:sp>
        <p:nvSpPr>
          <p:cNvPr id="6" name="Rectangle: Rounded Corners 5">
            <a:extLst>
              <a:ext uri="{FF2B5EF4-FFF2-40B4-BE49-F238E27FC236}">
                <a16:creationId xmlns:a16="http://schemas.microsoft.com/office/drawing/2014/main" id="{CC73A023-C9A9-408F-9362-C9A20AAEB8D4}"/>
              </a:ext>
            </a:extLst>
          </p:cNvPr>
          <p:cNvSpPr/>
          <p:nvPr/>
        </p:nvSpPr>
        <p:spPr>
          <a:xfrm>
            <a:off x="2951870" y="4919258"/>
            <a:ext cx="1807700" cy="14467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a:t>C. Meno reiškinių taikymo bei paskirties ir kontekstų pažinimas</a:t>
            </a:r>
          </a:p>
        </p:txBody>
      </p:sp>
      <p:cxnSp>
        <p:nvCxnSpPr>
          <p:cNvPr id="8" name="Straight Arrow Connector 7">
            <a:extLst>
              <a:ext uri="{FF2B5EF4-FFF2-40B4-BE49-F238E27FC236}">
                <a16:creationId xmlns:a16="http://schemas.microsoft.com/office/drawing/2014/main" id="{AED3BA45-1065-47BF-A878-93CC1BA208D4}"/>
              </a:ext>
            </a:extLst>
          </p:cNvPr>
          <p:cNvCxnSpPr>
            <a:cxnSpLocks/>
            <a:stCxn id="3" idx="3"/>
            <a:endCxn id="4" idx="1"/>
          </p:cNvCxnSpPr>
          <p:nvPr/>
        </p:nvCxnSpPr>
        <p:spPr>
          <a:xfrm flipV="1">
            <a:off x="2536873" y="1925188"/>
            <a:ext cx="414997" cy="171391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6CFD1981-B25B-4634-B702-1475792727B5}"/>
              </a:ext>
            </a:extLst>
          </p:cNvPr>
          <p:cNvCxnSpPr>
            <a:cxnSpLocks/>
            <a:stCxn id="3" idx="3"/>
            <a:endCxn id="5" idx="1"/>
          </p:cNvCxnSpPr>
          <p:nvPr/>
        </p:nvCxnSpPr>
        <p:spPr>
          <a:xfrm flipV="1">
            <a:off x="2536873" y="3639100"/>
            <a:ext cx="414997"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90F24321-9F0D-44E3-A4DF-D2934A12C293}"/>
              </a:ext>
            </a:extLst>
          </p:cNvPr>
          <p:cNvCxnSpPr>
            <a:cxnSpLocks/>
            <a:stCxn id="3" idx="3"/>
          </p:cNvCxnSpPr>
          <p:nvPr/>
        </p:nvCxnSpPr>
        <p:spPr>
          <a:xfrm>
            <a:off x="2536873" y="3639101"/>
            <a:ext cx="400968" cy="15640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Rectangle: Rounded Corners 13">
            <a:extLst>
              <a:ext uri="{FF2B5EF4-FFF2-40B4-BE49-F238E27FC236}">
                <a16:creationId xmlns:a16="http://schemas.microsoft.com/office/drawing/2014/main" id="{57649117-0D13-41B4-AC43-D308D36CA52D}"/>
              </a:ext>
            </a:extLst>
          </p:cNvPr>
          <p:cNvSpPr/>
          <p:nvPr/>
        </p:nvSpPr>
        <p:spPr>
          <a:xfrm>
            <a:off x="5063833" y="1221114"/>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A</a:t>
            </a:r>
            <a:r>
              <a:rPr lang="en-US" dirty="0"/>
              <a:t>6</a:t>
            </a:r>
            <a:endParaRPr lang="lt-LT" dirty="0"/>
          </a:p>
        </p:txBody>
      </p:sp>
      <p:cxnSp>
        <p:nvCxnSpPr>
          <p:cNvPr id="19" name="Straight Connector 18">
            <a:extLst>
              <a:ext uri="{FF2B5EF4-FFF2-40B4-BE49-F238E27FC236}">
                <a16:creationId xmlns:a16="http://schemas.microsoft.com/office/drawing/2014/main" id="{61EA9911-5487-48BE-9220-A0742ED25263}"/>
              </a:ext>
            </a:extLst>
          </p:cNvPr>
          <p:cNvCxnSpPr>
            <a:cxnSpLocks/>
            <a:stCxn id="4" idx="3"/>
          </p:cNvCxnSpPr>
          <p:nvPr/>
        </p:nvCxnSpPr>
        <p:spPr>
          <a:xfrm>
            <a:off x="4759569" y="1925188"/>
            <a:ext cx="213540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56F18870-4A7B-4A28-A446-A1E8155D0014}"/>
              </a:ext>
            </a:extLst>
          </p:cNvPr>
          <p:cNvCxnSpPr>
            <a:cxnSpLocks/>
            <a:stCxn id="14" idx="2"/>
            <a:endCxn id="83" idx="0"/>
          </p:cNvCxnSpPr>
          <p:nvPr/>
        </p:nvCxnSpPr>
        <p:spPr>
          <a:xfrm>
            <a:off x="5633575" y="1699416"/>
            <a:ext cx="2203" cy="497333"/>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8BD44496-B462-4525-B244-028A5A0C6A0B}"/>
              </a:ext>
            </a:extLst>
          </p:cNvPr>
          <p:cNvCxnSpPr>
            <a:cxnSpLocks/>
          </p:cNvCxnSpPr>
          <p:nvPr/>
        </p:nvCxnSpPr>
        <p:spPr>
          <a:xfrm>
            <a:off x="6894978" y="1700981"/>
            <a:ext cx="0" cy="505129"/>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8C2DB2A2-66AC-4720-A0E8-4DA5221BC4EF}"/>
              </a:ext>
            </a:extLst>
          </p:cNvPr>
          <p:cNvCxnSpPr>
            <a:cxnSpLocks/>
          </p:cNvCxnSpPr>
          <p:nvPr/>
        </p:nvCxnSpPr>
        <p:spPr>
          <a:xfrm>
            <a:off x="4721519" y="3750561"/>
            <a:ext cx="217345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17E824BF-3391-4FBF-B4B9-E2EAD09C4B14}"/>
              </a:ext>
            </a:extLst>
          </p:cNvPr>
          <p:cNvCxnSpPr>
            <a:cxnSpLocks/>
          </p:cNvCxnSpPr>
          <p:nvPr/>
        </p:nvCxnSpPr>
        <p:spPr>
          <a:xfrm>
            <a:off x="5633575" y="3475721"/>
            <a:ext cx="0" cy="500697"/>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D8F187A4-5BDF-4289-8926-E9E1EBF9A261}"/>
              </a:ext>
            </a:extLst>
          </p:cNvPr>
          <p:cNvCxnSpPr>
            <a:cxnSpLocks/>
          </p:cNvCxnSpPr>
          <p:nvPr/>
        </p:nvCxnSpPr>
        <p:spPr>
          <a:xfrm>
            <a:off x="6894978" y="3477286"/>
            <a:ext cx="0" cy="505129"/>
          </a:xfrm>
          <a:prstGeom prst="line">
            <a:avLst/>
          </a:prstGeom>
        </p:spPr>
        <p:style>
          <a:lnRef idx="2">
            <a:schemeClr val="accent1"/>
          </a:lnRef>
          <a:fillRef idx="0">
            <a:schemeClr val="accent1"/>
          </a:fillRef>
          <a:effectRef idx="1">
            <a:schemeClr val="accent1"/>
          </a:effectRef>
          <a:fontRef idx="minor">
            <a:schemeClr val="tx1"/>
          </a:fontRef>
        </p:style>
      </p:cxnSp>
      <p:sp>
        <p:nvSpPr>
          <p:cNvPr id="33" name="Rectangle: Rounded Corners 32">
            <a:extLst>
              <a:ext uri="{FF2B5EF4-FFF2-40B4-BE49-F238E27FC236}">
                <a16:creationId xmlns:a16="http://schemas.microsoft.com/office/drawing/2014/main" id="{50F1FB1A-2E99-447F-8D21-C69C09BDB77C}"/>
              </a:ext>
            </a:extLst>
          </p:cNvPr>
          <p:cNvSpPr/>
          <p:nvPr/>
        </p:nvSpPr>
        <p:spPr>
          <a:xfrm>
            <a:off x="5063833" y="5598243"/>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C2</a:t>
            </a:r>
            <a:endParaRPr lang="lt-LT" dirty="0"/>
          </a:p>
        </p:txBody>
      </p:sp>
      <p:sp>
        <p:nvSpPr>
          <p:cNvPr id="35" name="Rectangle: Rounded Corners 34">
            <a:extLst>
              <a:ext uri="{FF2B5EF4-FFF2-40B4-BE49-F238E27FC236}">
                <a16:creationId xmlns:a16="http://schemas.microsoft.com/office/drawing/2014/main" id="{3A4DC155-8AAF-4BB7-A2BF-AFB792FD4700}"/>
              </a:ext>
            </a:extLst>
          </p:cNvPr>
          <p:cNvSpPr/>
          <p:nvPr/>
        </p:nvSpPr>
        <p:spPr>
          <a:xfrm>
            <a:off x="6325236" y="5598243"/>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C3</a:t>
            </a:r>
            <a:endParaRPr lang="lt-LT" dirty="0"/>
          </a:p>
        </p:txBody>
      </p:sp>
      <p:cxnSp>
        <p:nvCxnSpPr>
          <p:cNvPr id="36" name="Straight Connector 35">
            <a:extLst>
              <a:ext uri="{FF2B5EF4-FFF2-40B4-BE49-F238E27FC236}">
                <a16:creationId xmlns:a16="http://schemas.microsoft.com/office/drawing/2014/main" id="{7D74A899-AB70-45E2-87DC-DED6FC172F0D}"/>
              </a:ext>
            </a:extLst>
          </p:cNvPr>
          <p:cNvCxnSpPr>
            <a:cxnSpLocks/>
          </p:cNvCxnSpPr>
          <p:nvPr/>
        </p:nvCxnSpPr>
        <p:spPr>
          <a:xfrm>
            <a:off x="4721519" y="5366389"/>
            <a:ext cx="217345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A1E243D5-2CD0-4D05-BDF3-85A0A7D07F8C}"/>
              </a:ext>
            </a:extLst>
          </p:cNvPr>
          <p:cNvCxnSpPr>
            <a:cxnSpLocks/>
            <a:endCxn id="33" idx="0"/>
          </p:cNvCxnSpPr>
          <p:nvPr/>
        </p:nvCxnSpPr>
        <p:spPr>
          <a:xfrm>
            <a:off x="5633575" y="5366389"/>
            <a:ext cx="0" cy="231854"/>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582148EE-32BF-4D24-A4FE-A7D73B2F5DFA}"/>
              </a:ext>
            </a:extLst>
          </p:cNvPr>
          <p:cNvCxnSpPr>
            <a:cxnSpLocks/>
            <a:endCxn id="35" idx="0"/>
          </p:cNvCxnSpPr>
          <p:nvPr/>
        </p:nvCxnSpPr>
        <p:spPr>
          <a:xfrm>
            <a:off x="6894978" y="5366389"/>
            <a:ext cx="0" cy="231854"/>
          </a:xfrm>
          <a:prstGeom prst="line">
            <a:avLst/>
          </a:prstGeom>
        </p:spPr>
        <p:style>
          <a:lnRef idx="2">
            <a:schemeClr val="accent1"/>
          </a:lnRef>
          <a:fillRef idx="0">
            <a:schemeClr val="accent1"/>
          </a:fillRef>
          <a:effectRef idx="1">
            <a:schemeClr val="accent1"/>
          </a:effectRef>
          <a:fontRef idx="minor">
            <a:schemeClr val="tx1"/>
          </a:fontRef>
        </p:style>
      </p:cxnSp>
      <p:sp>
        <p:nvSpPr>
          <p:cNvPr id="40" name="Arc 39">
            <a:extLst>
              <a:ext uri="{FF2B5EF4-FFF2-40B4-BE49-F238E27FC236}">
                <a16:creationId xmlns:a16="http://schemas.microsoft.com/office/drawing/2014/main" id="{A728677A-EE68-4D36-AFEE-562DA3FC2076}"/>
              </a:ext>
            </a:extLst>
          </p:cNvPr>
          <p:cNvSpPr/>
          <p:nvPr/>
        </p:nvSpPr>
        <p:spPr>
          <a:xfrm>
            <a:off x="11102136" y="3530932"/>
            <a:ext cx="1014835" cy="957335"/>
          </a:xfrm>
          <a:prstGeom prst="arc">
            <a:avLst>
              <a:gd name="adj1" fmla="val 16161279"/>
              <a:gd name="adj2" fmla="val 51531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41" name="Arc 40">
            <a:extLst>
              <a:ext uri="{FF2B5EF4-FFF2-40B4-BE49-F238E27FC236}">
                <a16:creationId xmlns:a16="http://schemas.microsoft.com/office/drawing/2014/main" id="{65F6A001-E99E-4722-8E43-FB9580B3D791}"/>
              </a:ext>
            </a:extLst>
          </p:cNvPr>
          <p:cNvSpPr/>
          <p:nvPr/>
        </p:nvSpPr>
        <p:spPr>
          <a:xfrm>
            <a:off x="11095933" y="4519354"/>
            <a:ext cx="1014835" cy="957335"/>
          </a:xfrm>
          <a:prstGeom prst="arc">
            <a:avLst>
              <a:gd name="adj1" fmla="val 16161279"/>
              <a:gd name="adj2" fmla="val 540583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42" name="Arc 41">
            <a:extLst>
              <a:ext uri="{FF2B5EF4-FFF2-40B4-BE49-F238E27FC236}">
                <a16:creationId xmlns:a16="http://schemas.microsoft.com/office/drawing/2014/main" id="{7FDCD764-D44B-4C83-87B4-92316D571072}"/>
              </a:ext>
            </a:extLst>
          </p:cNvPr>
          <p:cNvSpPr/>
          <p:nvPr/>
        </p:nvSpPr>
        <p:spPr>
          <a:xfrm>
            <a:off x="11102492" y="5474624"/>
            <a:ext cx="1014835" cy="957335"/>
          </a:xfrm>
          <a:prstGeom prst="arc">
            <a:avLst>
              <a:gd name="adj1" fmla="val 16161279"/>
              <a:gd name="adj2" fmla="val 597455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grpSp>
        <p:nvGrpSpPr>
          <p:cNvPr id="43" name="Group 42">
            <a:extLst>
              <a:ext uri="{FF2B5EF4-FFF2-40B4-BE49-F238E27FC236}">
                <a16:creationId xmlns:a16="http://schemas.microsoft.com/office/drawing/2014/main" id="{D0451E60-13B8-4761-A138-7649E536BE6F}"/>
              </a:ext>
            </a:extLst>
          </p:cNvPr>
          <p:cNvGrpSpPr/>
          <p:nvPr/>
        </p:nvGrpSpPr>
        <p:grpSpPr>
          <a:xfrm>
            <a:off x="8387427" y="135319"/>
            <a:ext cx="3150254" cy="6602264"/>
            <a:chOff x="95889" y="105704"/>
            <a:chExt cx="3150254" cy="6602264"/>
          </a:xfrm>
        </p:grpSpPr>
        <p:grpSp>
          <p:nvGrpSpPr>
            <p:cNvPr id="44" name="Google Shape;286;p11">
              <a:extLst>
                <a:ext uri="{FF2B5EF4-FFF2-40B4-BE49-F238E27FC236}">
                  <a16:creationId xmlns:a16="http://schemas.microsoft.com/office/drawing/2014/main" id="{96982D0F-D4ED-477A-B254-0CF829828646}"/>
                </a:ext>
              </a:extLst>
            </p:cNvPr>
            <p:cNvGrpSpPr/>
            <p:nvPr/>
          </p:nvGrpSpPr>
          <p:grpSpPr>
            <a:xfrm>
              <a:off x="95889" y="105704"/>
              <a:ext cx="3150254" cy="5769546"/>
              <a:chOff x="632697" y="1407043"/>
              <a:chExt cx="3192243" cy="5229443"/>
            </a:xfrm>
          </p:grpSpPr>
          <p:grpSp>
            <p:nvGrpSpPr>
              <p:cNvPr id="49" name="Google Shape;287;p11">
                <a:extLst>
                  <a:ext uri="{FF2B5EF4-FFF2-40B4-BE49-F238E27FC236}">
                    <a16:creationId xmlns:a16="http://schemas.microsoft.com/office/drawing/2014/main" id="{D228E2AC-895B-47D3-A97A-F95BB49D872A}"/>
                  </a:ext>
                </a:extLst>
              </p:cNvPr>
              <p:cNvGrpSpPr/>
              <p:nvPr/>
            </p:nvGrpSpPr>
            <p:grpSpPr>
              <a:xfrm>
                <a:off x="690480" y="1407043"/>
                <a:ext cx="3134460" cy="5229443"/>
                <a:chOff x="847799" y="738315"/>
                <a:chExt cx="3134460" cy="5229443"/>
              </a:xfrm>
            </p:grpSpPr>
            <p:sp>
              <p:nvSpPr>
                <p:cNvPr id="55" name="Google Shape;288;p11">
                  <a:extLst>
                    <a:ext uri="{FF2B5EF4-FFF2-40B4-BE49-F238E27FC236}">
                      <a16:creationId xmlns:a16="http://schemas.microsoft.com/office/drawing/2014/main" id="{646EE556-5383-43E1-8E3A-437D0141E8B7}"/>
                    </a:ext>
                  </a:extLst>
                </p:cNvPr>
                <p:cNvSpPr/>
                <p:nvPr/>
              </p:nvSpPr>
              <p:spPr>
                <a:xfrm>
                  <a:off x="1707472" y="764578"/>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9;p11">
                  <a:extLst>
                    <a:ext uri="{FF2B5EF4-FFF2-40B4-BE49-F238E27FC236}">
                      <a16:creationId xmlns:a16="http://schemas.microsoft.com/office/drawing/2014/main" id="{45EB64C7-18EF-42E4-AA86-B32E465212E4}"/>
                    </a:ext>
                  </a:extLst>
                </p:cNvPr>
                <p:cNvSpPr txBox="1"/>
                <p:nvPr/>
              </p:nvSpPr>
              <p:spPr>
                <a:xfrm>
                  <a:off x="1707472" y="764578"/>
                  <a:ext cx="2274787" cy="710871"/>
                </a:xfrm>
                <a:prstGeom prst="rect">
                  <a:avLst/>
                </a:prstGeom>
                <a:noFill/>
                <a:ln>
                  <a:no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a:solidFill>
                        <a:schemeClr val="dk1"/>
                      </a:solidFill>
                      <a:latin typeface="Times New Roman"/>
                      <a:ea typeface="Times New Roman"/>
                      <a:cs typeface="Times New Roman"/>
                      <a:sym typeface="Times New Roman"/>
                    </a:rPr>
                    <a:t>Pažinimo kompetencija</a:t>
                  </a:r>
                  <a:endParaRPr sz="1500">
                    <a:solidFill>
                      <a:schemeClr val="dk1"/>
                    </a:solidFill>
                    <a:latin typeface="Times New Roman"/>
                    <a:ea typeface="Times New Roman"/>
                    <a:cs typeface="Times New Roman"/>
                    <a:sym typeface="Times New Roman"/>
                  </a:endParaRPr>
                </a:p>
              </p:txBody>
            </p:sp>
            <p:sp>
              <p:nvSpPr>
                <p:cNvPr id="57" name="Google Shape;290;p11">
                  <a:extLst>
                    <a:ext uri="{FF2B5EF4-FFF2-40B4-BE49-F238E27FC236}">
                      <a16:creationId xmlns:a16="http://schemas.microsoft.com/office/drawing/2014/main" id="{B7A8BDA4-182D-4D0B-96CD-CEFCA391D2A3}"/>
                    </a:ext>
                  </a:extLst>
                </p:cNvPr>
                <p:cNvSpPr/>
                <p:nvPr/>
              </p:nvSpPr>
              <p:spPr>
                <a:xfrm>
                  <a:off x="886989" y="738315"/>
                  <a:ext cx="784884" cy="746414"/>
                </a:xfrm>
                <a:prstGeom prst="rect">
                  <a:avLst/>
                </a:prstGeom>
                <a:solidFill>
                  <a:srgbClr val="A6C9E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91;p11">
                  <a:extLst>
                    <a:ext uri="{FF2B5EF4-FFF2-40B4-BE49-F238E27FC236}">
                      <a16:creationId xmlns:a16="http://schemas.microsoft.com/office/drawing/2014/main" id="{F3BF4C7D-8526-4D18-BB75-0F17927F9CC5}"/>
                    </a:ext>
                  </a:extLst>
                </p:cNvPr>
                <p:cNvSpPr/>
                <p:nvPr/>
              </p:nvSpPr>
              <p:spPr>
                <a:xfrm>
                  <a:off x="1707472" y="1659486"/>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92;p11">
                  <a:extLst>
                    <a:ext uri="{FF2B5EF4-FFF2-40B4-BE49-F238E27FC236}">
                      <a16:creationId xmlns:a16="http://schemas.microsoft.com/office/drawing/2014/main" id="{BC1DC226-CB83-4174-9992-0080F4064BE2}"/>
                    </a:ext>
                  </a:extLst>
                </p:cNvPr>
                <p:cNvSpPr txBox="1"/>
                <p:nvPr/>
              </p:nvSpPr>
              <p:spPr>
                <a:xfrm>
                  <a:off x="1707472" y="1659486"/>
                  <a:ext cx="2274787" cy="710871"/>
                </a:xfrm>
                <a:prstGeom prst="rect">
                  <a:avLst/>
                </a:prstGeom>
                <a:noFill/>
                <a:ln>
                  <a:noFill/>
                </a:ln>
              </p:spPr>
              <p:txBody>
                <a:bodyPr spcFirstLastPara="1" wrap="square" lIns="481475" tIns="53325" rIns="53325" bIns="53325" anchor="ctr" anchorCtr="0">
                  <a:noAutofit/>
                </a:bodyPr>
                <a:lstStyle/>
                <a:p>
                  <a:pPr marL="0" marR="0" lvl="0" indent="0" algn="l" rtl="0">
                    <a:lnSpc>
                      <a:spcPct val="90000"/>
                    </a:lnSpc>
                    <a:spcBef>
                      <a:spcPts val="0"/>
                    </a:spcBef>
                    <a:spcAft>
                      <a:spcPts val="0"/>
                    </a:spcAft>
                    <a:buNone/>
                  </a:pPr>
                  <a:r>
                    <a:rPr lang="lt-LT" sz="1400" b="1" i="0">
                      <a:solidFill>
                        <a:schemeClr val="dk1"/>
                      </a:solidFill>
                      <a:latin typeface="Times New Roman"/>
                      <a:ea typeface="Times New Roman"/>
                      <a:cs typeface="Times New Roman"/>
                      <a:sym typeface="Times New Roman"/>
                    </a:rPr>
                    <a:t>Socialinė, emocinė ir sveikos gyvensenos kompetencija</a:t>
                  </a:r>
                  <a:endParaRPr sz="1400">
                    <a:solidFill>
                      <a:schemeClr val="dk1"/>
                    </a:solidFill>
                    <a:latin typeface="Times New Roman"/>
                    <a:ea typeface="Times New Roman"/>
                    <a:cs typeface="Times New Roman"/>
                    <a:sym typeface="Times New Roman"/>
                  </a:endParaRPr>
                </a:p>
              </p:txBody>
            </p:sp>
            <p:sp>
              <p:nvSpPr>
                <p:cNvPr id="60" name="Google Shape;293;p11">
                  <a:extLst>
                    <a:ext uri="{FF2B5EF4-FFF2-40B4-BE49-F238E27FC236}">
                      <a16:creationId xmlns:a16="http://schemas.microsoft.com/office/drawing/2014/main" id="{56488884-97EE-4652-A738-517D7C0AD62D}"/>
                    </a:ext>
                  </a:extLst>
                </p:cNvPr>
                <p:cNvSpPr/>
                <p:nvPr/>
              </p:nvSpPr>
              <p:spPr>
                <a:xfrm>
                  <a:off x="871852" y="1633223"/>
                  <a:ext cx="784884" cy="746414"/>
                </a:xfrm>
                <a:prstGeom prst="rect">
                  <a:avLst/>
                </a:prstGeom>
                <a:blipFill rotWithShape="1">
                  <a:blip r:embed="rId2">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94;p11">
                  <a:extLst>
                    <a:ext uri="{FF2B5EF4-FFF2-40B4-BE49-F238E27FC236}">
                      <a16:creationId xmlns:a16="http://schemas.microsoft.com/office/drawing/2014/main" id="{3A435E72-9B6D-43CD-94F4-57D2EC01BE13}"/>
                    </a:ext>
                  </a:extLst>
                </p:cNvPr>
                <p:cNvSpPr/>
                <p:nvPr/>
              </p:nvSpPr>
              <p:spPr>
                <a:xfrm>
                  <a:off x="1707472" y="2554394"/>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95;p11">
                  <a:extLst>
                    <a:ext uri="{FF2B5EF4-FFF2-40B4-BE49-F238E27FC236}">
                      <a16:creationId xmlns:a16="http://schemas.microsoft.com/office/drawing/2014/main" id="{416C7841-B084-4A92-AB0A-C3605906BB98}"/>
                    </a:ext>
                  </a:extLst>
                </p:cNvPr>
                <p:cNvSpPr txBox="1"/>
                <p:nvPr/>
              </p:nvSpPr>
              <p:spPr>
                <a:xfrm>
                  <a:off x="1707472" y="2554394"/>
                  <a:ext cx="2274787" cy="710871"/>
                </a:xfrm>
                <a:prstGeom prst="rect">
                  <a:avLst/>
                </a:prstGeom>
                <a:noFill/>
                <a:ln>
                  <a:no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a:solidFill>
                        <a:schemeClr val="dk1"/>
                      </a:solidFill>
                      <a:latin typeface="Times New Roman"/>
                      <a:ea typeface="Times New Roman"/>
                      <a:cs typeface="Times New Roman"/>
                      <a:sym typeface="Times New Roman"/>
                    </a:rPr>
                    <a:t>Kūrybiškumo kompetencija</a:t>
                  </a:r>
                  <a:endParaRPr sz="1500">
                    <a:solidFill>
                      <a:schemeClr val="dk1"/>
                    </a:solidFill>
                    <a:latin typeface="Times New Roman"/>
                    <a:ea typeface="Times New Roman"/>
                    <a:cs typeface="Times New Roman"/>
                    <a:sym typeface="Times New Roman"/>
                  </a:endParaRPr>
                </a:p>
              </p:txBody>
            </p:sp>
            <p:sp>
              <p:nvSpPr>
                <p:cNvPr id="63" name="Google Shape;296;p11">
                  <a:extLst>
                    <a:ext uri="{FF2B5EF4-FFF2-40B4-BE49-F238E27FC236}">
                      <a16:creationId xmlns:a16="http://schemas.microsoft.com/office/drawing/2014/main" id="{169F8709-0D62-45B4-8689-94DE000B9D0A}"/>
                    </a:ext>
                  </a:extLst>
                </p:cNvPr>
                <p:cNvSpPr/>
                <p:nvPr/>
              </p:nvSpPr>
              <p:spPr>
                <a:xfrm>
                  <a:off x="871852" y="2528131"/>
                  <a:ext cx="784884" cy="746414"/>
                </a:xfrm>
                <a:prstGeom prst="rect">
                  <a:avLst/>
                </a:prstGeom>
                <a:solidFill>
                  <a:srgbClr val="1DDD2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97;p11">
                  <a:extLst>
                    <a:ext uri="{FF2B5EF4-FFF2-40B4-BE49-F238E27FC236}">
                      <a16:creationId xmlns:a16="http://schemas.microsoft.com/office/drawing/2014/main" id="{D51C353A-AB0D-451E-A4FC-4BCD1536EB6A}"/>
                    </a:ext>
                  </a:extLst>
                </p:cNvPr>
                <p:cNvSpPr/>
                <p:nvPr/>
              </p:nvSpPr>
              <p:spPr>
                <a:xfrm>
                  <a:off x="1707472" y="3449301"/>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98;p11">
                  <a:extLst>
                    <a:ext uri="{FF2B5EF4-FFF2-40B4-BE49-F238E27FC236}">
                      <a16:creationId xmlns:a16="http://schemas.microsoft.com/office/drawing/2014/main" id="{286AC52F-66F7-45FE-B00D-CE2ACDDBF20D}"/>
                    </a:ext>
                  </a:extLst>
                </p:cNvPr>
                <p:cNvSpPr txBox="1"/>
                <p:nvPr/>
              </p:nvSpPr>
              <p:spPr>
                <a:xfrm>
                  <a:off x="1707472" y="3449301"/>
                  <a:ext cx="2274787" cy="710871"/>
                </a:xfrm>
                <a:prstGeom prst="rect">
                  <a:avLst/>
                </a:prstGeom>
                <a:noFill/>
                <a:ln>
                  <a:no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a:solidFill>
                        <a:schemeClr val="dk1"/>
                      </a:solidFill>
                      <a:latin typeface="Times New Roman"/>
                      <a:ea typeface="Times New Roman"/>
                      <a:cs typeface="Times New Roman"/>
                      <a:sym typeface="Times New Roman"/>
                    </a:rPr>
                    <a:t>Pilietiškumo kompetencija</a:t>
                  </a:r>
                  <a:endParaRPr sz="1500">
                    <a:solidFill>
                      <a:schemeClr val="dk1"/>
                    </a:solidFill>
                    <a:latin typeface="Times New Roman"/>
                    <a:ea typeface="Times New Roman"/>
                    <a:cs typeface="Times New Roman"/>
                    <a:sym typeface="Times New Roman"/>
                  </a:endParaRPr>
                </a:p>
              </p:txBody>
            </p:sp>
            <p:sp>
              <p:nvSpPr>
                <p:cNvPr id="66" name="Google Shape;299;p11">
                  <a:extLst>
                    <a:ext uri="{FF2B5EF4-FFF2-40B4-BE49-F238E27FC236}">
                      <a16:creationId xmlns:a16="http://schemas.microsoft.com/office/drawing/2014/main" id="{9FFC0DC4-9293-4F67-8E5E-C0CEAD7B6AFD}"/>
                    </a:ext>
                  </a:extLst>
                </p:cNvPr>
                <p:cNvSpPr/>
                <p:nvPr/>
              </p:nvSpPr>
              <p:spPr>
                <a:xfrm>
                  <a:off x="871852" y="3423039"/>
                  <a:ext cx="784884" cy="746414"/>
                </a:xfrm>
                <a:prstGeom prst="rect">
                  <a:avLst/>
                </a:prstGeom>
                <a:solidFill>
                  <a:srgbClr val="FF5D5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00;p11">
                  <a:extLst>
                    <a:ext uri="{FF2B5EF4-FFF2-40B4-BE49-F238E27FC236}">
                      <a16:creationId xmlns:a16="http://schemas.microsoft.com/office/drawing/2014/main" id="{026E57CF-8810-4F65-8F38-772C7243F5D2}"/>
                    </a:ext>
                  </a:extLst>
                </p:cNvPr>
                <p:cNvSpPr/>
                <p:nvPr/>
              </p:nvSpPr>
              <p:spPr>
                <a:xfrm>
                  <a:off x="1707472" y="4344209"/>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01;p11">
                  <a:extLst>
                    <a:ext uri="{FF2B5EF4-FFF2-40B4-BE49-F238E27FC236}">
                      <a16:creationId xmlns:a16="http://schemas.microsoft.com/office/drawing/2014/main" id="{A469441F-06DC-4174-B7FE-4D5B106270A8}"/>
                    </a:ext>
                  </a:extLst>
                </p:cNvPr>
                <p:cNvSpPr txBox="1"/>
                <p:nvPr/>
              </p:nvSpPr>
              <p:spPr>
                <a:xfrm>
                  <a:off x="1707472" y="4344209"/>
                  <a:ext cx="2274787" cy="710871"/>
                </a:xfrm>
                <a:prstGeom prst="rect">
                  <a:avLst/>
                </a:prstGeom>
                <a:noFill/>
                <a:ln>
                  <a:no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a:solidFill>
                        <a:schemeClr val="dk1"/>
                      </a:solidFill>
                      <a:latin typeface="Times New Roman"/>
                      <a:ea typeface="Times New Roman"/>
                      <a:cs typeface="Times New Roman"/>
                      <a:sym typeface="Times New Roman"/>
                    </a:rPr>
                    <a:t>Kultūrinė kompetencija</a:t>
                  </a:r>
                  <a:endParaRPr sz="1500">
                    <a:solidFill>
                      <a:schemeClr val="dk1"/>
                    </a:solidFill>
                    <a:latin typeface="Times New Roman"/>
                    <a:ea typeface="Times New Roman"/>
                    <a:cs typeface="Times New Roman"/>
                    <a:sym typeface="Times New Roman"/>
                  </a:endParaRPr>
                </a:p>
              </p:txBody>
            </p:sp>
            <p:sp>
              <p:nvSpPr>
                <p:cNvPr id="69" name="Google Shape;302;p11">
                  <a:extLst>
                    <a:ext uri="{FF2B5EF4-FFF2-40B4-BE49-F238E27FC236}">
                      <a16:creationId xmlns:a16="http://schemas.microsoft.com/office/drawing/2014/main" id="{247EE100-1D09-4D67-A416-014E4E8A7D7E}"/>
                    </a:ext>
                  </a:extLst>
                </p:cNvPr>
                <p:cNvSpPr/>
                <p:nvPr/>
              </p:nvSpPr>
              <p:spPr>
                <a:xfrm>
                  <a:off x="866151" y="4326436"/>
                  <a:ext cx="784884" cy="746414"/>
                </a:xfrm>
                <a:prstGeom prst="rect">
                  <a:avLst/>
                </a:prstGeom>
                <a:solidFill>
                  <a:srgbClr val="A66BD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03;p11">
                  <a:extLst>
                    <a:ext uri="{FF2B5EF4-FFF2-40B4-BE49-F238E27FC236}">
                      <a16:creationId xmlns:a16="http://schemas.microsoft.com/office/drawing/2014/main" id="{4F88C4A6-C8DC-461F-B4B0-535B047607F8}"/>
                    </a:ext>
                  </a:extLst>
                </p:cNvPr>
                <p:cNvSpPr/>
                <p:nvPr/>
              </p:nvSpPr>
              <p:spPr>
                <a:xfrm>
                  <a:off x="1707472" y="5239117"/>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04;p11">
                  <a:extLst>
                    <a:ext uri="{FF2B5EF4-FFF2-40B4-BE49-F238E27FC236}">
                      <a16:creationId xmlns:a16="http://schemas.microsoft.com/office/drawing/2014/main" id="{FF39B1B2-DF04-4C81-8467-DA63FEE518A1}"/>
                    </a:ext>
                  </a:extLst>
                </p:cNvPr>
                <p:cNvSpPr txBox="1"/>
                <p:nvPr/>
              </p:nvSpPr>
              <p:spPr>
                <a:xfrm>
                  <a:off x="1707472" y="5239117"/>
                  <a:ext cx="2274787" cy="710871"/>
                </a:xfrm>
                <a:prstGeom prst="rect">
                  <a:avLst/>
                </a:prstGeom>
                <a:noFill/>
                <a:ln>
                  <a:no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dirty="0">
                      <a:solidFill>
                        <a:schemeClr val="dk1"/>
                      </a:solidFill>
                      <a:latin typeface="Times New Roman"/>
                      <a:ea typeface="Times New Roman"/>
                      <a:cs typeface="Times New Roman"/>
                      <a:sym typeface="Times New Roman"/>
                    </a:rPr>
                    <a:t>Komunikavimo kompetencija</a:t>
                  </a:r>
                  <a:endParaRPr sz="1500" dirty="0">
                    <a:solidFill>
                      <a:schemeClr val="dk1"/>
                    </a:solidFill>
                    <a:latin typeface="Times New Roman"/>
                    <a:ea typeface="Times New Roman"/>
                    <a:cs typeface="Times New Roman"/>
                    <a:sym typeface="Times New Roman"/>
                  </a:endParaRPr>
                </a:p>
              </p:txBody>
            </p:sp>
            <p:sp>
              <p:nvSpPr>
                <p:cNvPr id="72" name="Google Shape;305;p11">
                  <a:extLst>
                    <a:ext uri="{FF2B5EF4-FFF2-40B4-BE49-F238E27FC236}">
                      <a16:creationId xmlns:a16="http://schemas.microsoft.com/office/drawing/2014/main" id="{9D01BC3A-33AA-4772-AF88-2974A0A81EDB}"/>
                    </a:ext>
                  </a:extLst>
                </p:cNvPr>
                <p:cNvSpPr/>
                <p:nvPr/>
              </p:nvSpPr>
              <p:spPr>
                <a:xfrm>
                  <a:off x="847799" y="5221344"/>
                  <a:ext cx="784884" cy="746414"/>
                </a:xfrm>
                <a:prstGeom prst="rect">
                  <a:avLst/>
                </a:prstGeom>
                <a:solidFill>
                  <a:srgbClr val="686EA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0" name="Google Shape;317;p11">
                <a:extLst>
                  <a:ext uri="{FF2B5EF4-FFF2-40B4-BE49-F238E27FC236}">
                    <a16:creationId xmlns:a16="http://schemas.microsoft.com/office/drawing/2014/main" id="{69122C2D-9599-4BBF-8C39-70C5459CB4D2}"/>
                  </a:ext>
                </a:extLst>
              </p:cNvPr>
              <p:cNvPicPr preferRelativeResize="0"/>
              <p:nvPr/>
            </p:nvPicPr>
            <p:blipFill rotWithShape="1">
              <a:blip r:embed="rId3">
                <a:alphaModFix/>
              </a:blip>
              <a:srcRect/>
              <a:stretch/>
            </p:blipFill>
            <p:spPr>
              <a:xfrm>
                <a:off x="632697" y="4838182"/>
                <a:ext cx="937155" cy="1008000"/>
              </a:xfrm>
              <a:prstGeom prst="rect">
                <a:avLst/>
              </a:prstGeom>
              <a:noFill/>
              <a:ln>
                <a:noFill/>
              </a:ln>
            </p:spPr>
          </p:pic>
          <p:pic>
            <p:nvPicPr>
              <p:cNvPr id="51" name="Google Shape;318;p11">
                <a:extLst>
                  <a:ext uri="{FF2B5EF4-FFF2-40B4-BE49-F238E27FC236}">
                    <a16:creationId xmlns:a16="http://schemas.microsoft.com/office/drawing/2014/main" id="{13D0A1C7-1D1F-442B-B5A5-65BDFE15DEE3}"/>
                  </a:ext>
                </a:extLst>
              </p:cNvPr>
              <p:cNvPicPr preferRelativeResize="0"/>
              <p:nvPr/>
            </p:nvPicPr>
            <p:blipFill rotWithShape="1">
              <a:blip r:embed="rId4">
                <a:alphaModFix/>
              </a:blip>
              <a:srcRect/>
              <a:stretch/>
            </p:blipFill>
            <p:spPr>
              <a:xfrm>
                <a:off x="870112" y="4201956"/>
                <a:ext cx="504000" cy="504000"/>
              </a:xfrm>
              <a:prstGeom prst="rect">
                <a:avLst/>
              </a:prstGeom>
              <a:noFill/>
              <a:ln>
                <a:noFill/>
              </a:ln>
            </p:spPr>
          </p:pic>
          <p:pic>
            <p:nvPicPr>
              <p:cNvPr id="52" name="Google Shape;319;p11">
                <a:extLst>
                  <a:ext uri="{FF2B5EF4-FFF2-40B4-BE49-F238E27FC236}">
                    <a16:creationId xmlns:a16="http://schemas.microsoft.com/office/drawing/2014/main" id="{83DBB221-182A-4142-9C26-D9044DF69988}"/>
                  </a:ext>
                </a:extLst>
              </p:cNvPr>
              <p:cNvPicPr preferRelativeResize="0"/>
              <p:nvPr/>
            </p:nvPicPr>
            <p:blipFill rotWithShape="1">
              <a:blip r:embed="rId5">
                <a:alphaModFix/>
              </a:blip>
              <a:srcRect/>
              <a:stretch/>
            </p:blipFill>
            <p:spPr>
              <a:xfrm>
                <a:off x="870110" y="1514648"/>
                <a:ext cx="504000" cy="504000"/>
              </a:xfrm>
              <a:prstGeom prst="rect">
                <a:avLst/>
              </a:prstGeom>
              <a:noFill/>
              <a:ln>
                <a:noFill/>
              </a:ln>
            </p:spPr>
          </p:pic>
          <p:pic>
            <p:nvPicPr>
              <p:cNvPr id="53" name="Google Shape;320;p11">
                <a:extLst>
                  <a:ext uri="{FF2B5EF4-FFF2-40B4-BE49-F238E27FC236}">
                    <a16:creationId xmlns:a16="http://schemas.microsoft.com/office/drawing/2014/main" id="{8F8E698B-AEB8-473F-989D-6EB3B60FD885}"/>
                  </a:ext>
                </a:extLst>
              </p:cNvPr>
              <p:cNvPicPr preferRelativeResize="0"/>
              <p:nvPr/>
            </p:nvPicPr>
            <p:blipFill rotWithShape="1">
              <a:blip r:embed="rId6">
                <a:alphaModFix/>
              </a:blip>
              <a:srcRect/>
              <a:stretch/>
            </p:blipFill>
            <p:spPr>
              <a:xfrm>
                <a:off x="870111" y="2385764"/>
                <a:ext cx="504000" cy="504000"/>
              </a:xfrm>
              <a:prstGeom prst="rect">
                <a:avLst/>
              </a:prstGeom>
              <a:noFill/>
              <a:ln>
                <a:noFill/>
              </a:ln>
            </p:spPr>
          </p:pic>
          <p:pic>
            <p:nvPicPr>
              <p:cNvPr id="54" name="Google Shape;321;p11">
                <a:extLst>
                  <a:ext uri="{FF2B5EF4-FFF2-40B4-BE49-F238E27FC236}">
                    <a16:creationId xmlns:a16="http://schemas.microsoft.com/office/drawing/2014/main" id="{8CB2994A-0937-4997-A1E1-113D98A169ED}"/>
                  </a:ext>
                </a:extLst>
              </p:cNvPr>
              <p:cNvPicPr preferRelativeResize="0"/>
              <p:nvPr/>
            </p:nvPicPr>
            <p:blipFill rotWithShape="1">
              <a:blip r:embed="rId7">
                <a:alphaModFix/>
              </a:blip>
              <a:srcRect/>
              <a:stretch/>
            </p:blipFill>
            <p:spPr>
              <a:xfrm>
                <a:off x="813274" y="3259466"/>
                <a:ext cx="576000" cy="576000"/>
              </a:xfrm>
              <a:prstGeom prst="rect">
                <a:avLst/>
              </a:prstGeom>
              <a:noFill/>
              <a:ln>
                <a:noFill/>
              </a:ln>
            </p:spPr>
          </p:pic>
        </p:grpSp>
        <p:pic>
          <p:nvPicPr>
            <p:cNvPr id="45" name="Picture 44">
              <a:extLst>
                <a:ext uri="{FF2B5EF4-FFF2-40B4-BE49-F238E27FC236}">
                  <a16:creationId xmlns:a16="http://schemas.microsoft.com/office/drawing/2014/main" id="{BD5041C1-6868-489A-AADD-376EC2F9CBD9}"/>
                </a:ext>
              </a:extLst>
            </p:cNvPr>
            <p:cNvPicPr>
              <a:picLocks noChangeAspect="1"/>
            </p:cNvPicPr>
            <p:nvPr/>
          </p:nvPicPr>
          <p:blipFill>
            <a:blip r:embed="rId8"/>
            <a:stretch>
              <a:fillRect/>
            </a:stretch>
          </p:blipFill>
          <p:spPr>
            <a:xfrm>
              <a:off x="222997" y="5129359"/>
              <a:ext cx="619518" cy="659304"/>
            </a:xfrm>
            <a:prstGeom prst="rect">
              <a:avLst/>
            </a:prstGeom>
          </p:spPr>
        </p:pic>
        <p:sp>
          <p:nvSpPr>
            <p:cNvPr id="46" name="Google Shape;304;p11">
              <a:extLst>
                <a:ext uri="{FF2B5EF4-FFF2-40B4-BE49-F238E27FC236}">
                  <a16:creationId xmlns:a16="http://schemas.microsoft.com/office/drawing/2014/main" id="{4C0268BC-CB97-4E53-9EFC-342CF729E235}"/>
                </a:ext>
              </a:extLst>
            </p:cNvPr>
            <p:cNvSpPr txBox="1"/>
            <p:nvPr/>
          </p:nvSpPr>
          <p:spPr>
            <a:xfrm>
              <a:off x="1001277" y="5923677"/>
              <a:ext cx="2244866" cy="784291"/>
            </a:xfrm>
            <a:prstGeom prst="rect">
              <a:avLst/>
            </a:prstGeom>
            <a:solidFill>
              <a:schemeClr val="accent6">
                <a:lumMod val="20000"/>
                <a:lumOff val="80000"/>
              </a:schemeClr>
            </a:solidFill>
            <a:ln>
              <a:solidFill>
                <a:schemeClr val="accent5">
                  <a:lumMod val="60000"/>
                  <a:lumOff val="40000"/>
                </a:schemeClr>
              </a:solid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dirty="0">
                  <a:solidFill>
                    <a:schemeClr val="dk1"/>
                  </a:solidFill>
                  <a:latin typeface="Times New Roman"/>
                  <a:ea typeface="Times New Roman"/>
                  <a:cs typeface="Times New Roman"/>
                  <a:sym typeface="Times New Roman"/>
                </a:rPr>
                <a:t>Skaitmeninė kompetencija</a:t>
              </a:r>
              <a:endParaRPr sz="1500" dirty="0">
                <a:solidFill>
                  <a:schemeClr val="dk1"/>
                </a:solidFill>
                <a:latin typeface="Times New Roman"/>
                <a:ea typeface="Times New Roman"/>
                <a:cs typeface="Times New Roman"/>
                <a:sym typeface="Times New Roman"/>
              </a:endParaRPr>
            </a:p>
          </p:txBody>
        </p:sp>
        <p:sp>
          <p:nvSpPr>
            <p:cNvPr id="47" name="Google Shape;305;p11">
              <a:extLst>
                <a:ext uri="{FF2B5EF4-FFF2-40B4-BE49-F238E27FC236}">
                  <a16:creationId xmlns:a16="http://schemas.microsoft.com/office/drawing/2014/main" id="{27E77D71-838B-4310-8778-F10C1EB33FC7}"/>
                </a:ext>
              </a:extLst>
            </p:cNvPr>
            <p:cNvSpPr/>
            <p:nvPr/>
          </p:nvSpPr>
          <p:spPr>
            <a:xfrm>
              <a:off x="148996" y="5904070"/>
              <a:ext cx="778475" cy="803270"/>
            </a:xfrm>
            <a:prstGeom prst="rect">
              <a:avLst/>
            </a:prstGeom>
            <a:solidFill>
              <a:srgbClr val="EB994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 name="Picture 47">
              <a:extLst>
                <a:ext uri="{FF2B5EF4-FFF2-40B4-BE49-F238E27FC236}">
                  <a16:creationId xmlns:a16="http://schemas.microsoft.com/office/drawing/2014/main" id="{32DD27D9-06EF-497F-A3C2-866D46FB6C3A}"/>
                </a:ext>
              </a:extLst>
            </p:cNvPr>
            <p:cNvPicPr>
              <a:picLocks noChangeAspect="1"/>
            </p:cNvPicPr>
            <p:nvPr/>
          </p:nvPicPr>
          <p:blipFill>
            <a:blip r:embed="rId9">
              <a:duotone>
                <a:prstClr val="black"/>
                <a:srgbClr val="9900CC">
                  <a:tint val="45000"/>
                  <a:satMod val="400000"/>
                </a:srgbClr>
              </a:duotone>
            </a:blip>
            <a:stretch>
              <a:fillRect/>
            </a:stretch>
          </p:blipFill>
          <p:spPr>
            <a:xfrm>
              <a:off x="198109" y="5952864"/>
              <a:ext cx="670646" cy="680140"/>
            </a:xfrm>
            <a:prstGeom prst="rect">
              <a:avLst/>
            </a:prstGeom>
          </p:spPr>
        </p:pic>
      </p:grpSp>
      <p:sp>
        <p:nvSpPr>
          <p:cNvPr id="73" name="Oval 72">
            <a:extLst>
              <a:ext uri="{FF2B5EF4-FFF2-40B4-BE49-F238E27FC236}">
                <a16:creationId xmlns:a16="http://schemas.microsoft.com/office/drawing/2014/main" id="{1F1AF851-EA9C-4C09-92A1-7ED003E25456}"/>
              </a:ext>
            </a:extLst>
          </p:cNvPr>
          <p:cNvSpPr/>
          <p:nvPr/>
        </p:nvSpPr>
        <p:spPr>
          <a:xfrm>
            <a:off x="11397487" y="381887"/>
            <a:ext cx="247426" cy="253653"/>
          </a:xfrm>
          <a:prstGeom prst="ellipse">
            <a:avLst/>
          </a:prstGeom>
          <a:solidFill>
            <a:srgbClr val="0070C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4" name="Oval 73">
            <a:extLst>
              <a:ext uri="{FF2B5EF4-FFF2-40B4-BE49-F238E27FC236}">
                <a16:creationId xmlns:a16="http://schemas.microsoft.com/office/drawing/2014/main" id="{23CD6609-717F-44D1-BFA6-8E71C338E55E}"/>
              </a:ext>
            </a:extLst>
          </p:cNvPr>
          <p:cNvSpPr/>
          <p:nvPr/>
        </p:nvSpPr>
        <p:spPr>
          <a:xfrm>
            <a:off x="11393037" y="1447328"/>
            <a:ext cx="247426" cy="253653"/>
          </a:xfrm>
          <a:prstGeom prst="ellipse">
            <a:avLst/>
          </a:prstGeom>
          <a:solidFill>
            <a:srgbClr val="FFFF0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5" name="Oval 74">
            <a:extLst>
              <a:ext uri="{FF2B5EF4-FFF2-40B4-BE49-F238E27FC236}">
                <a16:creationId xmlns:a16="http://schemas.microsoft.com/office/drawing/2014/main" id="{458CF178-E26B-4A52-ABCB-77F9F6C22687}"/>
              </a:ext>
            </a:extLst>
          </p:cNvPr>
          <p:cNvSpPr/>
          <p:nvPr/>
        </p:nvSpPr>
        <p:spPr>
          <a:xfrm>
            <a:off x="11393037" y="2353568"/>
            <a:ext cx="247426" cy="253653"/>
          </a:xfrm>
          <a:prstGeom prst="ellipse">
            <a:avLst/>
          </a:prstGeom>
          <a:solidFill>
            <a:srgbClr val="00B05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6" name="Oval 75">
            <a:extLst>
              <a:ext uri="{FF2B5EF4-FFF2-40B4-BE49-F238E27FC236}">
                <a16:creationId xmlns:a16="http://schemas.microsoft.com/office/drawing/2014/main" id="{1BEA3140-CA34-4861-ACBF-8EEBA22A989B}"/>
              </a:ext>
            </a:extLst>
          </p:cNvPr>
          <p:cNvSpPr/>
          <p:nvPr/>
        </p:nvSpPr>
        <p:spPr>
          <a:xfrm>
            <a:off x="11396706" y="4350056"/>
            <a:ext cx="247426" cy="253653"/>
          </a:xfrm>
          <a:prstGeom prst="ellipse">
            <a:avLst/>
          </a:prstGeom>
          <a:solidFill>
            <a:srgbClr val="7030A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7" name="Oval 76">
            <a:extLst>
              <a:ext uri="{FF2B5EF4-FFF2-40B4-BE49-F238E27FC236}">
                <a16:creationId xmlns:a16="http://schemas.microsoft.com/office/drawing/2014/main" id="{090B8454-C613-4D79-A9CA-4E278991DC2D}"/>
              </a:ext>
            </a:extLst>
          </p:cNvPr>
          <p:cNvSpPr/>
          <p:nvPr/>
        </p:nvSpPr>
        <p:spPr>
          <a:xfrm>
            <a:off x="11389073" y="5370365"/>
            <a:ext cx="247426" cy="253653"/>
          </a:xfrm>
          <a:prstGeom prst="ellipse">
            <a:avLst/>
          </a:prstGeom>
          <a:solidFill>
            <a:srgbClr val="00B0F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8" name="Oval 77">
            <a:extLst>
              <a:ext uri="{FF2B5EF4-FFF2-40B4-BE49-F238E27FC236}">
                <a16:creationId xmlns:a16="http://schemas.microsoft.com/office/drawing/2014/main" id="{665BFD38-AB38-4679-BFF9-A216BBDDCAA2}"/>
              </a:ext>
            </a:extLst>
          </p:cNvPr>
          <p:cNvSpPr/>
          <p:nvPr/>
        </p:nvSpPr>
        <p:spPr>
          <a:xfrm>
            <a:off x="11393890" y="6206798"/>
            <a:ext cx="247426" cy="253653"/>
          </a:xfrm>
          <a:prstGeom prst="ellipse">
            <a:avLst/>
          </a:prstGeom>
          <a:solidFill>
            <a:srgbClr val="EB9942"/>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9" name="Arc 78">
            <a:extLst>
              <a:ext uri="{FF2B5EF4-FFF2-40B4-BE49-F238E27FC236}">
                <a16:creationId xmlns:a16="http://schemas.microsoft.com/office/drawing/2014/main" id="{5575D154-00D0-4D37-8BDC-33FF1222D174}"/>
              </a:ext>
            </a:extLst>
          </p:cNvPr>
          <p:cNvSpPr/>
          <p:nvPr/>
        </p:nvSpPr>
        <p:spPr>
          <a:xfrm>
            <a:off x="11106250" y="2549980"/>
            <a:ext cx="1014835" cy="957335"/>
          </a:xfrm>
          <a:prstGeom prst="arc">
            <a:avLst>
              <a:gd name="adj1" fmla="val 16161279"/>
              <a:gd name="adj2" fmla="val 51531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80" name="Arc 79">
            <a:extLst>
              <a:ext uri="{FF2B5EF4-FFF2-40B4-BE49-F238E27FC236}">
                <a16:creationId xmlns:a16="http://schemas.microsoft.com/office/drawing/2014/main" id="{E5C3879F-1856-4EEC-B8F1-5273001924F1}"/>
              </a:ext>
            </a:extLst>
          </p:cNvPr>
          <p:cNvSpPr/>
          <p:nvPr/>
        </p:nvSpPr>
        <p:spPr>
          <a:xfrm>
            <a:off x="11103581" y="1541780"/>
            <a:ext cx="1014835" cy="957335"/>
          </a:xfrm>
          <a:prstGeom prst="arc">
            <a:avLst>
              <a:gd name="adj1" fmla="val 16161279"/>
              <a:gd name="adj2" fmla="val 51531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81" name="Arc 80">
            <a:extLst>
              <a:ext uri="{FF2B5EF4-FFF2-40B4-BE49-F238E27FC236}">
                <a16:creationId xmlns:a16="http://schemas.microsoft.com/office/drawing/2014/main" id="{0EF0A47A-2F60-4090-8CA2-C03AF03DC90F}"/>
              </a:ext>
            </a:extLst>
          </p:cNvPr>
          <p:cNvSpPr/>
          <p:nvPr/>
        </p:nvSpPr>
        <p:spPr>
          <a:xfrm>
            <a:off x="11061298" y="570954"/>
            <a:ext cx="1014835" cy="957335"/>
          </a:xfrm>
          <a:prstGeom prst="arc">
            <a:avLst>
              <a:gd name="adj1" fmla="val 16161279"/>
              <a:gd name="adj2" fmla="val 51531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82" name="Oval 81">
            <a:extLst>
              <a:ext uri="{FF2B5EF4-FFF2-40B4-BE49-F238E27FC236}">
                <a16:creationId xmlns:a16="http://schemas.microsoft.com/office/drawing/2014/main" id="{9F1399C5-A8A4-472D-AF49-0A9F1CDD8BD5}"/>
              </a:ext>
            </a:extLst>
          </p:cNvPr>
          <p:cNvSpPr/>
          <p:nvPr/>
        </p:nvSpPr>
        <p:spPr>
          <a:xfrm>
            <a:off x="11411994" y="3391617"/>
            <a:ext cx="247426" cy="253653"/>
          </a:xfrm>
          <a:prstGeom prst="ellipse">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3" name="Rectangle: Rounded Corners 102">
            <a:extLst>
              <a:ext uri="{FF2B5EF4-FFF2-40B4-BE49-F238E27FC236}">
                <a16:creationId xmlns:a16="http://schemas.microsoft.com/office/drawing/2014/main" id="{215C7848-62DB-46EE-99C2-B4AB87D66732}"/>
              </a:ext>
            </a:extLst>
          </p:cNvPr>
          <p:cNvSpPr/>
          <p:nvPr/>
        </p:nvSpPr>
        <p:spPr>
          <a:xfrm>
            <a:off x="6325236" y="1222679"/>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A7</a:t>
            </a:r>
            <a:endParaRPr lang="lt-LT" dirty="0"/>
          </a:p>
        </p:txBody>
      </p:sp>
      <p:sp>
        <p:nvSpPr>
          <p:cNvPr id="116" name="Rectangle: Rounded Corners 115">
            <a:extLst>
              <a:ext uri="{FF2B5EF4-FFF2-40B4-BE49-F238E27FC236}">
                <a16:creationId xmlns:a16="http://schemas.microsoft.com/office/drawing/2014/main" id="{470829B6-3D70-4041-977D-4EDC58614146}"/>
              </a:ext>
            </a:extLst>
          </p:cNvPr>
          <p:cNvSpPr/>
          <p:nvPr/>
        </p:nvSpPr>
        <p:spPr>
          <a:xfrm>
            <a:off x="5063833" y="2997419"/>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B2</a:t>
            </a:r>
            <a:endParaRPr lang="lt-LT" dirty="0"/>
          </a:p>
        </p:txBody>
      </p:sp>
      <p:sp>
        <p:nvSpPr>
          <p:cNvPr id="129" name="Rectangle: Rounded Corners 128">
            <a:extLst>
              <a:ext uri="{FF2B5EF4-FFF2-40B4-BE49-F238E27FC236}">
                <a16:creationId xmlns:a16="http://schemas.microsoft.com/office/drawing/2014/main" id="{1F71AC22-0292-4258-A237-A2C4AE54AB20}"/>
              </a:ext>
            </a:extLst>
          </p:cNvPr>
          <p:cNvSpPr/>
          <p:nvPr/>
        </p:nvSpPr>
        <p:spPr>
          <a:xfrm>
            <a:off x="6325236" y="2206110"/>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A9</a:t>
            </a:r>
            <a:endParaRPr lang="lt-LT" dirty="0"/>
          </a:p>
        </p:txBody>
      </p:sp>
      <p:sp>
        <p:nvSpPr>
          <p:cNvPr id="130" name="Rectangle: Rounded Corners 129">
            <a:extLst>
              <a:ext uri="{FF2B5EF4-FFF2-40B4-BE49-F238E27FC236}">
                <a16:creationId xmlns:a16="http://schemas.microsoft.com/office/drawing/2014/main" id="{CED6D6CC-3826-4EE4-8A5B-5BE39332D66A}"/>
              </a:ext>
            </a:extLst>
          </p:cNvPr>
          <p:cNvSpPr/>
          <p:nvPr/>
        </p:nvSpPr>
        <p:spPr>
          <a:xfrm>
            <a:off x="6325236" y="2998984"/>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B3</a:t>
            </a:r>
            <a:endParaRPr lang="lt-LT" dirty="0"/>
          </a:p>
        </p:txBody>
      </p:sp>
      <p:sp>
        <p:nvSpPr>
          <p:cNvPr id="131" name="Rectangle: Rounded Corners 130">
            <a:extLst>
              <a:ext uri="{FF2B5EF4-FFF2-40B4-BE49-F238E27FC236}">
                <a16:creationId xmlns:a16="http://schemas.microsoft.com/office/drawing/2014/main" id="{61D51D0E-E164-4746-906C-B277DC55742B}"/>
              </a:ext>
            </a:extLst>
          </p:cNvPr>
          <p:cNvSpPr/>
          <p:nvPr/>
        </p:nvSpPr>
        <p:spPr>
          <a:xfrm>
            <a:off x="5042732" y="3976418"/>
            <a:ext cx="1181686"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B5</a:t>
            </a:r>
            <a:endParaRPr lang="lt-LT" dirty="0"/>
          </a:p>
        </p:txBody>
      </p:sp>
      <p:sp>
        <p:nvSpPr>
          <p:cNvPr id="132" name="Rectangle: Rounded Corners 131">
            <a:extLst>
              <a:ext uri="{FF2B5EF4-FFF2-40B4-BE49-F238E27FC236}">
                <a16:creationId xmlns:a16="http://schemas.microsoft.com/office/drawing/2014/main" id="{E24DB289-6DDD-41EB-8040-A85B262ADFC8}"/>
              </a:ext>
            </a:extLst>
          </p:cNvPr>
          <p:cNvSpPr/>
          <p:nvPr/>
        </p:nvSpPr>
        <p:spPr>
          <a:xfrm>
            <a:off x="6325236" y="3982415"/>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B6</a:t>
            </a:r>
            <a:endParaRPr lang="lt-LT" dirty="0"/>
          </a:p>
        </p:txBody>
      </p:sp>
      <p:sp>
        <p:nvSpPr>
          <p:cNvPr id="83" name="Rectangle: Rounded Corners 82">
            <a:extLst>
              <a:ext uri="{FF2B5EF4-FFF2-40B4-BE49-F238E27FC236}">
                <a16:creationId xmlns:a16="http://schemas.microsoft.com/office/drawing/2014/main" id="{0E610014-204D-42D3-A3F6-CC85E38AF918}"/>
              </a:ext>
            </a:extLst>
          </p:cNvPr>
          <p:cNvSpPr/>
          <p:nvPr/>
        </p:nvSpPr>
        <p:spPr>
          <a:xfrm>
            <a:off x="5066036" y="2196749"/>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A</a:t>
            </a:r>
            <a:r>
              <a:rPr lang="en-US" dirty="0"/>
              <a:t>8</a:t>
            </a:r>
            <a:endParaRPr lang="lt-LT" dirty="0"/>
          </a:p>
        </p:txBody>
      </p:sp>
      <p:sp>
        <p:nvSpPr>
          <p:cNvPr id="84" name="Rectangle: Rounded Corners 83">
            <a:extLst>
              <a:ext uri="{FF2B5EF4-FFF2-40B4-BE49-F238E27FC236}">
                <a16:creationId xmlns:a16="http://schemas.microsoft.com/office/drawing/2014/main" id="{5A586AB0-5D2D-4461-BE7A-D540BBC90269}"/>
              </a:ext>
            </a:extLst>
          </p:cNvPr>
          <p:cNvSpPr/>
          <p:nvPr/>
        </p:nvSpPr>
        <p:spPr>
          <a:xfrm>
            <a:off x="5066036" y="589797"/>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A</a:t>
            </a:r>
            <a:r>
              <a:rPr lang="en-US" dirty="0"/>
              <a:t>4</a:t>
            </a:r>
            <a:endParaRPr lang="lt-LT" dirty="0"/>
          </a:p>
        </p:txBody>
      </p:sp>
      <p:sp>
        <p:nvSpPr>
          <p:cNvPr id="85" name="Rectangle: Rounded Corners 84">
            <a:extLst>
              <a:ext uri="{FF2B5EF4-FFF2-40B4-BE49-F238E27FC236}">
                <a16:creationId xmlns:a16="http://schemas.microsoft.com/office/drawing/2014/main" id="{68B12E48-D47B-4022-9713-42DBFDCDE7A8}"/>
              </a:ext>
            </a:extLst>
          </p:cNvPr>
          <p:cNvSpPr/>
          <p:nvPr/>
        </p:nvSpPr>
        <p:spPr>
          <a:xfrm>
            <a:off x="6325236" y="586466"/>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A</a:t>
            </a:r>
            <a:r>
              <a:rPr lang="en-US" dirty="0"/>
              <a:t>5</a:t>
            </a:r>
            <a:endParaRPr lang="lt-LT" dirty="0"/>
          </a:p>
        </p:txBody>
      </p:sp>
      <p:sp>
        <p:nvSpPr>
          <p:cNvPr id="86" name="Rectangle: Rounded Corners 85">
            <a:extLst>
              <a:ext uri="{FF2B5EF4-FFF2-40B4-BE49-F238E27FC236}">
                <a16:creationId xmlns:a16="http://schemas.microsoft.com/office/drawing/2014/main" id="{4BDF1089-B5A4-41A9-9479-3D34725225C3}"/>
              </a:ext>
            </a:extLst>
          </p:cNvPr>
          <p:cNvSpPr/>
          <p:nvPr/>
        </p:nvSpPr>
        <p:spPr>
          <a:xfrm>
            <a:off x="3777456" y="587924"/>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A</a:t>
            </a:r>
            <a:r>
              <a:rPr lang="en-US" dirty="0"/>
              <a:t>3</a:t>
            </a:r>
            <a:endParaRPr lang="lt-LT" dirty="0"/>
          </a:p>
        </p:txBody>
      </p:sp>
      <p:sp>
        <p:nvSpPr>
          <p:cNvPr id="87" name="Rectangle: Rounded Corners 86">
            <a:extLst>
              <a:ext uri="{FF2B5EF4-FFF2-40B4-BE49-F238E27FC236}">
                <a16:creationId xmlns:a16="http://schemas.microsoft.com/office/drawing/2014/main" id="{E82B75F0-0BAC-4D75-B306-CB42FEEEBAA1}"/>
              </a:ext>
            </a:extLst>
          </p:cNvPr>
          <p:cNvSpPr/>
          <p:nvPr/>
        </p:nvSpPr>
        <p:spPr>
          <a:xfrm>
            <a:off x="2499375" y="593279"/>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A</a:t>
            </a:r>
            <a:r>
              <a:rPr lang="en-US" dirty="0"/>
              <a:t>2</a:t>
            </a:r>
            <a:endParaRPr lang="lt-LT" dirty="0"/>
          </a:p>
        </p:txBody>
      </p:sp>
      <p:sp>
        <p:nvSpPr>
          <p:cNvPr id="88" name="Rectangle: Rounded Corners 87">
            <a:extLst>
              <a:ext uri="{FF2B5EF4-FFF2-40B4-BE49-F238E27FC236}">
                <a16:creationId xmlns:a16="http://schemas.microsoft.com/office/drawing/2014/main" id="{97E639C4-F096-4289-8456-2275E0EB5350}"/>
              </a:ext>
            </a:extLst>
          </p:cNvPr>
          <p:cNvSpPr/>
          <p:nvPr/>
        </p:nvSpPr>
        <p:spPr>
          <a:xfrm>
            <a:off x="1221294" y="587924"/>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A</a:t>
            </a:r>
            <a:r>
              <a:rPr lang="en-US" dirty="0"/>
              <a:t>1</a:t>
            </a:r>
            <a:endParaRPr lang="lt-LT" dirty="0"/>
          </a:p>
        </p:txBody>
      </p:sp>
      <p:cxnSp>
        <p:nvCxnSpPr>
          <p:cNvPr id="15" name="Straight Connector 14">
            <a:extLst>
              <a:ext uri="{FF2B5EF4-FFF2-40B4-BE49-F238E27FC236}">
                <a16:creationId xmlns:a16="http://schemas.microsoft.com/office/drawing/2014/main" id="{0749E18C-AA80-4892-9019-8892AC33AECE}"/>
              </a:ext>
            </a:extLst>
          </p:cNvPr>
          <p:cNvCxnSpPr>
            <a:cxnSpLocks/>
            <a:stCxn id="14" idx="0"/>
            <a:endCxn id="84" idx="2"/>
          </p:cNvCxnSpPr>
          <p:nvPr/>
        </p:nvCxnSpPr>
        <p:spPr>
          <a:xfrm flipV="1">
            <a:off x="5633575" y="1068099"/>
            <a:ext cx="2203" cy="153015"/>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A926CF23-28A0-4BF6-94DD-6C90C81BDEE4}"/>
              </a:ext>
            </a:extLst>
          </p:cNvPr>
          <p:cNvCxnSpPr>
            <a:stCxn id="85" idx="2"/>
            <a:endCxn id="103" idx="0"/>
          </p:cNvCxnSpPr>
          <p:nvPr/>
        </p:nvCxnSpPr>
        <p:spPr>
          <a:xfrm>
            <a:off x="6894978" y="1064768"/>
            <a:ext cx="0" cy="157911"/>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12AD6174-BD29-441B-BB7C-D3F98090146C}"/>
              </a:ext>
            </a:extLst>
          </p:cNvPr>
          <p:cNvCxnSpPr>
            <a:stCxn id="4" idx="0"/>
          </p:cNvCxnSpPr>
          <p:nvPr/>
        </p:nvCxnSpPr>
        <p:spPr>
          <a:xfrm flipH="1" flipV="1">
            <a:off x="3855719" y="1282148"/>
            <a:ext cx="1" cy="209286"/>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30A1A84D-11F7-496E-ADA7-2E04A4A6B297}"/>
              </a:ext>
            </a:extLst>
          </p:cNvPr>
          <p:cNvCxnSpPr>
            <a:cxnSpLocks/>
          </p:cNvCxnSpPr>
          <p:nvPr/>
        </p:nvCxnSpPr>
        <p:spPr>
          <a:xfrm>
            <a:off x="1791036" y="1282148"/>
            <a:ext cx="255616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B79E762A-D769-40C7-A436-6479B58D9281}"/>
              </a:ext>
            </a:extLst>
          </p:cNvPr>
          <p:cNvCxnSpPr>
            <a:cxnSpLocks/>
            <a:endCxn id="88" idx="2"/>
          </p:cNvCxnSpPr>
          <p:nvPr/>
        </p:nvCxnSpPr>
        <p:spPr>
          <a:xfrm flipV="1">
            <a:off x="1791036" y="1066226"/>
            <a:ext cx="0" cy="215922"/>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3559C46F-B0F2-45DD-AEDE-78BF78D6AE98}"/>
              </a:ext>
            </a:extLst>
          </p:cNvPr>
          <p:cNvCxnSpPr>
            <a:cxnSpLocks/>
            <a:endCxn id="87" idx="2"/>
          </p:cNvCxnSpPr>
          <p:nvPr/>
        </p:nvCxnSpPr>
        <p:spPr>
          <a:xfrm flipV="1">
            <a:off x="3069117" y="1071581"/>
            <a:ext cx="0" cy="210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DAD1F9FC-5357-4C30-9BA0-95CCD26AB07D}"/>
              </a:ext>
            </a:extLst>
          </p:cNvPr>
          <p:cNvCxnSpPr>
            <a:stCxn id="86" idx="2"/>
          </p:cNvCxnSpPr>
          <p:nvPr/>
        </p:nvCxnSpPr>
        <p:spPr>
          <a:xfrm>
            <a:off x="4347198" y="1066226"/>
            <a:ext cx="0" cy="215922"/>
          </a:xfrm>
          <a:prstGeom prst="line">
            <a:avLst/>
          </a:prstGeom>
        </p:spPr>
        <p:style>
          <a:lnRef idx="2">
            <a:schemeClr val="accent1"/>
          </a:lnRef>
          <a:fillRef idx="0">
            <a:schemeClr val="accent1"/>
          </a:fillRef>
          <a:effectRef idx="1">
            <a:schemeClr val="accent1"/>
          </a:effectRef>
          <a:fontRef idx="minor">
            <a:schemeClr val="tx1"/>
          </a:fontRef>
        </p:style>
      </p:cxnSp>
      <p:sp>
        <p:nvSpPr>
          <p:cNvPr id="106" name="Rectangle: Rounded Corners 105">
            <a:extLst>
              <a:ext uri="{FF2B5EF4-FFF2-40B4-BE49-F238E27FC236}">
                <a16:creationId xmlns:a16="http://schemas.microsoft.com/office/drawing/2014/main" id="{3F5C5642-7EBB-4C50-A745-4115AE830A0F}"/>
              </a:ext>
            </a:extLst>
          </p:cNvPr>
          <p:cNvSpPr/>
          <p:nvPr/>
        </p:nvSpPr>
        <p:spPr>
          <a:xfrm>
            <a:off x="3285978" y="2590244"/>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B1</a:t>
            </a:r>
            <a:endParaRPr lang="lt-LT" dirty="0"/>
          </a:p>
        </p:txBody>
      </p:sp>
      <p:sp>
        <p:nvSpPr>
          <p:cNvPr id="107" name="Rectangle: Rounded Corners 106">
            <a:extLst>
              <a:ext uri="{FF2B5EF4-FFF2-40B4-BE49-F238E27FC236}">
                <a16:creationId xmlns:a16="http://schemas.microsoft.com/office/drawing/2014/main" id="{DEF86F77-1F0F-4392-96E3-DC3A091FFC3B}"/>
              </a:ext>
            </a:extLst>
          </p:cNvPr>
          <p:cNvSpPr/>
          <p:nvPr/>
        </p:nvSpPr>
        <p:spPr>
          <a:xfrm>
            <a:off x="3283097" y="4234164"/>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B4</a:t>
            </a:r>
            <a:endParaRPr lang="lt-LT" dirty="0"/>
          </a:p>
        </p:txBody>
      </p:sp>
      <p:sp>
        <p:nvSpPr>
          <p:cNvPr id="108" name="Rectangle: Rounded Corners 107">
            <a:extLst>
              <a:ext uri="{FF2B5EF4-FFF2-40B4-BE49-F238E27FC236}">
                <a16:creationId xmlns:a16="http://schemas.microsoft.com/office/drawing/2014/main" id="{6AA71A13-F694-4EB2-B788-6E3398F0AB58}"/>
              </a:ext>
            </a:extLst>
          </p:cNvPr>
          <p:cNvSpPr/>
          <p:nvPr/>
        </p:nvSpPr>
        <p:spPr>
          <a:xfrm>
            <a:off x="5682276" y="4613246"/>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B7</a:t>
            </a:r>
            <a:endParaRPr lang="lt-LT" dirty="0"/>
          </a:p>
        </p:txBody>
      </p:sp>
      <p:cxnSp>
        <p:nvCxnSpPr>
          <p:cNvPr id="101" name="Straight Connector 100">
            <a:extLst>
              <a:ext uri="{FF2B5EF4-FFF2-40B4-BE49-F238E27FC236}">
                <a16:creationId xmlns:a16="http://schemas.microsoft.com/office/drawing/2014/main" id="{BF98658F-875B-4C24-A30F-94352F7C4751}"/>
              </a:ext>
            </a:extLst>
          </p:cNvPr>
          <p:cNvCxnSpPr>
            <a:stCxn id="5" idx="0"/>
            <a:endCxn id="106" idx="2"/>
          </p:cNvCxnSpPr>
          <p:nvPr/>
        </p:nvCxnSpPr>
        <p:spPr>
          <a:xfrm flipV="1">
            <a:off x="3855720" y="3068546"/>
            <a:ext cx="0" cy="136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BF9663D5-A353-464D-B24A-9BDA5763FEDB}"/>
              </a:ext>
            </a:extLst>
          </p:cNvPr>
          <p:cNvCxnSpPr>
            <a:stCxn id="107" idx="0"/>
            <a:endCxn id="5" idx="2"/>
          </p:cNvCxnSpPr>
          <p:nvPr/>
        </p:nvCxnSpPr>
        <p:spPr>
          <a:xfrm flipV="1">
            <a:off x="3852839" y="4072853"/>
            <a:ext cx="2881" cy="161311"/>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1E7D792A-ACD6-4296-BD88-BF52D9C84A7B}"/>
              </a:ext>
            </a:extLst>
          </p:cNvPr>
          <p:cNvCxnSpPr/>
          <p:nvPr/>
        </p:nvCxnSpPr>
        <p:spPr>
          <a:xfrm>
            <a:off x="4916940" y="3750561"/>
            <a:ext cx="0" cy="110470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570BEEED-9817-4C39-8B41-19F95C599358}"/>
              </a:ext>
            </a:extLst>
          </p:cNvPr>
          <p:cNvCxnSpPr>
            <a:endCxn id="108" idx="1"/>
          </p:cNvCxnSpPr>
          <p:nvPr/>
        </p:nvCxnSpPr>
        <p:spPr>
          <a:xfrm flipV="1">
            <a:off x="4916940" y="4852397"/>
            <a:ext cx="765336" cy="2868"/>
          </a:xfrm>
          <a:prstGeom prst="line">
            <a:avLst/>
          </a:prstGeom>
        </p:spPr>
        <p:style>
          <a:lnRef idx="2">
            <a:schemeClr val="accent1"/>
          </a:lnRef>
          <a:fillRef idx="0">
            <a:schemeClr val="accent1"/>
          </a:fillRef>
          <a:effectRef idx="1">
            <a:schemeClr val="accent1"/>
          </a:effectRef>
          <a:fontRef idx="minor">
            <a:schemeClr val="tx1"/>
          </a:fontRef>
        </p:style>
      </p:cxnSp>
      <p:sp>
        <p:nvSpPr>
          <p:cNvPr id="123" name="Rectangle: Rounded Corners 122">
            <a:extLst>
              <a:ext uri="{FF2B5EF4-FFF2-40B4-BE49-F238E27FC236}">
                <a16:creationId xmlns:a16="http://schemas.microsoft.com/office/drawing/2014/main" id="{7CD3C548-ED00-4D1E-8AF7-E8EDFE83CE1F}"/>
              </a:ext>
            </a:extLst>
          </p:cNvPr>
          <p:cNvSpPr/>
          <p:nvPr/>
        </p:nvSpPr>
        <p:spPr>
          <a:xfrm>
            <a:off x="5067336" y="6258653"/>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C4</a:t>
            </a:r>
            <a:endParaRPr lang="lt-LT" dirty="0"/>
          </a:p>
        </p:txBody>
      </p:sp>
      <p:sp>
        <p:nvSpPr>
          <p:cNvPr id="124" name="Rectangle: Rounded Corners 123">
            <a:extLst>
              <a:ext uri="{FF2B5EF4-FFF2-40B4-BE49-F238E27FC236}">
                <a16:creationId xmlns:a16="http://schemas.microsoft.com/office/drawing/2014/main" id="{CDBC5430-31B5-437E-B3AF-C7FF1B356517}"/>
              </a:ext>
            </a:extLst>
          </p:cNvPr>
          <p:cNvSpPr/>
          <p:nvPr/>
        </p:nvSpPr>
        <p:spPr>
          <a:xfrm>
            <a:off x="6325236" y="6265758"/>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C5</a:t>
            </a:r>
            <a:endParaRPr lang="lt-LT" dirty="0"/>
          </a:p>
        </p:txBody>
      </p:sp>
      <p:sp>
        <p:nvSpPr>
          <p:cNvPr id="125" name="Rectangle: Rounded Corners 124">
            <a:extLst>
              <a:ext uri="{FF2B5EF4-FFF2-40B4-BE49-F238E27FC236}">
                <a16:creationId xmlns:a16="http://schemas.microsoft.com/office/drawing/2014/main" id="{8C79D38E-110F-49F6-8DDC-DA4302C8E3B6}"/>
              </a:ext>
            </a:extLst>
          </p:cNvPr>
          <p:cNvSpPr/>
          <p:nvPr/>
        </p:nvSpPr>
        <p:spPr>
          <a:xfrm>
            <a:off x="1169853" y="5164637"/>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C1</a:t>
            </a:r>
            <a:endParaRPr lang="lt-LT" dirty="0"/>
          </a:p>
        </p:txBody>
      </p:sp>
      <p:cxnSp>
        <p:nvCxnSpPr>
          <p:cNvPr id="120" name="Straight Connector 119">
            <a:extLst>
              <a:ext uri="{FF2B5EF4-FFF2-40B4-BE49-F238E27FC236}">
                <a16:creationId xmlns:a16="http://schemas.microsoft.com/office/drawing/2014/main" id="{C5905417-7378-4150-9027-06B62ACDD0EF}"/>
              </a:ext>
            </a:extLst>
          </p:cNvPr>
          <p:cNvCxnSpPr>
            <a:cxnSpLocks/>
            <a:stCxn id="125" idx="3"/>
          </p:cNvCxnSpPr>
          <p:nvPr/>
        </p:nvCxnSpPr>
        <p:spPr>
          <a:xfrm>
            <a:off x="2309337" y="5403788"/>
            <a:ext cx="64253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9F691710-46C9-4088-BBE9-5098BFA108E5}"/>
              </a:ext>
            </a:extLst>
          </p:cNvPr>
          <p:cNvCxnSpPr>
            <a:stCxn id="33" idx="2"/>
            <a:endCxn id="123" idx="0"/>
          </p:cNvCxnSpPr>
          <p:nvPr/>
        </p:nvCxnSpPr>
        <p:spPr>
          <a:xfrm>
            <a:off x="5633575" y="6076545"/>
            <a:ext cx="3503" cy="18210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3" name="Straight Connector 132">
            <a:extLst>
              <a:ext uri="{FF2B5EF4-FFF2-40B4-BE49-F238E27FC236}">
                <a16:creationId xmlns:a16="http://schemas.microsoft.com/office/drawing/2014/main" id="{D5551295-5061-4C6C-9392-019AC4456668}"/>
              </a:ext>
            </a:extLst>
          </p:cNvPr>
          <p:cNvCxnSpPr>
            <a:stCxn id="35" idx="2"/>
            <a:endCxn id="124" idx="0"/>
          </p:cNvCxnSpPr>
          <p:nvPr/>
        </p:nvCxnSpPr>
        <p:spPr>
          <a:xfrm>
            <a:off x="6894978" y="6076545"/>
            <a:ext cx="0" cy="189213"/>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8A2EFF7A-034E-41B3-A36D-52A0A3353099}"/>
              </a:ext>
            </a:extLst>
          </p:cNvPr>
          <p:cNvCxnSpPr>
            <a:stCxn id="57" idx="1"/>
            <a:endCxn id="88" idx="3"/>
          </p:cNvCxnSpPr>
          <p:nvPr/>
        </p:nvCxnSpPr>
        <p:spPr>
          <a:xfrm flipH="1">
            <a:off x="2360778" y="547072"/>
            <a:ext cx="6122347" cy="280003"/>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761743F0-3F83-48E1-98E0-5DF92669F3AD}"/>
              </a:ext>
            </a:extLst>
          </p:cNvPr>
          <p:cNvCxnSpPr>
            <a:cxnSpLocks/>
            <a:endCxn id="88" idx="2"/>
          </p:cNvCxnSpPr>
          <p:nvPr/>
        </p:nvCxnSpPr>
        <p:spPr>
          <a:xfrm flipH="1" flipV="1">
            <a:off x="1791036" y="1066226"/>
            <a:ext cx="6671525" cy="354702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CFC6D302-24C1-4AFD-AF7F-1A6AA1F1E89B}"/>
              </a:ext>
            </a:extLst>
          </p:cNvPr>
          <p:cNvCxnSpPr>
            <a:stCxn id="63" idx="1"/>
            <a:endCxn id="88" idx="2"/>
          </p:cNvCxnSpPr>
          <p:nvPr/>
        </p:nvCxnSpPr>
        <p:spPr>
          <a:xfrm flipH="1" flipV="1">
            <a:off x="1791036" y="1066226"/>
            <a:ext cx="6677151" cy="1455516"/>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44546924-3658-4122-AF28-B314E181FB62}"/>
              </a:ext>
            </a:extLst>
          </p:cNvPr>
          <p:cNvCxnSpPr>
            <a:stCxn id="60" idx="1"/>
            <a:endCxn id="88" idx="2"/>
          </p:cNvCxnSpPr>
          <p:nvPr/>
        </p:nvCxnSpPr>
        <p:spPr>
          <a:xfrm flipH="1" flipV="1">
            <a:off x="1791036" y="1066226"/>
            <a:ext cx="6677151" cy="468181"/>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EDE1CCFA-3520-4B1C-812C-952FFF7F309D}"/>
              </a:ext>
            </a:extLst>
          </p:cNvPr>
          <p:cNvCxnSpPr>
            <a:stCxn id="72" idx="1"/>
            <a:endCxn id="88" idx="2"/>
          </p:cNvCxnSpPr>
          <p:nvPr/>
        </p:nvCxnSpPr>
        <p:spPr>
          <a:xfrm flipH="1" flipV="1">
            <a:off x="1791036" y="1066226"/>
            <a:ext cx="6653414" cy="4426887"/>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52152A16-9E88-4797-85DA-05E146CC38C7}"/>
              </a:ext>
            </a:extLst>
          </p:cNvPr>
          <p:cNvCxnSpPr>
            <a:stCxn id="57" idx="1"/>
            <a:endCxn id="87" idx="2"/>
          </p:cNvCxnSpPr>
          <p:nvPr/>
        </p:nvCxnSpPr>
        <p:spPr>
          <a:xfrm flipH="1">
            <a:off x="3069117" y="547072"/>
            <a:ext cx="5414008" cy="524509"/>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a:extLst>
              <a:ext uri="{FF2B5EF4-FFF2-40B4-BE49-F238E27FC236}">
                <a16:creationId xmlns:a16="http://schemas.microsoft.com/office/drawing/2014/main" id="{A7B73170-701A-4BBD-98F8-70B529193724}"/>
              </a:ext>
            </a:extLst>
          </p:cNvPr>
          <p:cNvCxnSpPr>
            <a:endCxn id="87" idx="2"/>
          </p:cNvCxnSpPr>
          <p:nvPr/>
        </p:nvCxnSpPr>
        <p:spPr>
          <a:xfrm flipH="1" flipV="1">
            <a:off x="3069117" y="1071581"/>
            <a:ext cx="5375333" cy="3532128"/>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94" name="Straight Arrow Connector 93">
            <a:extLst>
              <a:ext uri="{FF2B5EF4-FFF2-40B4-BE49-F238E27FC236}">
                <a16:creationId xmlns:a16="http://schemas.microsoft.com/office/drawing/2014/main" id="{C27CA6C6-D208-4EB3-96F1-D81B0BB10F00}"/>
              </a:ext>
            </a:extLst>
          </p:cNvPr>
          <p:cNvCxnSpPr>
            <a:stCxn id="63" idx="1"/>
            <a:endCxn id="87" idx="2"/>
          </p:cNvCxnSpPr>
          <p:nvPr/>
        </p:nvCxnSpPr>
        <p:spPr>
          <a:xfrm flipH="1" flipV="1">
            <a:off x="3069117" y="1071581"/>
            <a:ext cx="5399070" cy="145016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97" name="Straight Arrow Connector 96">
            <a:extLst>
              <a:ext uri="{FF2B5EF4-FFF2-40B4-BE49-F238E27FC236}">
                <a16:creationId xmlns:a16="http://schemas.microsoft.com/office/drawing/2014/main" id="{F4DFE7F5-9FC9-4A35-95CB-AAE7A7A6BECD}"/>
              </a:ext>
            </a:extLst>
          </p:cNvPr>
          <p:cNvCxnSpPr>
            <a:stCxn id="60" idx="1"/>
            <a:endCxn id="87" idx="2"/>
          </p:cNvCxnSpPr>
          <p:nvPr/>
        </p:nvCxnSpPr>
        <p:spPr>
          <a:xfrm flipH="1" flipV="1">
            <a:off x="3069117" y="1071581"/>
            <a:ext cx="5399070" cy="462826"/>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00" name="Straight Arrow Connector 99">
            <a:extLst>
              <a:ext uri="{FF2B5EF4-FFF2-40B4-BE49-F238E27FC236}">
                <a16:creationId xmlns:a16="http://schemas.microsoft.com/office/drawing/2014/main" id="{65CDEF8E-2C20-42DD-90ED-FD8BC2ECBE47}"/>
              </a:ext>
            </a:extLst>
          </p:cNvPr>
          <p:cNvCxnSpPr>
            <a:stCxn id="45" idx="1"/>
            <a:endCxn id="87" idx="2"/>
          </p:cNvCxnSpPr>
          <p:nvPr/>
        </p:nvCxnSpPr>
        <p:spPr>
          <a:xfrm flipH="1" flipV="1">
            <a:off x="3069117" y="1071581"/>
            <a:ext cx="5445418" cy="4417045"/>
          </a:xfrm>
          <a:prstGeom prst="straightConnector1">
            <a:avLst/>
          </a:prstGeom>
          <a:ln>
            <a:solidFill>
              <a:schemeClr val="accent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4" name="Straight Arrow Connector 103">
            <a:extLst>
              <a:ext uri="{FF2B5EF4-FFF2-40B4-BE49-F238E27FC236}">
                <a16:creationId xmlns:a16="http://schemas.microsoft.com/office/drawing/2014/main" id="{5BD42CDA-0814-4ADB-A0BA-FBB4B6BC3D65}"/>
              </a:ext>
            </a:extLst>
          </p:cNvPr>
          <p:cNvCxnSpPr>
            <a:stCxn id="47" idx="1"/>
            <a:endCxn id="87" idx="2"/>
          </p:cNvCxnSpPr>
          <p:nvPr/>
        </p:nvCxnSpPr>
        <p:spPr>
          <a:xfrm flipH="1" flipV="1">
            <a:off x="3069117" y="1071581"/>
            <a:ext cx="5371417" cy="5263739"/>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0" name="Straight Arrow Connector 109">
            <a:extLst>
              <a:ext uri="{FF2B5EF4-FFF2-40B4-BE49-F238E27FC236}">
                <a16:creationId xmlns:a16="http://schemas.microsoft.com/office/drawing/2014/main" id="{0C855240-33DB-435F-93B9-D80785D24B45}"/>
              </a:ext>
            </a:extLst>
          </p:cNvPr>
          <p:cNvCxnSpPr>
            <a:stCxn id="57" idx="1"/>
            <a:endCxn id="86" idx="3"/>
          </p:cNvCxnSpPr>
          <p:nvPr/>
        </p:nvCxnSpPr>
        <p:spPr>
          <a:xfrm flipH="1">
            <a:off x="4916940" y="547072"/>
            <a:ext cx="3566185" cy="280003"/>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2" name="Straight Arrow Connector 111">
            <a:extLst>
              <a:ext uri="{FF2B5EF4-FFF2-40B4-BE49-F238E27FC236}">
                <a16:creationId xmlns:a16="http://schemas.microsoft.com/office/drawing/2014/main" id="{4692DEB1-4F0E-471B-9830-BBCFFE80BF12}"/>
              </a:ext>
            </a:extLst>
          </p:cNvPr>
          <p:cNvCxnSpPr>
            <a:stCxn id="66" idx="1"/>
            <a:endCxn id="86" idx="2"/>
          </p:cNvCxnSpPr>
          <p:nvPr/>
        </p:nvCxnSpPr>
        <p:spPr>
          <a:xfrm flipH="1" flipV="1">
            <a:off x="4347198" y="1066226"/>
            <a:ext cx="4120989" cy="244285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4" name="Straight Arrow Connector 113">
            <a:extLst>
              <a:ext uri="{FF2B5EF4-FFF2-40B4-BE49-F238E27FC236}">
                <a16:creationId xmlns:a16="http://schemas.microsoft.com/office/drawing/2014/main" id="{241303BA-554B-4667-BC18-25461F1BCE44}"/>
              </a:ext>
            </a:extLst>
          </p:cNvPr>
          <p:cNvCxnSpPr>
            <a:endCxn id="86" idx="2"/>
          </p:cNvCxnSpPr>
          <p:nvPr/>
        </p:nvCxnSpPr>
        <p:spPr>
          <a:xfrm flipH="1" flipV="1">
            <a:off x="4347198" y="1066226"/>
            <a:ext cx="4142449" cy="354702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19" name="Straight Arrow Connector 118">
            <a:extLst>
              <a:ext uri="{FF2B5EF4-FFF2-40B4-BE49-F238E27FC236}">
                <a16:creationId xmlns:a16="http://schemas.microsoft.com/office/drawing/2014/main" id="{C88CDABB-FEB0-4E80-9DED-59C7D6B0349E}"/>
              </a:ext>
            </a:extLst>
          </p:cNvPr>
          <p:cNvCxnSpPr>
            <a:stCxn id="45" idx="1"/>
            <a:endCxn id="86" idx="2"/>
          </p:cNvCxnSpPr>
          <p:nvPr/>
        </p:nvCxnSpPr>
        <p:spPr>
          <a:xfrm flipH="1" flipV="1">
            <a:off x="4347198" y="1066226"/>
            <a:ext cx="4167337" cy="4422400"/>
          </a:xfrm>
          <a:prstGeom prst="straightConnector1">
            <a:avLst/>
          </a:prstGeom>
          <a:ln>
            <a:solidFill>
              <a:schemeClr val="accent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2" name="Straight Arrow Connector 121">
            <a:extLst>
              <a:ext uri="{FF2B5EF4-FFF2-40B4-BE49-F238E27FC236}">
                <a16:creationId xmlns:a16="http://schemas.microsoft.com/office/drawing/2014/main" id="{183F892A-9013-439A-8E05-D13BEBF1AF87}"/>
              </a:ext>
            </a:extLst>
          </p:cNvPr>
          <p:cNvCxnSpPr>
            <a:stCxn id="47" idx="1"/>
            <a:endCxn id="86" idx="2"/>
          </p:cNvCxnSpPr>
          <p:nvPr/>
        </p:nvCxnSpPr>
        <p:spPr>
          <a:xfrm flipH="1" flipV="1">
            <a:off x="4347198" y="1066226"/>
            <a:ext cx="4093336" cy="5269094"/>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8" name="Straight Arrow Connector 127">
            <a:extLst>
              <a:ext uri="{FF2B5EF4-FFF2-40B4-BE49-F238E27FC236}">
                <a16:creationId xmlns:a16="http://schemas.microsoft.com/office/drawing/2014/main" id="{AA31DF33-C3FB-4B66-BF34-887EB56BB671}"/>
              </a:ext>
            </a:extLst>
          </p:cNvPr>
          <p:cNvCxnSpPr>
            <a:stCxn id="57" idx="1"/>
            <a:endCxn id="106" idx="0"/>
          </p:cNvCxnSpPr>
          <p:nvPr/>
        </p:nvCxnSpPr>
        <p:spPr>
          <a:xfrm flipH="1">
            <a:off x="3855720" y="547072"/>
            <a:ext cx="4627405" cy="2043172"/>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5" name="Straight Arrow Connector 134">
            <a:extLst>
              <a:ext uri="{FF2B5EF4-FFF2-40B4-BE49-F238E27FC236}">
                <a16:creationId xmlns:a16="http://schemas.microsoft.com/office/drawing/2014/main" id="{352811C8-FA8C-4148-B7C7-2063E7973633}"/>
              </a:ext>
            </a:extLst>
          </p:cNvPr>
          <p:cNvCxnSpPr>
            <a:endCxn id="106" idx="2"/>
          </p:cNvCxnSpPr>
          <p:nvPr/>
        </p:nvCxnSpPr>
        <p:spPr>
          <a:xfrm flipH="1" flipV="1">
            <a:off x="3855720" y="3068546"/>
            <a:ext cx="4606841" cy="1535163"/>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37" name="Straight Arrow Connector 136">
            <a:extLst>
              <a:ext uri="{FF2B5EF4-FFF2-40B4-BE49-F238E27FC236}">
                <a16:creationId xmlns:a16="http://schemas.microsoft.com/office/drawing/2014/main" id="{521BFBB0-6268-41A9-8651-448FEAD0BB28}"/>
              </a:ext>
            </a:extLst>
          </p:cNvPr>
          <p:cNvCxnSpPr>
            <a:stCxn id="63" idx="1"/>
            <a:endCxn id="106" idx="3"/>
          </p:cNvCxnSpPr>
          <p:nvPr/>
        </p:nvCxnSpPr>
        <p:spPr>
          <a:xfrm flipH="1">
            <a:off x="4425462" y="2521742"/>
            <a:ext cx="4042725" cy="307653"/>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39" name="Straight Arrow Connector 138">
            <a:extLst>
              <a:ext uri="{FF2B5EF4-FFF2-40B4-BE49-F238E27FC236}">
                <a16:creationId xmlns:a16="http://schemas.microsoft.com/office/drawing/2014/main" id="{B0E2C296-7D5E-4AB4-BD08-A33D0487552D}"/>
              </a:ext>
            </a:extLst>
          </p:cNvPr>
          <p:cNvCxnSpPr>
            <a:stCxn id="60" idx="1"/>
            <a:endCxn id="106" idx="3"/>
          </p:cNvCxnSpPr>
          <p:nvPr/>
        </p:nvCxnSpPr>
        <p:spPr>
          <a:xfrm flipH="1">
            <a:off x="4425462" y="1534407"/>
            <a:ext cx="4042725" cy="1294988"/>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41" name="Straight Arrow Connector 140">
            <a:extLst>
              <a:ext uri="{FF2B5EF4-FFF2-40B4-BE49-F238E27FC236}">
                <a16:creationId xmlns:a16="http://schemas.microsoft.com/office/drawing/2014/main" id="{38A3E9B4-5A29-4C66-A34C-5EADEAAA64BB}"/>
              </a:ext>
            </a:extLst>
          </p:cNvPr>
          <p:cNvCxnSpPr>
            <a:stCxn id="72" idx="1"/>
          </p:cNvCxnSpPr>
          <p:nvPr/>
        </p:nvCxnSpPr>
        <p:spPr>
          <a:xfrm flipH="1" flipV="1">
            <a:off x="4276578" y="2997419"/>
            <a:ext cx="4167872" cy="2495694"/>
          </a:xfrm>
          <a:prstGeom prst="straightConnector1">
            <a:avLst/>
          </a:prstGeom>
          <a:ln>
            <a:solidFill>
              <a:schemeClr val="accent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3" name="Straight Arrow Connector 142">
            <a:extLst>
              <a:ext uri="{FF2B5EF4-FFF2-40B4-BE49-F238E27FC236}">
                <a16:creationId xmlns:a16="http://schemas.microsoft.com/office/drawing/2014/main" id="{C4D0E504-7B14-42B5-9B99-77BD1C1B1651}"/>
              </a:ext>
            </a:extLst>
          </p:cNvPr>
          <p:cNvCxnSpPr>
            <a:stCxn id="57" idx="1"/>
            <a:endCxn id="116" idx="0"/>
          </p:cNvCxnSpPr>
          <p:nvPr/>
        </p:nvCxnSpPr>
        <p:spPr>
          <a:xfrm flipH="1">
            <a:off x="5633575" y="547072"/>
            <a:ext cx="2849550" cy="2450347"/>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a:extLst>
              <a:ext uri="{FF2B5EF4-FFF2-40B4-BE49-F238E27FC236}">
                <a16:creationId xmlns:a16="http://schemas.microsoft.com/office/drawing/2014/main" id="{A13BF62E-FBDA-4835-A04E-FE2FB16386D9}"/>
              </a:ext>
            </a:extLst>
          </p:cNvPr>
          <p:cNvCxnSpPr>
            <a:stCxn id="63" idx="1"/>
            <a:endCxn id="116" idx="0"/>
          </p:cNvCxnSpPr>
          <p:nvPr/>
        </p:nvCxnSpPr>
        <p:spPr>
          <a:xfrm flipH="1">
            <a:off x="5633575" y="2521742"/>
            <a:ext cx="2834612" cy="475677"/>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47" name="Straight Arrow Connector 146">
            <a:extLst>
              <a:ext uri="{FF2B5EF4-FFF2-40B4-BE49-F238E27FC236}">
                <a16:creationId xmlns:a16="http://schemas.microsoft.com/office/drawing/2014/main" id="{210CAF53-68A4-48E1-A884-756638AC7DBD}"/>
              </a:ext>
            </a:extLst>
          </p:cNvPr>
          <p:cNvCxnSpPr>
            <a:cxnSpLocks/>
            <a:endCxn id="116" idx="2"/>
          </p:cNvCxnSpPr>
          <p:nvPr/>
        </p:nvCxnSpPr>
        <p:spPr>
          <a:xfrm flipH="1" flipV="1">
            <a:off x="5633575" y="3475721"/>
            <a:ext cx="2834612" cy="1127988"/>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50" name="Straight Arrow Connector 149">
            <a:extLst>
              <a:ext uri="{FF2B5EF4-FFF2-40B4-BE49-F238E27FC236}">
                <a16:creationId xmlns:a16="http://schemas.microsoft.com/office/drawing/2014/main" id="{52E7E23B-0EE4-43DC-994B-597CD53D2FB7}"/>
              </a:ext>
            </a:extLst>
          </p:cNvPr>
          <p:cNvCxnSpPr>
            <a:stCxn id="60" idx="1"/>
            <a:endCxn id="116" idx="0"/>
          </p:cNvCxnSpPr>
          <p:nvPr/>
        </p:nvCxnSpPr>
        <p:spPr>
          <a:xfrm flipH="1">
            <a:off x="5633575" y="1534407"/>
            <a:ext cx="2834612" cy="1463012"/>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52" name="Straight Arrow Connector 151">
            <a:extLst>
              <a:ext uri="{FF2B5EF4-FFF2-40B4-BE49-F238E27FC236}">
                <a16:creationId xmlns:a16="http://schemas.microsoft.com/office/drawing/2014/main" id="{C3AA1F64-EE5D-4C14-8850-8C8C0A5498B1}"/>
              </a:ext>
            </a:extLst>
          </p:cNvPr>
          <p:cNvCxnSpPr>
            <a:stCxn id="57" idx="1"/>
            <a:endCxn id="130" idx="0"/>
          </p:cNvCxnSpPr>
          <p:nvPr/>
        </p:nvCxnSpPr>
        <p:spPr>
          <a:xfrm flipH="1">
            <a:off x="6894978" y="547072"/>
            <a:ext cx="1588147" cy="2451912"/>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4" name="Straight Arrow Connector 153">
            <a:extLst>
              <a:ext uri="{FF2B5EF4-FFF2-40B4-BE49-F238E27FC236}">
                <a16:creationId xmlns:a16="http://schemas.microsoft.com/office/drawing/2014/main" id="{7C8F4B88-9C6B-41DE-9822-26DA3F86208E}"/>
              </a:ext>
            </a:extLst>
          </p:cNvPr>
          <p:cNvCxnSpPr>
            <a:endCxn id="130" idx="2"/>
          </p:cNvCxnSpPr>
          <p:nvPr/>
        </p:nvCxnSpPr>
        <p:spPr>
          <a:xfrm flipH="1" flipV="1">
            <a:off x="6894978" y="3477286"/>
            <a:ext cx="1549472" cy="1126423"/>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56" name="Straight Arrow Connector 155">
            <a:extLst>
              <a:ext uri="{FF2B5EF4-FFF2-40B4-BE49-F238E27FC236}">
                <a16:creationId xmlns:a16="http://schemas.microsoft.com/office/drawing/2014/main" id="{87A2BE15-7289-47AF-8E2E-9336704B82AB}"/>
              </a:ext>
            </a:extLst>
          </p:cNvPr>
          <p:cNvCxnSpPr>
            <a:stCxn id="57" idx="1"/>
            <a:endCxn id="125" idx="0"/>
          </p:cNvCxnSpPr>
          <p:nvPr/>
        </p:nvCxnSpPr>
        <p:spPr>
          <a:xfrm flipH="1">
            <a:off x="1739595" y="547072"/>
            <a:ext cx="6743530" cy="4617565"/>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8" name="Straight Arrow Connector 157">
            <a:extLst>
              <a:ext uri="{FF2B5EF4-FFF2-40B4-BE49-F238E27FC236}">
                <a16:creationId xmlns:a16="http://schemas.microsoft.com/office/drawing/2014/main" id="{F91E6598-FF3C-46C4-9EAF-75BEA7920CCE}"/>
              </a:ext>
            </a:extLst>
          </p:cNvPr>
          <p:cNvCxnSpPr>
            <a:endCxn id="125" idx="0"/>
          </p:cNvCxnSpPr>
          <p:nvPr/>
        </p:nvCxnSpPr>
        <p:spPr>
          <a:xfrm flipH="1">
            <a:off x="1739595" y="4603709"/>
            <a:ext cx="6722966" cy="560928"/>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60" name="Straight Arrow Connector 159">
            <a:extLst>
              <a:ext uri="{FF2B5EF4-FFF2-40B4-BE49-F238E27FC236}">
                <a16:creationId xmlns:a16="http://schemas.microsoft.com/office/drawing/2014/main" id="{1FE7C22B-7229-4568-A240-3DC8FEFDCB00}"/>
              </a:ext>
            </a:extLst>
          </p:cNvPr>
          <p:cNvCxnSpPr>
            <a:cxnSpLocks/>
            <a:stCxn id="45" idx="1"/>
            <a:endCxn id="125" idx="2"/>
          </p:cNvCxnSpPr>
          <p:nvPr/>
        </p:nvCxnSpPr>
        <p:spPr>
          <a:xfrm flipH="1">
            <a:off x="1739595" y="5488626"/>
            <a:ext cx="6774940" cy="154313"/>
          </a:xfrm>
          <a:prstGeom prst="straightConnector1">
            <a:avLst/>
          </a:prstGeom>
          <a:ln>
            <a:solidFill>
              <a:schemeClr val="accent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63" name="Straight Arrow Connector 162">
            <a:extLst>
              <a:ext uri="{FF2B5EF4-FFF2-40B4-BE49-F238E27FC236}">
                <a16:creationId xmlns:a16="http://schemas.microsoft.com/office/drawing/2014/main" id="{93F7BACA-F424-4FAC-8260-E2DC1E33D5E1}"/>
              </a:ext>
            </a:extLst>
          </p:cNvPr>
          <p:cNvCxnSpPr>
            <a:stCxn id="57" idx="1"/>
            <a:endCxn id="33" idx="0"/>
          </p:cNvCxnSpPr>
          <p:nvPr/>
        </p:nvCxnSpPr>
        <p:spPr>
          <a:xfrm flipH="1">
            <a:off x="5633575" y="547072"/>
            <a:ext cx="2849550" cy="5051171"/>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65" name="Straight Arrow Connector 164">
            <a:extLst>
              <a:ext uri="{FF2B5EF4-FFF2-40B4-BE49-F238E27FC236}">
                <a16:creationId xmlns:a16="http://schemas.microsoft.com/office/drawing/2014/main" id="{4BCBE8A5-5504-4127-8F9A-EF0469C75FAF}"/>
              </a:ext>
            </a:extLst>
          </p:cNvPr>
          <p:cNvCxnSpPr>
            <a:stCxn id="66" idx="1"/>
            <a:endCxn id="33" idx="0"/>
          </p:cNvCxnSpPr>
          <p:nvPr/>
        </p:nvCxnSpPr>
        <p:spPr>
          <a:xfrm flipH="1">
            <a:off x="5633575" y="3509077"/>
            <a:ext cx="2834612" cy="208916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7" name="Straight Arrow Connector 166">
            <a:extLst>
              <a:ext uri="{FF2B5EF4-FFF2-40B4-BE49-F238E27FC236}">
                <a16:creationId xmlns:a16="http://schemas.microsoft.com/office/drawing/2014/main" id="{29B67966-C775-4867-B9B1-7C0B98C83EFB}"/>
              </a:ext>
            </a:extLst>
          </p:cNvPr>
          <p:cNvCxnSpPr>
            <a:cxnSpLocks/>
            <a:endCxn id="33" idx="0"/>
          </p:cNvCxnSpPr>
          <p:nvPr/>
        </p:nvCxnSpPr>
        <p:spPr>
          <a:xfrm flipH="1">
            <a:off x="5633575" y="4603709"/>
            <a:ext cx="2806959" cy="994534"/>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70" name="Straight Arrow Connector 169">
            <a:extLst>
              <a:ext uri="{FF2B5EF4-FFF2-40B4-BE49-F238E27FC236}">
                <a16:creationId xmlns:a16="http://schemas.microsoft.com/office/drawing/2014/main" id="{A724C480-B80D-468E-B330-3CC079C360B7}"/>
              </a:ext>
            </a:extLst>
          </p:cNvPr>
          <p:cNvCxnSpPr>
            <a:stCxn id="60" idx="1"/>
            <a:endCxn id="33" idx="0"/>
          </p:cNvCxnSpPr>
          <p:nvPr/>
        </p:nvCxnSpPr>
        <p:spPr>
          <a:xfrm flipH="1">
            <a:off x="5633575" y="1534407"/>
            <a:ext cx="2834612" cy="4063836"/>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72" name="Straight Arrow Connector 171">
            <a:extLst>
              <a:ext uri="{FF2B5EF4-FFF2-40B4-BE49-F238E27FC236}">
                <a16:creationId xmlns:a16="http://schemas.microsoft.com/office/drawing/2014/main" id="{F0867291-18AF-4484-9BB9-F387F976AB58}"/>
              </a:ext>
            </a:extLst>
          </p:cNvPr>
          <p:cNvCxnSpPr>
            <a:stCxn id="45" idx="1"/>
            <a:endCxn id="33" idx="2"/>
          </p:cNvCxnSpPr>
          <p:nvPr/>
        </p:nvCxnSpPr>
        <p:spPr>
          <a:xfrm flipH="1">
            <a:off x="5633575" y="5488626"/>
            <a:ext cx="2880960" cy="587919"/>
          </a:xfrm>
          <a:prstGeom prst="straightConnector1">
            <a:avLst/>
          </a:prstGeom>
          <a:ln>
            <a:solidFill>
              <a:schemeClr val="accent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74" name="Straight Arrow Connector 173">
            <a:extLst>
              <a:ext uri="{FF2B5EF4-FFF2-40B4-BE49-F238E27FC236}">
                <a16:creationId xmlns:a16="http://schemas.microsoft.com/office/drawing/2014/main" id="{7E3D5775-8117-4A30-A9DD-AB361C99DE6B}"/>
              </a:ext>
            </a:extLst>
          </p:cNvPr>
          <p:cNvCxnSpPr>
            <a:stCxn id="66" idx="1"/>
            <a:endCxn id="35" idx="0"/>
          </p:cNvCxnSpPr>
          <p:nvPr/>
        </p:nvCxnSpPr>
        <p:spPr>
          <a:xfrm flipH="1">
            <a:off x="6894978" y="3509077"/>
            <a:ext cx="1573209" cy="208916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6" name="Straight Arrow Connector 175">
            <a:extLst>
              <a:ext uri="{FF2B5EF4-FFF2-40B4-BE49-F238E27FC236}">
                <a16:creationId xmlns:a16="http://schemas.microsoft.com/office/drawing/2014/main" id="{AEA2729E-515B-4A5B-BEC8-1B2CF803F806}"/>
              </a:ext>
            </a:extLst>
          </p:cNvPr>
          <p:cNvCxnSpPr>
            <a:cxnSpLocks/>
            <a:endCxn id="35" idx="0"/>
          </p:cNvCxnSpPr>
          <p:nvPr/>
        </p:nvCxnSpPr>
        <p:spPr>
          <a:xfrm flipH="1">
            <a:off x="6894978" y="4603709"/>
            <a:ext cx="1573209" cy="994534"/>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79" name="Straight Arrow Connector 178">
            <a:extLst>
              <a:ext uri="{FF2B5EF4-FFF2-40B4-BE49-F238E27FC236}">
                <a16:creationId xmlns:a16="http://schemas.microsoft.com/office/drawing/2014/main" id="{42081E8B-2BC4-4658-B055-DF9F9E8F0A0C}"/>
              </a:ext>
            </a:extLst>
          </p:cNvPr>
          <p:cNvCxnSpPr>
            <a:cxnSpLocks/>
            <a:stCxn id="63" idx="1"/>
            <a:endCxn id="35" idx="0"/>
          </p:cNvCxnSpPr>
          <p:nvPr/>
        </p:nvCxnSpPr>
        <p:spPr>
          <a:xfrm flipH="1">
            <a:off x="6894978" y="2521742"/>
            <a:ext cx="1573209" cy="307650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82" name="Straight Arrow Connector 181">
            <a:extLst>
              <a:ext uri="{FF2B5EF4-FFF2-40B4-BE49-F238E27FC236}">
                <a16:creationId xmlns:a16="http://schemas.microsoft.com/office/drawing/2014/main" id="{2E016A73-F20B-449B-8A35-E743EE6D6B16}"/>
              </a:ext>
            </a:extLst>
          </p:cNvPr>
          <p:cNvCxnSpPr>
            <a:stCxn id="60" idx="1"/>
            <a:endCxn id="35" idx="0"/>
          </p:cNvCxnSpPr>
          <p:nvPr/>
        </p:nvCxnSpPr>
        <p:spPr>
          <a:xfrm flipH="1">
            <a:off x="6894978" y="1534407"/>
            <a:ext cx="1573209" cy="4063836"/>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84" name="Straight Arrow Connector 183">
            <a:extLst>
              <a:ext uri="{FF2B5EF4-FFF2-40B4-BE49-F238E27FC236}">
                <a16:creationId xmlns:a16="http://schemas.microsoft.com/office/drawing/2014/main" id="{2BE1CEFA-AF70-422B-8716-63C9D6205232}"/>
              </a:ext>
            </a:extLst>
          </p:cNvPr>
          <p:cNvCxnSpPr>
            <a:stCxn id="72" idx="1"/>
            <a:endCxn id="35" idx="3"/>
          </p:cNvCxnSpPr>
          <p:nvPr/>
        </p:nvCxnSpPr>
        <p:spPr>
          <a:xfrm flipH="1">
            <a:off x="7464720" y="5493113"/>
            <a:ext cx="979730" cy="344281"/>
          </a:xfrm>
          <a:prstGeom prst="straightConnector1">
            <a:avLst/>
          </a:prstGeom>
          <a:ln>
            <a:solidFill>
              <a:schemeClr val="accent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1772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05DED32-C207-CDE3-FEEA-FA670D593339}"/>
              </a:ext>
            </a:extLst>
          </p:cNvPr>
          <p:cNvSpPr>
            <a:spLocks noGrp="1"/>
          </p:cNvSpPr>
          <p:nvPr>
            <p:ph type="sldNum" sz="quarter" idx="12"/>
          </p:nvPr>
        </p:nvSpPr>
        <p:spPr>
          <a:xfrm>
            <a:off x="8845062" y="6056240"/>
            <a:ext cx="2743200" cy="365125"/>
          </a:xfrm>
        </p:spPr>
        <p:txBody>
          <a:bodyPr/>
          <a:lstStyle/>
          <a:p>
            <a:fld id="{5C24B80A-506B-47C0-BF92-BE1E19B7E093}" type="slidenum">
              <a:rPr lang="en-US" smtClean="0"/>
              <a:t>34</a:t>
            </a:fld>
            <a:endParaRPr lang="en-US" dirty="0"/>
          </a:p>
        </p:txBody>
      </p:sp>
      <p:sp>
        <p:nvSpPr>
          <p:cNvPr id="6" name="Freeform 6">
            <a:extLst>
              <a:ext uri="{FF2B5EF4-FFF2-40B4-BE49-F238E27FC236}">
                <a16:creationId xmlns:a16="http://schemas.microsoft.com/office/drawing/2014/main" id="{8CD3A075-C5E7-0E8A-CF3D-BB035B1A5DAA}"/>
              </a:ext>
            </a:extLst>
          </p:cNvPr>
          <p:cNvSpPr>
            <a:spLocks/>
          </p:cNvSpPr>
          <p:nvPr/>
        </p:nvSpPr>
        <p:spPr bwMode="auto">
          <a:xfrm>
            <a:off x="5914268" y="1159354"/>
            <a:ext cx="1539875" cy="1626932"/>
          </a:xfrm>
          <a:custGeom>
            <a:avLst/>
            <a:gdLst>
              <a:gd name="connsiteX0" fmla="*/ 0 w 1539875"/>
              <a:gd name="connsiteY0" fmla="*/ 0 h 1626932"/>
              <a:gd name="connsiteX1" fmla="*/ 108006 w 1539875"/>
              <a:gd name="connsiteY1" fmla="*/ 3175 h 1626932"/>
              <a:gd name="connsiteX2" fmla="*/ 214423 w 1539875"/>
              <a:gd name="connsiteY2" fmla="*/ 11113 h 1626932"/>
              <a:gd name="connsiteX3" fmla="*/ 321635 w 1539875"/>
              <a:gd name="connsiteY3" fmla="*/ 24606 h 1626932"/>
              <a:gd name="connsiteX4" fmla="*/ 426464 w 1539875"/>
              <a:gd name="connsiteY4" fmla="*/ 42863 h 1626932"/>
              <a:gd name="connsiteX5" fmla="*/ 530499 w 1539875"/>
              <a:gd name="connsiteY5" fmla="*/ 65881 h 1626932"/>
              <a:gd name="connsiteX6" fmla="*/ 632945 w 1539875"/>
              <a:gd name="connsiteY6" fmla="*/ 94456 h 1626932"/>
              <a:gd name="connsiteX7" fmla="*/ 733009 w 1539875"/>
              <a:gd name="connsiteY7" fmla="*/ 128588 h 1626932"/>
              <a:gd name="connsiteX8" fmla="*/ 832279 w 1539875"/>
              <a:gd name="connsiteY8" fmla="*/ 166688 h 1626932"/>
              <a:gd name="connsiteX9" fmla="*/ 929961 w 1539875"/>
              <a:gd name="connsiteY9" fmla="*/ 208756 h 1626932"/>
              <a:gd name="connsiteX10" fmla="*/ 1024466 w 1539875"/>
              <a:gd name="connsiteY10" fmla="*/ 256381 h 1626932"/>
              <a:gd name="connsiteX11" fmla="*/ 1117382 w 1539875"/>
              <a:gd name="connsiteY11" fmla="*/ 309563 h 1626932"/>
              <a:gd name="connsiteX12" fmla="*/ 1207122 w 1539875"/>
              <a:gd name="connsiteY12" fmla="*/ 365919 h 1626932"/>
              <a:gd name="connsiteX13" fmla="*/ 1294480 w 1539875"/>
              <a:gd name="connsiteY13" fmla="*/ 427038 h 1626932"/>
              <a:gd name="connsiteX14" fmla="*/ 1379455 w 1539875"/>
              <a:gd name="connsiteY14" fmla="*/ 492919 h 1626932"/>
              <a:gd name="connsiteX15" fmla="*/ 1460459 w 1539875"/>
              <a:gd name="connsiteY15" fmla="*/ 564356 h 1626932"/>
              <a:gd name="connsiteX16" fmla="*/ 1539875 w 1539875"/>
              <a:gd name="connsiteY16" fmla="*/ 637381 h 1626932"/>
              <a:gd name="connsiteX17" fmla="*/ 549815 w 1539875"/>
              <a:gd name="connsiteY17" fmla="*/ 1626932 h 1626932"/>
              <a:gd name="connsiteX18" fmla="*/ 271593 w 1539875"/>
              <a:gd name="connsiteY18" fmla="*/ 1497163 h 1626932"/>
              <a:gd name="connsiteX19" fmla="*/ 0 w 1539875"/>
              <a:gd name="connsiteY19" fmla="*/ 1382474 h 162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9875" h="1626932">
                <a:moveTo>
                  <a:pt x="0" y="0"/>
                </a:moveTo>
                <a:lnTo>
                  <a:pt x="108006" y="3175"/>
                </a:lnTo>
                <a:lnTo>
                  <a:pt x="214423" y="11113"/>
                </a:lnTo>
                <a:lnTo>
                  <a:pt x="321635" y="24606"/>
                </a:lnTo>
                <a:lnTo>
                  <a:pt x="426464" y="42863"/>
                </a:lnTo>
                <a:lnTo>
                  <a:pt x="530499" y="65881"/>
                </a:lnTo>
                <a:lnTo>
                  <a:pt x="632945" y="94456"/>
                </a:lnTo>
                <a:lnTo>
                  <a:pt x="733009" y="128588"/>
                </a:lnTo>
                <a:lnTo>
                  <a:pt x="832279" y="166688"/>
                </a:lnTo>
                <a:lnTo>
                  <a:pt x="929961" y="208756"/>
                </a:lnTo>
                <a:lnTo>
                  <a:pt x="1024466" y="256381"/>
                </a:lnTo>
                <a:lnTo>
                  <a:pt x="1117382" y="309563"/>
                </a:lnTo>
                <a:lnTo>
                  <a:pt x="1207122" y="365919"/>
                </a:lnTo>
                <a:lnTo>
                  <a:pt x="1294480" y="427038"/>
                </a:lnTo>
                <a:lnTo>
                  <a:pt x="1379455" y="492919"/>
                </a:lnTo>
                <a:lnTo>
                  <a:pt x="1460459" y="564356"/>
                </a:lnTo>
                <a:lnTo>
                  <a:pt x="1539875" y="637381"/>
                </a:lnTo>
                <a:lnTo>
                  <a:pt x="549815" y="1626932"/>
                </a:lnTo>
                <a:lnTo>
                  <a:pt x="271593" y="1497163"/>
                </a:lnTo>
                <a:lnTo>
                  <a:pt x="0" y="1382474"/>
                </a:lnTo>
                <a:close/>
              </a:path>
            </a:pathLst>
          </a:custGeom>
          <a:solidFill>
            <a:srgbClr val="EC6E6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7" name="Freeform 7">
            <a:extLst>
              <a:ext uri="{FF2B5EF4-FFF2-40B4-BE49-F238E27FC236}">
                <a16:creationId xmlns:a16="http://schemas.microsoft.com/office/drawing/2014/main" id="{7148161F-274B-94C6-DAF8-C595BEBA80F7}"/>
              </a:ext>
            </a:extLst>
          </p:cNvPr>
          <p:cNvSpPr>
            <a:spLocks/>
          </p:cNvSpPr>
          <p:nvPr/>
        </p:nvSpPr>
        <p:spPr bwMode="auto">
          <a:xfrm>
            <a:off x="6499731" y="1832454"/>
            <a:ext cx="1625926" cy="1538288"/>
          </a:xfrm>
          <a:custGeom>
            <a:avLst/>
            <a:gdLst>
              <a:gd name="connsiteX0" fmla="*/ 988545 w 1625926"/>
              <a:gd name="connsiteY0" fmla="*/ 0 h 1538288"/>
              <a:gd name="connsiteX1" fmla="*/ 1063157 w 1625926"/>
              <a:gd name="connsiteY1" fmla="*/ 79334 h 1538288"/>
              <a:gd name="connsiteX2" fmla="*/ 1133801 w 1625926"/>
              <a:gd name="connsiteY2" fmla="*/ 160255 h 1538288"/>
              <a:gd name="connsiteX3" fmla="*/ 1198889 w 1625926"/>
              <a:gd name="connsiteY3" fmla="*/ 245142 h 1538288"/>
              <a:gd name="connsiteX4" fmla="*/ 1260007 w 1625926"/>
              <a:gd name="connsiteY4" fmla="*/ 332410 h 1538288"/>
              <a:gd name="connsiteX5" fmla="*/ 1316364 w 1625926"/>
              <a:gd name="connsiteY5" fmla="*/ 422057 h 1538288"/>
              <a:gd name="connsiteX6" fmla="*/ 1369545 w 1625926"/>
              <a:gd name="connsiteY6" fmla="*/ 514878 h 1538288"/>
              <a:gd name="connsiteX7" fmla="*/ 1417170 w 1625926"/>
              <a:gd name="connsiteY7" fmla="*/ 609286 h 1538288"/>
              <a:gd name="connsiteX8" fmla="*/ 1460032 w 1625926"/>
              <a:gd name="connsiteY8" fmla="*/ 706867 h 1538288"/>
              <a:gd name="connsiteX9" fmla="*/ 1498132 w 1625926"/>
              <a:gd name="connsiteY9" fmla="*/ 806035 h 1538288"/>
              <a:gd name="connsiteX10" fmla="*/ 1531470 w 1625926"/>
              <a:gd name="connsiteY10" fmla="*/ 906789 h 1538288"/>
              <a:gd name="connsiteX11" fmla="*/ 1560045 w 1625926"/>
              <a:gd name="connsiteY11" fmla="*/ 1008336 h 1538288"/>
              <a:gd name="connsiteX12" fmla="*/ 1583064 w 1625926"/>
              <a:gd name="connsiteY12" fmla="*/ 1112264 h 1538288"/>
              <a:gd name="connsiteX13" fmla="*/ 1601320 w 1625926"/>
              <a:gd name="connsiteY13" fmla="*/ 1216985 h 1538288"/>
              <a:gd name="connsiteX14" fmla="*/ 1614814 w 1625926"/>
              <a:gd name="connsiteY14" fmla="*/ 1324086 h 1538288"/>
              <a:gd name="connsiteX15" fmla="*/ 1622751 w 1625926"/>
              <a:gd name="connsiteY15" fmla="*/ 1430394 h 1538288"/>
              <a:gd name="connsiteX16" fmla="*/ 1625926 w 1625926"/>
              <a:gd name="connsiteY16" fmla="*/ 1538288 h 1538288"/>
              <a:gd name="connsiteX17" fmla="*/ 215029 w 1625926"/>
              <a:gd name="connsiteY17" fmla="*/ 1538288 h 1538288"/>
              <a:gd name="connsiteX18" fmla="*/ 111704 w 1625926"/>
              <a:gd name="connsiteY18" fmla="*/ 1263033 h 1538288"/>
              <a:gd name="connsiteX19" fmla="*/ 0 w 1625926"/>
              <a:gd name="connsiteY19" fmla="*/ 988035 h 153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5926" h="1538288">
                <a:moveTo>
                  <a:pt x="988545" y="0"/>
                </a:moveTo>
                <a:lnTo>
                  <a:pt x="1063157" y="79334"/>
                </a:lnTo>
                <a:lnTo>
                  <a:pt x="1133801" y="160255"/>
                </a:lnTo>
                <a:lnTo>
                  <a:pt x="1198889" y="245142"/>
                </a:lnTo>
                <a:lnTo>
                  <a:pt x="1260007" y="332410"/>
                </a:lnTo>
                <a:lnTo>
                  <a:pt x="1316364" y="422057"/>
                </a:lnTo>
                <a:lnTo>
                  <a:pt x="1369545" y="514878"/>
                </a:lnTo>
                <a:lnTo>
                  <a:pt x="1417170" y="609286"/>
                </a:lnTo>
                <a:lnTo>
                  <a:pt x="1460032" y="706867"/>
                </a:lnTo>
                <a:lnTo>
                  <a:pt x="1498132" y="806035"/>
                </a:lnTo>
                <a:lnTo>
                  <a:pt x="1531470" y="906789"/>
                </a:lnTo>
                <a:lnTo>
                  <a:pt x="1560045" y="1008336"/>
                </a:lnTo>
                <a:lnTo>
                  <a:pt x="1583064" y="1112264"/>
                </a:lnTo>
                <a:lnTo>
                  <a:pt x="1601320" y="1216985"/>
                </a:lnTo>
                <a:lnTo>
                  <a:pt x="1614814" y="1324086"/>
                </a:lnTo>
                <a:lnTo>
                  <a:pt x="1622751" y="1430394"/>
                </a:lnTo>
                <a:lnTo>
                  <a:pt x="1625926" y="1538288"/>
                </a:lnTo>
                <a:lnTo>
                  <a:pt x="215029" y="1538288"/>
                </a:lnTo>
                <a:lnTo>
                  <a:pt x="111704" y="1263033"/>
                </a:lnTo>
                <a:lnTo>
                  <a:pt x="0" y="988035"/>
                </a:lnTo>
                <a:close/>
              </a:path>
            </a:pathLst>
          </a:custGeom>
          <a:solidFill>
            <a:srgbClr val="EA964D"/>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Freeform 8">
            <a:extLst>
              <a:ext uri="{FF2B5EF4-FFF2-40B4-BE49-F238E27FC236}">
                <a16:creationId xmlns:a16="http://schemas.microsoft.com/office/drawing/2014/main" id="{EE05D230-B23F-F6FA-F289-B5C3A6E8F396}"/>
              </a:ext>
            </a:extLst>
          </p:cNvPr>
          <p:cNvSpPr>
            <a:spLocks/>
          </p:cNvSpPr>
          <p:nvPr/>
        </p:nvSpPr>
        <p:spPr bwMode="auto">
          <a:xfrm>
            <a:off x="6516786" y="3421541"/>
            <a:ext cx="1608871" cy="1536700"/>
          </a:xfrm>
          <a:custGeom>
            <a:avLst/>
            <a:gdLst>
              <a:gd name="connsiteX0" fmla="*/ 208118 w 1608871"/>
              <a:gd name="connsiteY0" fmla="*/ 0 h 1536700"/>
              <a:gd name="connsiteX1" fmla="*/ 1608871 w 1608871"/>
              <a:gd name="connsiteY1" fmla="*/ 0 h 1536700"/>
              <a:gd name="connsiteX2" fmla="*/ 1605696 w 1608871"/>
              <a:gd name="connsiteY2" fmla="*/ 107894 h 1536700"/>
              <a:gd name="connsiteX3" fmla="*/ 1597759 w 1608871"/>
              <a:gd name="connsiteY3" fmla="*/ 214202 h 1536700"/>
              <a:gd name="connsiteX4" fmla="*/ 1584265 w 1608871"/>
              <a:gd name="connsiteY4" fmla="*/ 321303 h 1536700"/>
              <a:gd name="connsiteX5" fmla="*/ 1566009 w 1608871"/>
              <a:gd name="connsiteY5" fmla="*/ 426024 h 1536700"/>
              <a:gd name="connsiteX6" fmla="*/ 1542990 w 1608871"/>
              <a:gd name="connsiteY6" fmla="*/ 529951 h 1536700"/>
              <a:gd name="connsiteX7" fmla="*/ 1514415 w 1608871"/>
              <a:gd name="connsiteY7" fmla="*/ 631499 h 1536700"/>
              <a:gd name="connsiteX8" fmla="*/ 1481077 w 1608871"/>
              <a:gd name="connsiteY8" fmla="*/ 732253 h 1536700"/>
              <a:gd name="connsiteX9" fmla="*/ 1442977 w 1608871"/>
              <a:gd name="connsiteY9" fmla="*/ 831421 h 1536700"/>
              <a:gd name="connsiteX10" fmla="*/ 1400115 w 1608871"/>
              <a:gd name="connsiteY10" fmla="*/ 929002 h 1536700"/>
              <a:gd name="connsiteX11" fmla="*/ 1352490 w 1608871"/>
              <a:gd name="connsiteY11" fmla="*/ 1023409 h 1536700"/>
              <a:gd name="connsiteX12" fmla="*/ 1299309 w 1608871"/>
              <a:gd name="connsiteY12" fmla="*/ 1116230 h 1536700"/>
              <a:gd name="connsiteX13" fmla="*/ 1242952 w 1608871"/>
              <a:gd name="connsiteY13" fmla="*/ 1205877 h 1536700"/>
              <a:gd name="connsiteX14" fmla="*/ 1181834 w 1608871"/>
              <a:gd name="connsiteY14" fmla="*/ 1293145 h 1536700"/>
              <a:gd name="connsiteX15" fmla="*/ 1116746 w 1608871"/>
              <a:gd name="connsiteY15" fmla="*/ 1378032 h 1536700"/>
              <a:gd name="connsiteX16" fmla="*/ 1046102 w 1608871"/>
              <a:gd name="connsiteY16" fmla="*/ 1458953 h 1536700"/>
              <a:gd name="connsiteX17" fmla="*/ 971490 w 1608871"/>
              <a:gd name="connsiteY17" fmla="*/ 1536700 h 1536700"/>
              <a:gd name="connsiteX18" fmla="*/ 0 w 1608871"/>
              <a:gd name="connsiteY18" fmla="*/ 566714 h 1536700"/>
              <a:gd name="connsiteX19" fmla="*/ 100027 w 1608871"/>
              <a:gd name="connsiteY19" fmla="*/ 302400 h 153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08871" h="1536700">
                <a:moveTo>
                  <a:pt x="208118" y="0"/>
                </a:moveTo>
                <a:lnTo>
                  <a:pt x="1608871" y="0"/>
                </a:lnTo>
                <a:lnTo>
                  <a:pt x="1605696" y="107894"/>
                </a:lnTo>
                <a:lnTo>
                  <a:pt x="1597759" y="214202"/>
                </a:lnTo>
                <a:lnTo>
                  <a:pt x="1584265" y="321303"/>
                </a:lnTo>
                <a:lnTo>
                  <a:pt x="1566009" y="426024"/>
                </a:lnTo>
                <a:lnTo>
                  <a:pt x="1542990" y="529951"/>
                </a:lnTo>
                <a:lnTo>
                  <a:pt x="1514415" y="631499"/>
                </a:lnTo>
                <a:lnTo>
                  <a:pt x="1481077" y="732253"/>
                </a:lnTo>
                <a:lnTo>
                  <a:pt x="1442977" y="831421"/>
                </a:lnTo>
                <a:lnTo>
                  <a:pt x="1400115" y="929002"/>
                </a:lnTo>
                <a:lnTo>
                  <a:pt x="1352490" y="1023409"/>
                </a:lnTo>
                <a:lnTo>
                  <a:pt x="1299309" y="1116230"/>
                </a:lnTo>
                <a:lnTo>
                  <a:pt x="1242952" y="1205877"/>
                </a:lnTo>
                <a:lnTo>
                  <a:pt x="1181834" y="1293145"/>
                </a:lnTo>
                <a:lnTo>
                  <a:pt x="1116746" y="1378032"/>
                </a:lnTo>
                <a:lnTo>
                  <a:pt x="1046102" y="1458953"/>
                </a:lnTo>
                <a:lnTo>
                  <a:pt x="971490" y="1536700"/>
                </a:lnTo>
                <a:lnTo>
                  <a:pt x="0" y="566714"/>
                </a:lnTo>
                <a:lnTo>
                  <a:pt x="100027" y="302400"/>
                </a:lnTo>
                <a:close/>
              </a:path>
            </a:pathLst>
          </a:custGeom>
          <a:solidFill>
            <a:srgbClr val="F4CF3B"/>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9" name="Freeform 9">
            <a:extLst>
              <a:ext uri="{FF2B5EF4-FFF2-40B4-BE49-F238E27FC236}">
                <a16:creationId xmlns:a16="http://schemas.microsoft.com/office/drawing/2014/main" id="{C506DFC8-831F-090B-EBF8-CC1E9514EEEA}"/>
              </a:ext>
            </a:extLst>
          </p:cNvPr>
          <p:cNvSpPr>
            <a:spLocks/>
          </p:cNvSpPr>
          <p:nvPr/>
        </p:nvSpPr>
        <p:spPr bwMode="auto">
          <a:xfrm>
            <a:off x="5914269" y="4028372"/>
            <a:ext cx="1539875" cy="1604557"/>
          </a:xfrm>
          <a:custGeom>
            <a:avLst/>
            <a:gdLst>
              <a:gd name="connsiteX0" fmla="*/ 572201 w 1539875"/>
              <a:gd name="connsiteY0" fmla="*/ 0 h 1604557"/>
              <a:gd name="connsiteX1" fmla="*/ 1539875 w 1539875"/>
              <a:gd name="connsiteY1" fmla="*/ 967176 h 1604557"/>
              <a:gd name="connsiteX2" fmla="*/ 1460459 w 1539875"/>
              <a:gd name="connsiteY2" fmla="*/ 1040201 h 1604557"/>
              <a:gd name="connsiteX3" fmla="*/ 1379455 w 1539875"/>
              <a:gd name="connsiteY3" fmla="*/ 1110845 h 1604557"/>
              <a:gd name="connsiteX4" fmla="*/ 1294480 w 1539875"/>
              <a:gd name="connsiteY4" fmla="*/ 1177520 h 1604557"/>
              <a:gd name="connsiteX5" fmla="*/ 1207122 w 1539875"/>
              <a:gd name="connsiteY5" fmla="*/ 1238638 h 1604557"/>
              <a:gd name="connsiteX6" fmla="*/ 1117382 w 1539875"/>
              <a:gd name="connsiteY6" fmla="*/ 1294995 h 1604557"/>
              <a:gd name="connsiteX7" fmla="*/ 1024466 w 1539875"/>
              <a:gd name="connsiteY7" fmla="*/ 1348176 h 1604557"/>
              <a:gd name="connsiteX8" fmla="*/ 929961 w 1539875"/>
              <a:gd name="connsiteY8" fmla="*/ 1395801 h 1604557"/>
              <a:gd name="connsiteX9" fmla="*/ 832279 w 1539875"/>
              <a:gd name="connsiteY9" fmla="*/ 1437870 h 1604557"/>
              <a:gd name="connsiteX10" fmla="*/ 733009 w 1539875"/>
              <a:gd name="connsiteY10" fmla="*/ 1475970 h 1604557"/>
              <a:gd name="connsiteX11" fmla="*/ 632945 w 1539875"/>
              <a:gd name="connsiteY11" fmla="*/ 1510101 h 1604557"/>
              <a:gd name="connsiteX12" fmla="*/ 530499 w 1539875"/>
              <a:gd name="connsiteY12" fmla="*/ 1538676 h 1604557"/>
              <a:gd name="connsiteX13" fmla="*/ 426464 w 1539875"/>
              <a:gd name="connsiteY13" fmla="*/ 1561695 h 1604557"/>
              <a:gd name="connsiteX14" fmla="*/ 321635 w 1539875"/>
              <a:gd name="connsiteY14" fmla="*/ 1579951 h 1604557"/>
              <a:gd name="connsiteX15" fmla="*/ 214423 w 1539875"/>
              <a:gd name="connsiteY15" fmla="*/ 1593445 h 1604557"/>
              <a:gd name="connsiteX16" fmla="*/ 108006 w 1539875"/>
              <a:gd name="connsiteY16" fmla="*/ 1601382 h 1604557"/>
              <a:gd name="connsiteX17" fmla="*/ 0 w 1539875"/>
              <a:gd name="connsiteY17" fmla="*/ 1604557 h 1604557"/>
              <a:gd name="connsiteX18" fmla="*/ 0 w 1539875"/>
              <a:gd name="connsiteY18" fmla="*/ 247158 h 1604557"/>
              <a:gd name="connsiteX19" fmla="*/ 271593 w 1539875"/>
              <a:gd name="connsiteY19" fmla="*/ 128925 h 160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9875" h="1604557">
                <a:moveTo>
                  <a:pt x="572201" y="0"/>
                </a:moveTo>
                <a:lnTo>
                  <a:pt x="1539875" y="967176"/>
                </a:lnTo>
                <a:lnTo>
                  <a:pt x="1460459" y="1040201"/>
                </a:lnTo>
                <a:lnTo>
                  <a:pt x="1379455" y="1110845"/>
                </a:lnTo>
                <a:lnTo>
                  <a:pt x="1294480" y="1177520"/>
                </a:lnTo>
                <a:lnTo>
                  <a:pt x="1207122" y="1238638"/>
                </a:lnTo>
                <a:lnTo>
                  <a:pt x="1117382" y="1294995"/>
                </a:lnTo>
                <a:lnTo>
                  <a:pt x="1024466" y="1348176"/>
                </a:lnTo>
                <a:lnTo>
                  <a:pt x="929961" y="1395801"/>
                </a:lnTo>
                <a:lnTo>
                  <a:pt x="832279" y="1437870"/>
                </a:lnTo>
                <a:lnTo>
                  <a:pt x="733009" y="1475970"/>
                </a:lnTo>
                <a:lnTo>
                  <a:pt x="632945" y="1510101"/>
                </a:lnTo>
                <a:lnTo>
                  <a:pt x="530499" y="1538676"/>
                </a:lnTo>
                <a:lnTo>
                  <a:pt x="426464" y="1561695"/>
                </a:lnTo>
                <a:lnTo>
                  <a:pt x="321635" y="1579951"/>
                </a:lnTo>
                <a:lnTo>
                  <a:pt x="214423" y="1593445"/>
                </a:lnTo>
                <a:lnTo>
                  <a:pt x="108006" y="1601382"/>
                </a:lnTo>
                <a:lnTo>
                  <a:pt x="0" y="1604557"/>
                </a:lnTo>
                <a:lnTo>
                  <a:pt x="0" y="247158"/>
                </a:lnTo>
                <a:lnTo>
                  <a:pt x="271593" y="128925"/>
                </a:lnTo>
                <a:close/>
              </a:path>
            </a:pathLst>
          </a:custGeom>
          <a:solidFill>
            <a:srgbClr val="74C18B"/>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 name="Freeform 10">
            <a:extLst>
              <a:ext uri="{FF2B5EF4-FFF2-40B4-BE49-F238E27FC236}">
                <a16:creationId xmlns:a16="http://schemas.microsoft.com/office/drawing/2014/main" id="{2611D1C8-1C8A-9500-6AFB-865765B03EB0}"/>
              </a:ext>
            </a:extLst>
          </p:cNvPr>
          <p:cNvSpPr>
            <a:spLocks/>
          </p:cNvSpPr>
          <p:nvPr/>
        </p:nvSpPr>
        <p:spPr bwMode="auto">
          <a:xfrm>
            <a:off x="4325182" y="4021697"/>
            <a:ext cx="1538288" cy="1611232"/>
          </a:xfrm>
          <a:custGeom>
            <a:avLst/>
            <a:gdLst>
              <a:gd name="connsiteX0" fmla="*/ 973348 w 1538288"/>
              <a:gd name="connsiteY0" fmla="*/ 0 h 1611232"/>
              <a:gd name="connsiteX1" fmla="*/ 1266693 w 1538288"/>
              <a:gd name="connsiteY1" fmla="*/ 135600 h 1611232"/>
              <a:gd name="connsiteX2" fmla="*/ 1538288 w 1538288"/>
              <a:gd name="connsiteY2" fmla="*/ 252901 h 1611232"/>
              <a:gd name="connsiteX3" fmla="*/ 1538288 w 1538288"/>
              <a:gd name="connsiteY3" fmla="*/ 1611232 h 1611232"/>
              <a:gd name="connsiteX4" fmla="*/ 1430282 w 1538288"/>
              <a:gd name="connsiteY4" fmla="*/ 1608057 h 1611232"/>
              <a:gd name="connsiteX5" fmla="*/ 1323865 w 1538288"/>
              <a:gd name="connsiteY5" fmla="*/ 1600120 h 1611232"/>
              <a:gd name="connsiteX6" fmla="*/ 1216653 w 1538288"/>
              <a:gd name="connsiteY6" fmla="*/ 1586626 h 1611232"/>
              <a:gd name="connsiteX7" fmla="*/ 1111824 w 1538288"/>
              <a:gd name="connsiteY7" fmla="*/ 1568370 h 1611232"/>
              <a:gd name="connsiteX8" fmla="*/ 1007789 w 1538288"/>
              <a:gd name="connsiteY8" fmla="*/ 1545351 h 1611232"/>
              <a:gd name="connsiteX9" fmla="*/ 905343 w 1538288"/>
              <a:gd name="connsiteY9" fmla="*/ 1516776 h 1611232"/>
              <a:gd name="connsiteX10" fmla="*/ 805278 w 1538288"/>
              <a:gd name="connsiteY10" fmla="*/ 1482645 h 1611232"/>
              <a:gd name="connsiteX11" fmla="*/ 706008 w 1538288"/>
              <a:gd name="connsiteY11" fmla="*/ 1444545 h 1611232"/>
              <a:gd name="connsiteX12" fmla="*/ 608327 w 1538288"/>
              <a:gd name="connsiteY12" fmla="*/ 1402476 h 1611232"/>
              <a:gd name="connsiteX13" fmla="*/ 513822 w 1538288"/>
              <a:gd name="connsiteY13" fmla="*/ 1354851 h 1611232"/>
              <a:gd name="connsiteX14" fmla="*/ 420905 w 1538288"/>
              <a:gd name="connsiteY14" fmla="*/ 1301670 h 1611232"/>
              <a:gd name="connsiteX15" fmla="*/ 331165 w 1538288"/>
              <a:gd name="connsiteY15" fmla="*/ 1245313 h 1611232"/>
              <a:gd name="connsiteX16" fmla="*/ 243807 w 1538288"/>
              <a:gd name="connsiteY16" fmla="*/ 1184195 h 1611232"/>
              <a:gd name="connsiteX17" fmla="*/ 158832 w 1538288"/>
              <a:gd name="connsiteY17" fmla="*/ 1117520 h 1611232"/>
              <a:gd name="connsiteX18" fmla="*/ 77828 w 1538288"/>
              <a:gd name="connsiteY18" fmla="*/ 1046876 h 1611232"/>
              <a:gd name="connsiteX19" fmla="*/ 0 w 1538288"/>
              <a:gd name="connsiteY19" fmla="*/ 973851 h 161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8288" h="1611232">
                <a:moveTo>
                  <a:pt x="973348" y="0"/>
                </a:moveTo>
                <a:lnTo>
                  <a:pt x="1266693" y="135600"/>
                </a:lnTo>
                <a:lnTo>
                  <a:pt x="1538288" y="252901"/>
                </a:lnTo>
                <a:lnTo>
                  <a:pt x="1538288" y="1611232"/>
                </a:lnTo>
                <a:lnTo>
                  <a:pt x="1430282" y="1608057"/>
                </a:lnTo>
                <a:lnTo>
                  <a:pt x="1323865" y="1600120"/>
                </a:lnTo>
                <a:lnTo>
                  <a:pt x="1216653" y="1586626"/>
                </a:lnTo>
                <a:lnTo>
                  <a:pt x="1111824" y="1568370"/>
                </a:lnTo>
                <a:lnTo>
                  <a:pt x="1007789" y="1545351"/>
                </a:lnTo>
                <a:lnTo>
                  <a:pt x="905343" y="1516776"/>
                </a:lnTo>
                <a:lnTo>
                  <a:pt x="805278" y="1482645"/>
                </a:lnTo>
                <a:lnTo>
                  <a:pt x="706008" y="1444545"/>
                </a:lnTo>
                <a:lnTo>
                  <a:pt x="608327" y="1402476"/>
                </a:lnTo>
                <a:lnTo>
                  <a:pt x="513822" y="1354851"/>
                </a:lnTo>
                <a:lnTo>
                  <a:pt x="420905" y="1301670"/>
                </a:lnTo>
                <a:lnTo>
                  <a:pt x="331165" y="1245313"/>
                </a:lnTo>
                <a:lnTo>
                  <a:pt x="243807" y="1184195"/>
                </a:lnTo>
                <a:lnTo>
                  <a:pt x="158832" y="1117520"/>
                </a:lnTo>
                <a:lnTo>
                  <a:pt x="77828" y="1046876"/>
                </a:lnTo>
                <a:lnTo>
                  <a:pt x="0" y="973851"/>
                </a:lnTo>
                <a:close/>
              </a:path>
            </a:pathLst>
          </a:custGeom>
          <a:solidFill>
            <a:srgbClr val="5DC3AE"/>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Freeform 11">
            <a:extLst>
              <a:ext uri="{FF2B5EF4-FFF2-40B4-BE49-F238E27FC236}">
                <a16:creationId xmlns:a16="http://schemas.microsoft.com/office/drawing/2014/main" id="{86DDD678-3A48-5444-5658-8E17CDF635C8}"/>
              </a:ext>
            </a:extLst>
          </p:cNvPr>
          <p:cNvSpPr>
            <a:spLocks/>
          </p:cNvSpPr>
          <p:nvPr/>
        </p:nvSpPr>
        <p:spPr bwMode="auto">
          <a:xfrm>
            <a:off x="3652082" y="3421541"/>
            <a:ext cx="1614866" cy="1536700"/>
          </a:xfrm>
          <a:custGeom>
            <a:avLst/>
            <a:gdLst>
              <a:gd name="connsiteX0" fmla="*/ 0 w 1614866"/>
              <a:gd name="connsiteY0" fmla="*/ 0 h 1536700"/>
              <a:gd name="connsiteX1" fmla="*/ 1400959 w 1614866"/>
              <a:gd name="connsiteY1" fmla="*/ 0 h 1536700"/>
              <a:gd name="connsiteX2" fmla="*/ 1514221 w 1614866"/>
              <a:gd name="connsiteY2" fmla="*/ 302400 h 1536700"/>
              <a:gd name="connsiteX3" fmla="*/ 1614866 w 1614866"/>
              <a:gd name="connsiteY3" fmla="*/ 560728 h 1536700"/>
              <a:gd name="connsiteX4" fmla="*/ 637382 w 1614866"/>
              <a:gd name="connsiteY4" fmla="*/ 1536700 h 1536700"/>
              <a:gd name="connsiteX5" fmla="*/ 564357 w 1614866"/>
              <a:gd name="connsiteY5" fmla="*/ 1458953 h 1536700"/>
              <a:gd name="connsiteX6" fmla="*/ 493713 w 1614866"/>
              <a:gd name="connsiteY6" fmla="*/ 1378032 h 1536700"/>
              <a:gd name="connsiteX7" fmla="*/ 427038 w 1614866"/>
              <a:gd name="connsiteY7" fmla="*/ 1293145 h 1536700"/>
              <a:gd name="connsiteX8" fmla="*/ 365919 w 1614866"/>
              <a:gd name="connsiteY8" fmla="*/ 1205877 h 1536700"/>
              <a:gd name="connsiteX9" fmla="*/ 309563 w 1614866"/>
              <a:gd name="connsiteY9" fmla="*/ 1116230 h 1536700"/>
              <a:gd name="connsiteX10" fmla="*/ 257969 w 1614866"/>
              <a:gd name="connsiteY10" fmla="*/ 1023409 h 1536700"/>
              <a:gd name="connsiteX11" fmla="*/ 208756 w 1614866"/>
              <a:gd name="connsiteY11" fmla="*/ 929002 h 1536700"/>
              <a:gd name="connsiteX12" fmla="*/ 165894 w 1614866"/>
              <a:gd name="connsiteY12" fmla="*/ 831421 h 1536700"/>
              <a:gd name="connsiteX13" fmla="*/ 127794 w 1614866"/>
              <a:gd name="connsiteY13" fmla="*/ 732253 h 1536700"/>
              <a:gd name="connsiteX14" fmla="*/ 94456 w 1614866"/>
              <a:gd name="connsiteY14" fmla="*/ 631499 h 1536700"/>
              <a:gd name="connsiteX15" fmla="*/ 65881 w 1614866"/>
              <a:gd name="connsiteY15" fmla="*/ 529951 h 1536700"/>
              <a:gd name="connsiteX16" fmla="*/ 42863 w 1614866"/>
              <a:gd name="connsiteY16" fmla="*/ 426024 h 1536700"/>
              <a:gd name="connsiteX17" fmla="*/ 24606 w 1614866"/>
              <a:gd name="connsiteY17" fmla="*/ 321303 h 1536700"/>
              <a:gd name="connsiteX18" fmla="*/ 11113 w 1614866"/>
              <a:gd name="connsiteY18" fmla="*/ 214202 h 1536700"/>
              <a:gd name="connsiteX19" fmla="*/ 3175 w 1614866"/>
              <a:gd name="connsiteY19" fmla="*/ 107894 h 153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4866" h="1536700">
                <a:moveTo>
                  <a:pt x="0" y="0"/>
                </a:moveTo>
                <a:lnTo>
                  <a:pt x="1400959" y="0"/>
                </a:lnTo>
                <a:lnTo>
                  <a:pt x="1514221" y="302400"/>
                </a:lnTo>
                <a:lnTo>
                  <a:pt x="1614866" y="560728"/>
                </a:lnTo>
                <a:lnTo>
                  <a:pt x="637382" y="1536700"/>
                </a:lnTo>
                <a:lnTo>
                  <a:pt x="564357" y="1458953"/>
                </a:lnTo>
                <a:lnTo>
                  <a:pt x="493713" y="1378032"/>
                </a:lnTo>
                <a:lnTo>
                  <a:pt x="427038" y="1293145"/>
                </a:lnTo>
                <a:lnTo>
                  <a:pt x="365919" y="1205877"/>
                </a:lnTo>
                <a:lnTo>
                  <a:pt x="309563" y="1116230"/>
                </a:lnTo>
                <a:lnTo>
                  <a:pt x="257969" y="1023409"/>
                </a:lnTo>
                <a:lnTo>
                  <a:pt x="208756" y="929002"/>
                </a:lnTo>
                <a:lnTo>
                  <a:pt x="165894" y="831421"/>
                </a:lnTo>
                <a:lnTo>
                  <a:pt x="127794" y="732253"/>
                </a:lnTo>
                <a:lnTo>
                  <a:pt x="94456" y="631499"/>
                </a:lnTo>
                <a:lnTo>
                  <a:pt x="65881" y="529951"/>
                </a:lnTo>
                <a:lnTo>
                  <a:pt x="42863" y="426024"/>
                </a:lnTo>
                <a:lnTo>
                  <a:pt x="24606" y="321303"/>
                </a:lnTo>
                <a:lnTo>
                  <a:pt x="11113" y="214202"/>
                </a:lnTo>
                <a:lnTo>
                  <a:pt x="3175" y="107894"/>
                </a:lnTo>
                <a:close/>
              </a:path>
            </a:pathLst>
          </a:custGeom>
          <a:solidFill>
            <a:srgbClr val="5FABDC"/>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2" name="Freeform 12">
            <a:extLst>
              <a:ext uri="{FF2B5EF4-FFF2-40B4-BE49-F238E27FC236}">
                <a16:creationId xmlns:a16="http://schemas.microsoft.com/office/drawing/2014/main" id="{B4E82944-9F83-592C-EFC3-57ED5D2B221C}"/>
              </a:ext>
            </a:extLst>
          </p:cNvPr>
          <p:cNvSpPr>
            <a:spLocks/>
          </p:cNvSpPr>
          <p:nvPr/>
        </p:nvSpPr>
        <p:spPr bwMode="auto">
          <a:xfrm>
            <a:off x="3652082" y="1832454"/>
            <a:ext cx="1624961" cy="1538288"/>
          </a:xfrm>
          <a:custGeom>
            <a:avLst/>
            <a:gdLst>
              <a:gd name="connsiteX0" fmla="*/ 637382 w 1624961"/>
              <a:gd name="connsiteY0" fmla="*/ 0 h 1538288"/>
              <a:gd name="connsiteX1" fmla="*/ 1624961 w 1624961"/>
              <a:gd name="connsiteY1" fmla="*/ 987070 h 1538288"/>
              <a:gd name="connsiteX2" fmla="*/ 1516910 w 1624961"/>
              <a:gd name="connsiteY2" fmla="*/ 1263033 h 1538288"/>
              <a:gd name="connsiteX3" fmla="*/ 1411227 w 1624961"/>
              <a:gd name="connsiteY3" fmla="*/ 1538288 h 1538288"/>
              <a:gd name="connsiteX4" fmla="*/ 0 w 1624961"/>
              <a:gd name="connsiteY4" fmla="*/ 1538288 h 1538288"/>
              <a:gd name="connsiteX5" fmla="*/ 3175 w 1624961"/>
              <a:gd name="connsiteY5" fmla="*/ 1430394 h 1538288"/>
              <a:gd name="connsiteX6" fmla="*/ 11113 w 1624961"/>
              <a:gd name="connsiteY6" fmla="*/ 1324086 h 1538288"/>
              <a:gd name="connsiteX7" fmla="*/ 24606 w 1624961"/>
              <a:gd name="connsiteY7" fmla="*/ 1216985 h 1538288"/>
              <a:gd name="connsiteX8" fmla="*/ 42863 w 1624961"/>
              <a:gd name="connsiteY8" fmla="*/ 1112264 h 1538288"/>
              <a:gd name="connsiteX9" fmla="*/ 65881 w 1624961"/>
              <a:gd name="connsiteY9" fmla="*/ 1008336 h 1538288"/>
              <a:gd name="connsiteX10" fmla="*/ 94456 w 1624961"/>
              <a:gd name="connsiteY10" fmla="*/ 906789 h 1538288"/>
              <a:gd name="connsiteX11" fmla="*/ 127794 w 1624961"/>
              <a:gd name="connsiteY11" fmla="*/ 806035 h 1538288"/>
              <a:gd name="connsiteX12" fmla="*/ 165894 w 1624961"/>
              <a:gd name="connsiteY12" fmla="*/ 706867 h 1538288"/>
              <a:gd name="connsiteX13" fmla="*/ 208756 w 1624961"/>
              <a:gd name="connsiteY13" fmla="*/ 609286 h 1538288"/>
              <a:gd name="connsiteX14" fmla="*/ 257969 w 1624961"/>
              <a:gd name="connsiteY14" fmla="*/ 514878 h 1538288"/>
              <a:gd name="connsiteX15" fmla="*/ 309563 w 1624961"/>
              <a:gd name="connsiteY15" fmla="*/ 422057 h 1538288"/>
              <a:gd name="connsiteX16" fmla="*/ 365919 w 1624961"/>
              <a:gd name="connsiteY16" fmla="*/ 332410 h 1538288"/>
              <a:gd name="connsiteX17" fmla="*/ 427038 w 1624961"/>
              <a:gd name="connsiteY17" fmla="*/ 245142 h 1538288"/>
              <a:gd name="connsiteX18" fmla="*/ 493713 w 1624961"/>
              <a:gd name="connsiteY18" fmla="*/ 160255 h 1538288"/>
              <a:gd name="connsiteX19" fmla="*/ 564357 w 1624961"/>
              <a:gd name="connsiteY19" fmla="*/ 79334 h 153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4961" h="1538288">
                <a:moveTo>
                  <a:pt x="637382" y="0"/>
                </a:moveTo>
                <a:lnTo>
                  <a:pt x="1624961" y="987070"/>
                </a:lnTo>
                <a:lnTo>
                  <a:pt x="1516910" y="1263033"/>
                </a:lnTo>
                <a:lnTo>
                  <a:pt x="1411227" y="1538288"/>
                </a:lnTo>
                <a:lnTo>
                  <a:pt x="0" y="1538288"/>
                </a:lnTo>
                <a:lnTo>
                  <a:pt x="3175" y="1430394"/>
                </a:lnTo>
                <a:lnTo>
                  <a:pt x="11113" y="1324086"/>
                </a:lnTo>
                <a:lnTo>
                  <a:pt x="24606" y="1216985"/>
                </a:lnTo>
                <a:lnTo>
                  <a:pt x="42863" y="1112264"/>
                </a:lnTo>
                <a:lnTo>
                  <a:pt x="65881" y="1008336"/>
                </a:lnTo>
                <a:lnTo>
                  <a:pt x="94456" y="906789"/>
                </a:lnTo>
                <a:lnTo>
                  <a:pt x="127794" y="806035"/>
                </a:lnTo>
                <a:lnTo>
                  <a:pt x="165894" y="706867"/>
                </a:lnTo>
                <a:lnTo>
                  <a:pt x="208756" y="609286"/>
                </a:lnTo>
                <a:lnTo>
                  <a:pt x="257969" y="514878"/>
                </a:lnTo>
                <a:lnTo>
                  <a:pt x="309563" y="422057"/>
                </a:lnTo>
                <a:lnTo>
                  <a:pt x="365919" y="332410"/>
                </a:lnTo>
                <a:lnTo>
                  <a:pt x="427038" y="245142"/>
                </a:lnTo>
                <a:lnTo>
                  <a:pt x="493713" y="160255"/>
                </a:lnTo>
                <a:lnTo>
                  <a:pt x="564357" y="79334"/>
                </a:lnTo>
                <a:close/>
              </a:path>
            </a:pathLst>
          </a:cu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3" name="Oval 12">
            <a:extLst>
              <a:ext uri="{FF2B5EF4-FFF2-40B4-BE49-F238E27FC236}">
                <a16:creationId xmlns:a16="http://schemas.microsoft.com/office/drawing/2014/main" id="{2C619D69-56F9-EDE4-ED8E-186D50A5AC86}"/>
              </a:ext>
            </a:extLst>
          </p:cNvPr>
          <p:cNvSpPr/>
          <p:nvPr/>
        </p:nvSpPr>
        <p:spPr>
          <a:xfrm>
            <a:off x="7689069" y="2962664"/>
            <a:ext cx="341752" cy="341752"/>
          </a:xfrm>
          <a:prstGeom prst="ellipse">
            <a:avLst/>
          </a:prstGeom>
          <a:solidFill>
            <a:srgbClr val="965112"/>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2</a:t>
            </a:r>
          </a:p>
        </p:txBody>
      </p:sp>
      <p:sp>
        <p:nvSpPr>
          <p:cNvPr id="14" name="Oval 13">
            <a:extLst>
              <a:ext uri="{FF2B5EF4-FFF2-40B4-BE49-F238E27FC236}">
                <a16:creationId xmlns:a16="http://schemas.microsoft.com/office/drawing/2014/main" id="{9FB59195-403D-3A81-7712-12935CD0B643}"/>
              </a:ext>
            </a:extLst>
          </p:cNvPr>
          <p:cNvSpPr/>
          <p:nvPr/>
        </p:nvSpPr>
        <p:spPr>
          <a:xfrm>
            <a:off x="6979469" y="1636179"/>
            <a:ext cx="341752" cy="341752"/>
          </a:xfrm>
          <a:prstGeom prst="ellipse">
            <a:avLst/>
          </a:prstGeom>
          <a:solidFill>
            <a:srgbClr val="AF241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1</a:t>
            </a:r>
          </a:p>
        </p:txBody>
      </p:sp>
      <p:sp>
        <p:nvSpPr>
          <p:cNvPr id="15" name="Oval 14">
            <a:extLst>
              <a:ext uri="{FF2B5EF4-FFF2-40B4-BE49-F238E27FC236}">
                <a16:creationId xmlns:a16="http://schemas.microsoft.com/office/drawing/2014/main" id="{4ABEFEF0-49AE-EE7A-1D88-09B90FD23638}"/>
              </a:ext>
            </a:extLst>
          </p:cNvPr>
          <p:cNvSpPr/>
          <p:nvPr/>
        </p:nvSpPr>
        <p:spPr>
          <a:xfrm>
            <a:off x="7312694" y="4500842"/>
            <a:ext cx="341752" cy="341752"/>
          </a:xfrm>
          <a:prstGeom prst="ellipse">
            <a:avLst/>
          </a:prstGeom>
          <a:solidFill>
            <a:srgbClr val="B2920A"/>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3</a:t>
            </a:r>
          </a:p>
        </p:txBody>
      </p:sp>
      <p:sp>
        <p:nvSpPr>
          <p:cNvPr id="16" name="Oval 15">
            <a:extLst>
              <a:ext uri="{FF2B5EF4-FFF2-40B4-BE49-F238E27FC236}">
                <a16:creationId xmlns:a16="http://schemas.microsoft.com/office/drawing/2014/main" id="{EADD1F15-B56D-BC4F-9DFA-DB421C2C58D9}"/>
              </a:ext>
            </a:extLst>
          </p:cNvPr>
          <p:cNvSpPr/>
          <p:nvPr/>
        </p:nvSpPr>
        <p:spPr>
          <a:xfrm>
            <a:off x="5979165" y="5214182"/>
            <a:ext cx="341752" cy="341752"/>
          </a:xfrm>
          <a:prstGeom prst="ellipse">
            <a:avLst/>
          </a:prstGeom>
          <a:solidFill>
            <a:srgbClr val="2C623D"/>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4</a:t>
            </a:r>
          </a:p>
        </p:txBody>
      </p:sp>
      <p:sp>
        <p:nvSpPr>
          <p:cNvPr id="17" name="Oval 16">
            <a:extLst>
              <a:ext uri="{FF2B5EF4-FFF2-40B4-BE49-F238E27FC236}">
                <a16:creationId xmlns:a16="http://schemas.microsoft.com/office/drawing/2014/main" id="{03C2DB10-B563-87D0-17CB-04A53606C882}"/>
              </a:ext>
            </a:extLst>
          </p:cNvPr>
          <p:cNvSpPr/>
          <p:nvPr/>
        </p:nvSpPr>
        <p:spPr>
          <a:xfrm>
            <a:off x="4477550" y="4811548"/>
            <a:ext cx="341752" cy="341752"/>
          </a:xfrm>
          <a:prstGeom prst="ellipse">
            <a:avLst/>
          </a:prstGeom>
          <a:solidFill>
            <a:srgbClr val="296D5E"/>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5</a:t>
            </a:r>
          </a:p>
        </p:txBody>
      </p:sp>
      <p:sp>
        <p:nvSpPr>
          <p:cNvPr id="18" name="Oval 17">
            <a:extLst>
              <a:ext uri="{FF2B5EF4-FFF2-40B4-BE49-F238E27FC236}">
                <a16:creationId xmlns:a16="http://schemas.microsoft.com/office/drawing/2014/main" id="{59438337-58FE-3EA6-CF71-DCFF64CEE2B0}"/>
              </a:ext>
            </a:extLst>
          </p:cNvPr>
          <p:cNvSpPr/>
          <p:nvPr/>
        </p:nvSpPr>
        <p:spPr>
          <a:xfrm>
            <a:off x="3730206" y="3479233"/>
            <a:ext cx="341752" cy="341752"/>
          </a:xfrm>
          <a:prstGeom prst="ellipse">
            <a:avLst/>
          </a:prstGeom>
          <a:solidFill>
            <a:srgbClr val="216A9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6</a:t>
            </a:r>
          </a:p>
        </p:txBody>
      </p:sp>
      <p:sp>
        <p:nvSpPr>
          <p:cNvPr id="19" name="Oval 18">
            <a:extLst>
              <a:ext uri="{FF2B5EF4-FFF2-40B4-BE49-F238E27FC236}">
                <a16:creationId xmlns:a16="http://schemas.microsoft.com/office/drawing/2014/main" id="{87D8ABC9-E951-4773-C17A-608973813D28}"/>
              </a:ext>
            </a:extLst>
          </p:cNvPr>
          <p:cNvSpPr/>
          <p:nvPr/>
        </p:nvSpPr>
        <p:spPr>
          <a:xfrm>
            <a:off x="4135798" y="1972820"/>
            <a:ext cx="341752" cy="341752"/>
          </a:xfrm>
          <a:prstGeom prst="ellipse">
            <a:avLst/>
          </a:prstGeom>
          <a:solidFill>
            <a:schemeClr val="tx1">
              <a:lumMod val="65000"/>
              <a:lumOff val="3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7</a:t>
            </a:r>
          </a:p>
        </p:txBody>
      </p:sp>
      <p:sp>
        <p:nvSpPr>
          <p:cNvPr id="20" name="TextBox 19">
            <a:extLst>
              <a:ext uri="{FF2B5EF4-FFF2-40B4-BE49-F238E27FC236}">
                <a16:creationId xmlns:a16="http://schemas.microsoft.com/office/drawing/2014/main" id="{FA753047-CBB7-E911-474F-8BD07165EAAF}"/>
              </a:ext>
            </a:extLst>
          </p:cNvPr>
          <p:cNvSpPr txBox="1"/>
          <p:nvPr/>
        </p:nvSpPr>
        <p:spPr>
          <a:xfrm>
            <a:off x="5963618" y="1583474"/>
            <a:ext cx="1108958" cy="461665"/>
          </a:xfrm>
          <a:prstGeom prst="rect">
            <a:avLst/>
          </a:prstGeom>
          <a:noFill/>
        </p:spPr>
        <p:txBody>
          <a:bodyPr wrap="none" rtlCol="0">
            <a:spAutoFit/>
          </a:bodyPr>
          <a:lstStyle/>
          <a:p>
            <a:r>
              <a:rPr lang="lt-LT" sz="1200" b="1" dirty="0">
                <a:latin typeface="Calibri Light" panose="020F0302020204030204" pitchFamily="34" charset="0"/>
              </a:rPr>
              <a:t>Komunikavimo </a:t>
            </a:r>
          </a:p>
          <a:p>
            <a:pPr algn="ctr"/>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39" name="Oval 38">
            <a:extLst>
              <a:ext uri="{FF2B5EF4-FFF2-40B4-BE49-F238E27FC236}">
                <a16:creationId xmlns:a16="http://schemas.microsoft.com/office/drawing/2014/main" id="{98515C01-E064-F7C3-188C-87137FE28B15}"/>
              </a:ext>
            </a:extLst>
          </p:cNvPr>
          <p:cNvSpPr/>
          <p:nvPr/>
        </p:nvSpPr>
        <p:spPr>
          <a:xfrm>
            <a:off x="4764518" y="2314479"/>
            <a:ext cx="2279310" cy="2200704"/>
          </a:xfrm>
          <a:prstGeom prst="ellipse">
            <a:avLst/>
          </a:prstGeom>
          <a:solidFill>
            <a:schemeClr val="bg1"/>
          </a:solidFill>
          <a:ln w="76200"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chemeClr val="tx1"/>
              </a:solidFill>
            </a:endParaRPr>
          </a:p>
        </p:txBody>
      </p:sp>
      <p:sp>
        <p:nvSpPr>
          <p:cNvPr id="40" name="TextBox 39">
            <a:extLst>
              <a:ext uri="{FF2B5EF4-FFF2-40B4-BE49-F238E27FC236}">
                <a16:creationId xmlns:a16="http://schemas.microsoft.com/office/drawing/2014/main" id="{D2920637-A7A2-4929-0966-A7728DDC8688}"/>
              </a:ext>
            </a:extLst>
          </p:cNvPr>
          <p:cNvSpPr txBox="1"/>
          <p:nvPr/>
        </p:nvSpPr>
        <p:spPr>
          <a:xfrm>
            <a:off x="6937760" y="2389666"/>
            <a:ext cx="1002326" cy="461665"/>
          </a:xfrm>
          <a:prstGeom prst="rect">
            <a:avLst/>
          </a:prstGeom>
          <a:noFill/>
        </p:spPr>
        <p:txBody>
          <a:bodyPr wrap="none" rtlCol="0">
            <a:spAutoFit/>
          </a:bodyPr>
          <a:lstStyle/>
          <a:p>
            <a:pPr algn="ctr"/>
            <a:r>
              <a:rPr lang="lt-LT" sz="1200" b="1" dirty="0">
                <a:latin typeface="Calibri Light" panose="020F0302020204030204" pitchFamily="34" charset="0"/>
              </a:rPr>
              <a:t>Kultūrinė </a:t>
            </a:r>
          </a:p>
          <a:p>
            <a:pPr algn="ctr"/>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1" name="TextBox 40">
            <a:extLst>
              <a:ext uri="{FF2B5EF4-FFF2-40B4-BE49-F238E27FC236}">
                <a16:creationId xmlns:a16="http://schemas.microsoft.com/office/drawing/2014/main" id="{01D75466-6239-72E0-E66C-1E061C74C89F}"/>
              </a:ext>
            </a:extLst>
          </p:cNvPr>
          <p:cNvSpPr txBox="1"/>
          <p:nvPr/>
        </p:nvSpPr>
        <p:spPr>
          <a:xfrm>
            <a:off x="7000410" y="3752957"/>
            <a:ext cx="1004314" cy="461665"/>
          </a:xfrm>
          <a:prstGeom prst="rect">
            <a:avLst/>
          </a:prstGeom>
          <a:noFill/>
        </p:spPr>
        <p:txBody>
          <a:bodyPr wrap="none" rtlCol="0">
            <a:spAutoFit/>
          </a:bodyPr>
          <a:lstStyle/>
          <a:p>
            <a:r>
              <a:rPr lang="lt-LT" sz="1200" b="1" dirty="0">
                <a:latin typeface="Calibri Light" panose="020F0302020204030204" pitchFamily="34" charset="0"/>
              </a:rPr>
              <a:t>Kūrybiškumo </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2" name="TextBox 41">
            <a:extLst>
              <a:ext uri="{FF2B5EF4-FFF2-40B4-BE49-F238E27FC236}">
                <a16:creationId xmlns:a16="http://schemas.microsoft.com/office/drawing/2014/main" id="{1AF59CE2-EEFE-0709-8371-2E2600F6CA11}"/>
              </a:ext>
            </a:extLst>
          </p:cNvPr>
          <p:cNvSpPr txBox="1"/>
          <p:nvPr/>
        </p:nvSpPr>
        <p:spPr>
          <a:xfrm>
            <a:off x="6038516" y="4590620"/>
            <a:ext cx="1004314" cy="461665"/>
          </a:xfrm>
          <a:prstGeom prst="rect">
            <a:avLst/>
          </a:prstGeom>
          <a:noFill/>
        </p:spPr>
        <p:txBody>
          <a:bodyPr wrap="none" rtlCol="0">
            <a:spAutoFit/>
          </a:bodyPr>
          <a:lstStyle/>
          <a:p>
            <a:pPr algn="ctr"/>
            <a:r>
              <a:rPr lang="lt-LT" sz="1200" b="1" dirty="0">
                <a:latin typeface="Calibri Light" panose="020F0302020204030204" pitchFamily="34" charset="0"/>
              </a:rPr>
              <a:t>Pažinimo </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3" name="TextBox 42">
            <a:extLst>
              <a:ext uri="{FF2B5EF4-FFF2-40B4-BE49-F238E27FC236}">
                <a16:creationId xmlns:a16="http://schemas.microsoft.com/office/drawing/2014/main" id="{4EA9CD00-0A92-2530-FA5E-5A498E219DDE}"/>
              </a:ext>
            </a:extLst>
          </p:cNvPr>
          <p:cNvSpPr txBox="1"/>
          <p:nvPr/>
        </p:nvSpPr>
        <p:spPr>
          <a:xfrm>
            <a:off x="4822297" y="4566879"/>
            <a:ext cx="1004314" cy="461665"/>
          </a:xfrm>
          <a:prstGeom prst="rect">
            <a:avLst/>
          </a:prstGeom>
          <a:noFill/>
        </p:spPr>
        <p:txBody>
          <a:bodyPr wrap="none" rtlCol="0">
            <a:spAutoFit/>
          </a:bodyPr>
          <a:lstStyle/>
          <a:p>
            <a:pPr algn="ctr"/>
            <a:r>
              <a:rPr lang="lt-LT" sz="1200" b="1" dirty="0">
                <a:latin typeface="Calibri Light" panose="020F0302020204030204" pitchFamily="34" charset="0"/>
              </a:rPr>
              <a:t>Pilietiškumo</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4" name="TextBox 43">
            <a:extLst>
              <a:ext uri="{FF2B5EF4-FFF2-40B4-BE49-F238E27FC236}">
                <a16:creationId xmlns:a16="http://schemas.microsoft.com/office/drawing/2014/main" id="{BED8F1F8-5BF0-32E0-A105-3E7A11D5D917}"/>
              </a:ext>
            </a:extLst>
          </p:cNvPr>
          <p:cNvSpPr txBox="1"/>
          <p:nvPr/>
        </p:nvSpPr>
        <p:spPr>
          <a:xfrm>
            <a:off x="3851868" y="3829967"/>
            <a:ext cx="1004314" cy="461665"/>
          </a:xfrm>
          <a:prstGeom prst="rect">
            <a:avLst/>
          </a:prstGeom>
          <a:noFill/>
        </p:spPr>
        <p:txBody>
          <a:bodyPr wrap="none" rtlCol="0">
            <a:spAutoFit/>
          </a:bodyPr>
          <a:lstStyle/>
          <a:p>
            <a:pPr algn="ctr"/>
            <a:r>
              <a:rPr lang="lt-LT" sz="1200" b="1" dirty="0">
                <a:latin typeface="Calibri Light" panose="020F0302020204030204" pitchFamily="34" charset="0"/>
              </a:rPr>
              <a:t>Skaitmeninė </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5" name="TextBox 44">
            <a:extLst>
              <a:ext uri="{FF2B5EF4-FFF2-40B4-BE49-F238E27FC236}">
                <a16:creationId xmlns:a16="http://schemas.microsoft.com/office/drawing/2014/main" id="{2E179138-7E9E-9B83-FC65-17334A144785}"/>
              </a:ext>
            </a:extLst>
          </p:cNvPr>
          <p:cNvSpPr txBox="1"/>
          <p:nvPr/>
        </p:nvSpPr>
        <p:spPr>
          <a:xfrm>
            <a:off x="3774870" y="2343037"/>
            <a:ext cx="1002326" cy="1015663"/>
          </a:xfrm>
          <a:prstGeom prst="rect">
            <a:avLst/>
          </a:prstGeom>
          <a:noFill/>
        </p:spPr>
        <p:txBody>
          <a:bodyPr wrap="none" rtlCol="0">
            <a:spAutoFit/>
          </a:bodyPr>
          <a:lstStyle/>
          <a:p>
            <a:r>
              <a:rPr lang="lt-LT" sz="1200" b="1" dirty="0">
                <a:latin typeface="Calibri Light" panose="020F0302020204030204" pitchFamily="34" charset="0"/>
              </a:rPr>
              <a:t>Socialinė, </a:t>
            </a:r>
          </a:p>
          <a:p>
            <a:r>
              <a:rPr lang="lt-LT" sz="1200" b="1" dirty="0">
                <a:latin typeface="Calibri Light" panose="020F0302020204030204" pitchFamily="34" charset="0"/>
              </a:rPr>
              <a:t>emocinė ir </a:t>
            </a:r>
          </a:p>
          <a:p>
            <a:r>
              <a:rPr lang="lt-LT" sz="1200" b="1" dirty="0">
                <a:latin typeface="Calibri Light" panose="020F0302020204030204" pitchFamily="34" charset="0"/>
              </a:rPr>
              <a:t>sveikos </a:t>
            </a:r>
          </a:p>
          <a:p>
            <a:r>
              <a:rPr lang="lt-LT" sz="1200" b="1" dirty="0">
                <a:latin typeface="Calibri Light" panose="020F0302020204030204" pitchFamily="34" charset="0"/>
              </a:rPr>
              <a:t>gyvensenos</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51" name="TextBox 50">
            <a:extLst>
              <a:ext uri="{FF2B5EF4-FFF2-40B4-BE49-F238E27FC236}">
                <a16:creationId xmlns:a16="http://schemas.microsoft.com/office/drawing/2014/main" id="{6524AC93-C0C1-98E1-DAEC-9EFD0035D751}"/>
              </a:ext>
            </a:extLst>
          </p:cNvPr>
          <p:cNvSpPr txBox="1"/>
          <p:nvPr/>
        </p:nvSpPr>
        <p:spPr>
          <a:xfrm>
            <a:off x="5466389" y="2724809"/>
            <a:ext cx="927690" cy="584775"/>
          </a:xfrm>
          <a:prstGeom prst="rect">
            <a:avLst/>
          </a:prstGeom>
          <a:noFill/>
        </p:spPr>
        <p:txBody>
          <a:bodyPr wrap="none" rtlCol="0">
            <a:spAutoFit/>
          </a:bodyPr>
          <a:lstStyle/>
          <a:p>
            <a:pPr algn="ctr"/>
            <a:r>
              <a:rPr lang="lt-LT" sz="1600" b="1" dirty="0">
                <a:solidFill>
                  <a:srgbClr val="002060"/>
                </a:solidFill>
                <a:latin typeface="Calibri Light" panose="020F0302020204030204" pitchFamily="34" charset="0"/>
              </a:rPr>
              <a:t>Meninis </a:t>
            </a:r>
          </a:p>
          <a:p>
            <a:pPr algn="ctr"/>
            <a:r>
              <a:rPr lang="lt-LT" sz="1600" b="1" dirty="0">
                <a:solidFill>
                  <a:srgbClr val="002060"/>
                </a:solidFill>
                <a:latin typeface="Calibri Light" panose="020F0302020204030204" pitchFamily="34" charset="0"/>
              </a:rPr>
              <a:t>ugdymas</a:t>
            </a:r>
            <a:endParaRPr lang="en-US" sz="1600" b="1" dirty="0">
              <a:solidFill>
                <a:srgbClr val="002060"/>
              </a:solidFill>
              <a:latin typeface="Calibri Light" panose="020F0302020204030204" pitchFamily="34" charset="0"/>
            </a:endParaRPr>
          </a:p>
        </p:txBody>
      </p:sp>
      <p:sp>
        <p:nvSpPr>
          <p:cNvPr id="54" name="TextBox 53">
            <a:extLst>
              <a:ext uri="{FF2B5EF4-FFF2-40B4-BE49-F238E27FC236}">
                <a16:creationId xmlns:a16="http://schemas.microsoft.com/office/drawing/2014/main" id="{2906E727-58F4-3072-52DB-AC3E7FE38084}"/>
              </a:ext>
            </a:extLst>
          </p:cNvPr>
          <p:cNvSpPr txBox="1"/>
          <p:nvPr/>
        </p:nvSpPr>
        <p:spPr>
          <a:xfrm>
            <a:off x="5128060" y="1582452"/>
            <a:ext cx="758542" cy="400110"/>
          </a:xfrm>
          <a:prstGeom prst="rect">
            <a:avLst/>
          </a:prstGeom>
          <a:noFill/>
        </p:spPr>
        <p:txBody>
          <a:bodyPr wrap="none" rtlCol="0">
            <a:spAutoFit/>
          </a:bodyPr>
          <a:lstStyle/>
          <a:p>
            <a:pPr algn="r"/>
            <a:r>
              <a:rPr lang="lt-LT" sz="2000" b="1" dirty="0">
                <a:latin typeface="Calibri Light" panose="020F0302020204030204" pitchFamily="34" charset="0"/>
              </a:rPr>
              <a:t>KAIP?</a:t>
            </a:r>
            <a:endParaRPr lang="en-US" sz="2000" b="1" dirty="0">
              <a:latin typeface="Calibri Light" panose="020F0302020204030204" pitchFamily="34" charset="0"/>
            </a:endParaRPr>
          </a:p>
        </p:txBody>
      </p:sp>
      <p:sp>
        <p:nvSpPr>
          <p:cNvPr id="55" name="TextBox 54">
            <a:extLst>
              <a:ext uri="{FF2B5EF4-FFF2-40B4-BE49-F238E27FC236}">
                <a16:creationId xmlns:a16="http://schemas.microsoft.com/office/drawing/2014/main" id="{2062F2EA-C1FF-DAB3-1891-350D787B1262}"/>
              </a:ext>
            </a:extLst>
          </p:cNvPr>
          <p:cNvSpPr txBox="1"/>
          <p:nvPr/>
        </p:nvSpPr>
        <p:spPr>
          <a:xfrm>
            <a:off x="5645541" y="3770737"/>
            <a:ext cx="569387" cy="400110"/>
          </a:xfrm>
          <a:prstGeom prst="rect">
            <a:avLst/>
          </a:prstGeom>
          <a:noFill/>
        </p:spPr>
        <p:txBody>
          <a:bodyPr wrap="square" rtlCol="0">
            <a:spAutoFit/>
          </a:bodyPr>
          <a:lstStyle/>
          <a:p>
            <a:pPr algn="r"/>
            <a:r>
              <a:rPr lang="lt-LT" sz="2000" b="1" dirty="0">
                <a:latin typeface="Calibri Light" panose="020F0302020204030204" pitchFamily="34" charset="0"/>
              </a:rPr>
              <a:t>KĄ?</a:t>
            </a:r>
            <a:endParaRPr lang="en-US" sz="2000" b="1" dirty="0">
              <a:latin typeface="Calibri Light" panose="020F0302020204030204" pitchFamily="34" charset="0"/>
            </a:endParaRPr>
          </a:p>
        </p:txBody>
      </p:sp>
      <p:sp>
        <p:nvSpPr>
          <p:cNvPr id="90" name="TextBox 89">
            <a:extLst>
              <a:ext uri="{FF2B5EF4-FFF2-40B4-BE49-F238E27FC236}">
                <a16:creationId xmlns:a16="http://schemas.microsoft.com/office/drawing/2014/main" id="{967878A4-F74C-484F-4E19-54856E052BDE}"/>
              </a:ext>
            </a:extLst>
          </p:cNvPr>
          <p:cNvSpPr txBox="1"/>
          <p:nvPr/>
        </p:nvSpPr>
        <p:spPr>
          <a:xfrm>
            <a:off x="5101179" y="3470712"/>
            <a:ext cx="1569404" cy="400110"/>
          </a:xfrm>
          <a:prstGeom prst="rect">
            <a:avLst/>
          </a:prstGeom>
          <a:noFill/>
        </p:spPr>
        <p:txBody>
          <a:bodyPr wrap="none" rtlCol="0">
            <a:spAutoFit/>
          </a:bodyPr>
          <a:lstStyle/>
          <a:p>
            <a:pPr algn="r"/>
            <a:r>
              <a:rPr lang="lt-LT" sz="2000" b="1" dirty="0">
                <a:latin typeface="Calibri Light" panose="020F0302020204030204" pitchFamily="34" charset="0"/>
              </a:rPr>
              <a:t>Ugdymo sritis</a:t>
            </a:r>
            <a:endParaRPr lang="en-US" sz="2000" b="1" dirty="0">
              <a:latin typeface="Calibri Light" panose="020F0302020204030204" pitchFamily="34" charset="0"/>
            </a:endParaRPr>
          </a:p>
        </p:txBody>
      </p:sp>
      <p:sp>
        <p:nvSpPr>
          <p:cNvPr id="97" name="TextBox 96">
            <a:extLst>
              <a:ext uri="{FF2B5EF4-FFF2-40B4-BE49-F238E27FC236}">
                <a16:creationId xmlns:a16="http://schemas.microsoft.com/office/drawing/2014/main" id="{15E94B4B-9EB6-82F9-82A0-9EB3C06A9158}"/>
              </a:ext>
            </a:extLst>
          </p:cNvPr>
          <p:cNvSpPr txBox="1"/>
          <p:nvPr/>
        </p:nvSpPr>
        <p:spPr>
          <a:xfrm>
            <a:off x="4202098" y="1258635"/>
            <a:ext cx="1679499" cy="400110"/>
          </a:xfrm>
          <a:prstGeom prst="rect">
            <a:avLst/>
          </a:prstGeom>
          <a:noFill/>
        </p:spPr>
        <p:txBody>
          <a:bodyPr wrap="square" rtlCol="0">
            <a:spAutoFit/>
          </a:bodyPr>
          <a:lstStyle/>
          <a:p>
            <a:pPr algn="r"/>
            <a:r>
              <a:rPr lang="lt-LT" sz="2000" b="1" dirty="0">
                <a:latin typeface="Calibri Light" panose="020F0302020204030204" pitchFamily="34" charset="0"/>
              </a:rPr>
              <a:t>Kompetencijos</a:t>
            </a:r>
            <a:endParaRPr lang="en-US" sz="2000" b="1" dirty="0">
              <a:latin typeface="Calibri Light" panose="020F0302020204030204" pitchFamily="34" charset="0"/>
            </a:endParaRPr>
          </a:p>
        </p:txBody>
      </p:sp>
      <p:sp>
        <p:nvSpPr>
          <p:cNvPr id="112" name="TextBox 111">
            <a:extLst>
              <a:ext uri="{FF2B5EF4-FFF2-40B4-BE49-F238E27FC236}">
                <a16:creationId xmlns:a16="http://schemas.microsoft.com/office/drawing/2014/main" id="{E8A2FD97-6BD3-E070-CB94-1BB7794535C3}"/>
              </a:ext>
            </a:extLst>
          </p:cNvPr>
          <p:cNvSpPr txBox="1"/>
          <p:nvPr/>
        </p:nvSpPr>
        <p:spPr>
          <a:xfrm>
            <a:off x="369746" y="121379"/>
            <a:ext cx="5176694" cy="830997"/>
          </a:xfrm>
          <a:prstGeom prst="rect">
            <a:avLst/>
          </a:prstGeom>
          <a:solidFill>
            <a:schemeClr val="bg2">
              <a:lumMod val="90000"/>
            </a:schemeClr>
          </a:solidFill>
        </p:spPr>
        <p:txBody>
          <a:bodyPr wrap="square" rtlCol="0">
            <a:spAutoFit/>
          </a:bodyPr>
          <a:lstStyle/>
          <a:p>
            <a:pPr algn="ctr"/>
            <a:r>
              <a:rPr lang="lt-LT" sz="2400" b="1" dirty="0">
                <a:solidFill>
                  <a:srgbClr val="002060"/>
                </a:solidFill>
                <a:latin typeface="Calibri Light" panose="020F0302020204030204" pitchFamily="34" charset="0"/>
              </a:rPr>
              <a:t>Meninio </a:t>
            </a:r>
            <a:r>
              <a:rPr lang="lt-LT" sz="2400" b="1" dirty="0">
                <a:solidFill>
                  <a:srgbClr val="C00000"/>
                </a:solidFill>
                <a:latin typeface="Calibri Light" panose="020F0302020204030204" pitchFamily="34" charset="0"/>
              </a:rPr>
              <a:t>ugdymo sritis </a:t>
            </a:r>
            <a:r>
              <a:rPr lang="lt-LT" sz="2400" b="1" dirty="0">
                <a:solidFill>
                  <a:srgbClr val="002060"/>
                </a:solidFill>
                <a:latin typeface="Calibri Light" panose="020F0302020204030204" pitchFamily="34" charset="0"/>
              </a:rPr>
              <a:t>sietina su šiomis </a:t>
            </a:r>
            <a:r>
              <a:rPr lang="lt-LT" sz="2400" b="1" dirty="0">
                <a:solidFill>
                  <a:srgbClr val="C00000"/>
                </a:solidFill>
                <a:latin typeface="Calibri Light" panose="020F0302020204030204" pitchFamily="34" charset="0"/>
              </a:rPr>
              <a:t>pasiekimų sritimis</a:t>
            </a:r>
            <a:r>
              <a:rPr lang="lt-LT" sz="2400" b="1" dirty="0">
                <a:solidFill>
                  <a:srgbClr val="002060"/>
                </a:solidFill>
                <a:latin typeface="Calibri Light" panose="020F0302020204030204" pitchFamily="34" charset="0"/>
              </a:rPr>
              <a:t>: </a:t>
            </a:r>
            <a:endParaRPr lang="en-US" sz="2400" b="1" dirty="0">
              <a:solidFill>
                <a:srgbClr val="002060"/>
              </a:solidFill>
              <a:latin typeface="Calibri Light" panose="020F0302020204030204" pitchFamily="34" charset="0"/>
            </a:endParaRPr>
          </a:p>
        </p:txBody>
      </p:sp>
      <p:sp>
        <p:nvSpPr>
          <p:cNvPr id="3" name="TextBox 2">
            <a:extLst>
              <a:ext uri="{FF2B5EF4-FFF2-40B4-BE49-F238E27FC236}">
                <a16:creationId xmlns:a16="http://schemas.microsoft.com/office/drawing/2014/main" id="{17C07682-A81D-86C2-466C-14D0E54C424B}"/>
              </a:ext>
            </a:extLst>
          </p:cNvPr>
          <p:cNvSpPr txBox="1"/>
          <p:nvPr/>
        </p:nvSpPr>
        <p:spPr>
          <a:xfrm>
            <a:off x="6611815" y="223421"/>
            <a:ext cx="4717366" cy="1077218"/>
          </a:xfrm>
          <a:prstGeom prst="rect">
            <a:avLst/>
          </a:prstGeom>
          <a:noFill/>
        </p:spPr>
        <p:txBody>
          <a:bodyPr wrap="square">
            <a:spAutoFit/>
          </a:bodyPr>
          <a:lstStyle/>
          <a:p>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Komunikuoja</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ir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save pristato </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įvairiomis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meno kalbos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bei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raiškos priemonėmis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perteikdami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išgyventas ar sumanytas situacijas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idėjas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emocijas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žaisdamas ar ką kita veikdamas dalinasi savo menine raiška su kitais.</a:t>
            </a:r>
            <a:endParaRPr lang="lt-LT" sz="1600" dirty="0"/>
          </a:p>
        </p:txBody>
      </p:sp>
      <p:sp>
        <p:nvSpPr>
          <p:cNvPr id="22" name="TextBox 21">
            <a:extLst>
              <a:ext uri="{FF2B5EF4-FFF2-40B4-BE49-F238E27FC236}">
                <a16:creationId xmlns:a16="http://schemas.microsoft.com/office/drawing/2014/main" id="{CA67E4EB-2423-D932-5289-51BEAE5D29CC}"/>
              </a:ext>
            </a:extLst>
          </p:cNvPr>
          <p:cNvSpPr txBox="1"/>
          <p:nvPr/>
        </p:nvSpPr>
        <p:spPr>
          <a:xfrm>
            <a:off x="8059679" y="1814306"/>
            <a:ext cx="3866957" cy="830997"/>
          </a:xfrm>
          <a:prstGeom prst="rect">
            <a:avLst/>
          </a:prstGeom>
          <a:noFill/>
        </p:spPr>
        <p:txBody>
          <a:bodyPr wrap="square">
            <a:spAutoFit/>
          </a:bodyPr>
          <a:lstStyle/>
          <a:p>
            <a:r>
              <a:rPr lang="lt-LT" sz="1600" dirty="0">
                <a:effectLst/>
                <a:latin typeface="Arial Narrow" panose="020B0606020202030204" pitchFamily="34" charset="0"/>
                <a:ea typeface="Calibri" panose="020F0502020204030204" pitchFamily="34" charset="0"/>
                <a:cs typeface="Times New Roman" panose="02020603050405020304" pitchFamily="18" charset="0"/>
              </a:rPr>
              <a:t>Susipažinę su kai kurių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Lietuvos kūrėjų </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bei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atlikėjų kūryba</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dalijasi savo įspūdžiais </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apie kūrinių įvairovę.</a:t>
            </a:r>
            <a:endParaRPr lang="lt-LT" sz="1600" dirty="0"/>
          </a:p>
        </p:txBody>
      </p:sp>
      <p:sp>
        <p:nvSpPr>
          <p:cNvPr id="25" name="TextBox 24">
            <a:extLst>
              <a:ext uri="{FF2B5EF4-FFF2-40B4-BE49-F238E27FC236}">
                <a16:creationId xmlns:a16="http://schemas.microsoft.com/office/drawing/2014/main" id="{385B35BD-025F-BBA3-0A3B-F00E438E8EBC}"/>
              </a:ext>
            </a:extLst>
          </p:cNvPr>
          <p:cNvSpPr txBox="1"/>
          <p:nvPr/>
        </p:nvSpPr>
        <p:spPr>
          <a:xfrm>
            <a:off x="8193778" y="3016685"/>
            <a:ext cx="3866957" cy="2308324"/>
          </a:xfrm>
          <a:prstGeom prst="rect">
            <a:avLst/>
          </a:prstGeom>
          <a:noFill/>
        </p:spPr>
        <p:txBody>
          <a:bodyPr wrap="square">
            <a:spAutoFit/>
          </a:bodyPr>
          <a:lstStyle/>
          <a:p>
            <a:pPr lvl="0">
              <a:buSzPts val="1000"/>
            </a:pPr>
            <a:r>
              <a:rPr lang="lt-LT" sz="1600" b="0" dirty="0">
                <a:ln>
                  <a:noFill/>
                </a:ln>
                <a:solidFill>
                  <a:srgbClr val="000000"/>
                </a:solidFill>
                <a:effectLst/>
                <a:latin typeface="Arial Narrow" panose="020B0606020202030204" pitchFamily="34" charset="0"/>
                <a:ea typeface="Helvetica Neue"/>
                <a:cs typeface="Helvetica Neue"/>
              </a:rPr>
              <a:t>Kurdami savo sumanymus </a:t>
            </a:r>
            <a:r>
              <a:rPr lang="lt-LT" sz="1600" b="1" dirty="0">
                <a:ln>
                  <a:noFill/>
                </a:ln>
                <a:solidFill>
                  <a:srgbClr val="C00000"/>
                </a:solidFill>
                <a:effectLst/>
                <a:latin typeface="Arial Narrow" panose="020B0606020202030204" pitchFamily="34" charset="0"/>
                <a:ea typeface="Helvetica Neue"/>
                <a:cs typeface="Helvetica Neue"/>
              </a:rPr>
              <a:t>išbando įvairias dailės priemones</a:t>
            </a:r>
            <a:r>
              <a:rPr lang="lt-LT" sz="1600" b="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muzikos instrumentus </a:t>
            </a:r>
            <a:r>
              <a:rPr lang="lt-LT" sz="1600" b="0" dirty="0">
                <a:ln>
                  <a:noFill/>
                </a:ln>
                <a:solidFill>
                  <a:srgbClr val="000000"/>
                </a:solidFill>
                <a:effectLst/>
                <a:latin typeface="Arial Narrow" panose="020B0606020202030204" pitchFamily="34" charset="0"/>
                <a:ea typeface="Helvetica Neue"/>
                <a:cs typeface="Helvetica Neue"/>
              </a:rPr>
              <a:t>ir kitus </a:t>
            </a:r>
            <a:r>
              <a:rPr lang="lt-LT" sz="1600" b="1" dirty="0">
                <a:ln>
                  <a:noFill/>
                </a:ln>
                <a:solidFill>
                  <a:srgbClr val="C00000"/>
                </a:solidFill>
                <a:effectLst/>
                <a:latin typeface="Arial Narrow" panose="020B0606020202030204" pitchFamily="34" charset="0"/>
                <a:ea typeface="Helvetica Neue"/>
                <a:cs typeface="Helvetica Neue"/>
              </a:rPr>
              <a:t>garso šaltinius</a:t>
            </a:r>
            <a:r>
              <a:rPr lang="lt-LT" sz="1600" b="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judesius</a:t>
            </a:r>
            <a:r>
              <a:rPr lang="lt-LT" sz="1600" b="0" dirty="0">
                <a:ln>
                  <a:noFill/>
                </a:ln>
                <a:solidFill>
                  <a:srgbClr val="000000"/>
                </a:solidFill>
                <a:effectLst/>
                <a:latin typeface="Arial Narrow" panose="020B0606020202030204" pitchFamily="34" charset="0"/>
                <a:ea typeface="Helvetica Neue"/>
                <a:cs typeface="Helvetica Neue"/>
              </a:rPr>
              <a:t> bei </a:t>
            </a:r>
            <a:r>
              <a:rPr lang="lt-LT" sz="1600" b="1" dirty="0">
                <a:ln>
                  <a:noFill/>
                </a:ln>
                <a:solidFill>
                  <a:srgbClr val="C00000"/>
                </a:solidFill>
                <a:effectLst/>
                <a:latin typeface="Arial Narrow" panose="020B0606020202030204" pitchFamily="34" charset="0"/>
                <a:ea typeface="Helvetica Neue"/>
                <a:cs typeface="Helvetica Neue"/>
              </a:rPr>
              <a:t>vaidybinius elementus</a:t>
            </a:r>
            <a:r>
              <a:rPr lang="lt-LT" sz="1600" b="0" dirty="0">
                <a:ln>
                  <a:noFill/>
                </a:ln>
                <a:solidFill>
                  <a:srgbClr val="000000"/>
                </a:solidFill>
                <a:effectLst/>
                <a:latin typeface="Arial Narrow" panose="020B0606020202030204" pitchFamily="34" charset="0"/>
                <a:ea typeface="Helvetica Neue"/>
                <a:cs typeface="Helvetica Neue"/>
              </a:rPr>
              <a:t>, kurie skatina </a:t>
            </a:r>
            <a:r>
              <a:rPr lang="lt-LT" sz="1600" b="1" dirty="0">
                <a:ln>
                  <a:noFill/>
                </a:ln>
                <a:solidFill>
                  <a:srgbClr val="C00000"/>
                </a:solidFill>
                <a:effectLst/>
                <a:latin typeface="Arial Narrow" panose="020B0606020202030204" pitchFamily="34" charset="0"/>
                <a:ea typeface="Helvetica Neue"/>
                <a:cs typeface="Helvetica Neue"/>
              </a:rPr>
              <a:t>improvizuoti</a:t>
            </a:r>
            <a:r>
              <a:rPr lang="lt-LT" sz="1600" b="0" dirty="0">
                <a:ln>
                  <a:noFill/>
                </a:ln>
                <a:solidFill>
                  <a:srgbClr val="000000"/>
                </a:solidFill>
                <a:effectLst/>
                <a:latin typeface="Arial Narrow" panose="020B0606020202030204" pitchFamily="34" charset="0"/>
                <a:ea typeface="Helvetica Neue"/>
                <a:cs typeface="Helvetica Neue"/>
              </a:rPr>
              <a:t>, akomponuoti ir komponuoti; </a:t>
            </a:r>
            <a:endParaRPr lang="lt-LT" sz="1600" b="1" dirty="0">
              <a:solidFill>
                <a:srgbClr val="000000"/>
              </a:solidFill>
              <a:latin typeface="Helvetica Neue"/>
              <a:ea typeface="Helvetica Neue"/>
              <a:cs typeface="Helvetica Neue"/>
            </a:endParaRPr>
          </a:p>
          <a:p>
            <a:pPr lvl="0">
              <a:buSzPts val="1000"/>
            </a:pP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Kelia klausimus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dalinasi savo meniniais sumanymais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artimoje aplinkoje, ugdymo įstaigoje ir svarsto, kaip įgytą meninę patirtį panaudoti už jos ribų.</a:t>
            </a:r>
            <a:endParaRPr lang="lt-LT" sz="1600" dirty="0"/>
          </a:p>
        </p:txBody>
      </p:sp>
      <p:sp>
        <p:nvSpPr>
          <p:cNvPr id="27" name="TextBox 26">
            <a:extLst>
              <a:ext uri="{FF2B5EF4-FFF2-40B4-BE49-F238E27FC236}">
                <a16:creationId xmlns:a16="http://schemas.microsoft.com/office/drawing/2014/main" id="{A5042DCF-654D-8FDF-967D-250340480EE6}"/>
              </a:ext>
            </a:extLst>
          </p:cNvPr>
          <p:cNvSpPr txBox="1"/>
          <p:nvPr/>
        </p:nvSpPr>
        <p:spPr>
          <a:xfrm>
            <a:off x="6328532" y="5482559"/>
            <a:ext cx="5833403" cy="1323439"/>
          </a:xfrm>
          <a:prstGeom prst="rect">
            <a:avLst/>
          </a:prstGeom>
          <a:noFill/>
        </p:spPr>
        <p:txBody>
          <a:bodyPr wrap="square">
            <a:spAutoFit/>
          </a:bodyPr>
          <a:lstStyle/>
          <a:p>
            <a:r>
              <a:rPr lang="lt-LT" sz="1600" dirty="0">
                <a:effectLst/>
                <a:latin typeface="Arial Narrow" panose="020B0606020202030204" pitchFamily="34" charset="0"/>
                <a:ea typeface="Calibri" panose="020F0502020204030204" pitchFamily="34" charset="0"/>
                <a:cs typeface="Times New Roman" panose="02020603050405020304" pitchFamily="18" charset="0"/>
              </a:rPr>
              <a:t>Smalsaudami, dalyvaudami organizuotose veiklose,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vaikai </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tiesiogiai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stebi</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tyrinėja artimiausią aplinką</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kartu su kitais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skiria, lygina, grupuoja</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analizuoja gamtamokslinio, kalbinio, matematinio, meninio, visuomeninio, sveikatos ir fizinio ugdymosi sričių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daiktus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ir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reiškinius </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pagal jiems būdingus lengvai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pastebimus požymius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mokosi juos apibūdinti.</a:t>
            </a:r>
            <a:endParaRPr lang="lt-LT" sz="1600" dirty="0"/>
          </a:p>
        </p:txBody>
      </p:sp>
      <p:sp>
        <p:nvSpPr>
          <p:cNvPr id="30" name="TextBox 29">
            <a:extLst>
              <a:ext uri="{FF2B5EF4-FFF2-40B4-BE49-F238E27FC236}">
                <a16:creationId xmlns:a16="http://schemas.microsoft.com/office/drawing/2014/main" id="{F3B101F6-9E06-9806-F7BE-C4A4E76BED65}"/>
              </a:ext>
            </a:extLst>
          </p:cNvPr>
          <p:cNvSpPr txBox="1"/>
          <p:nvPr/>
        </p:nvSpPr>
        <p:spPr>
          <a:xfrm>
            <a:off x="1940960" y="5337020"/>
            <a:ext cx="3557117" cy="1323439"/>
          </a:xfrm>
          <a:prstGeom prst="rect">
            <a:avLst/>
          </a:prstGeom>
          <a:noFill/>
        </p:spPr>
        <p:txBody>
          <a:bodyPr wrap="square">
            <a:spAutoFit/>
          </a:bodyPr>
          <a:lstStyle/>
          <a:p>
            <a:r>
              <a:rPr lang="lt-LT" sz="1600" dirty="0">
                <a:effectLst/>
                <a:latin typeface="Arial Narrow" panose="020B0606020202030204" pitchFamily="34" charset="0"/>
                <a:ea typeface="Calibri" panose="020F0502020204030204" pitchFamily="34" charset="0"/>
                <a:cs typeface="Times New Roman" panose="02020603050405020304" pitchFamily="18" charset="0"/>
              </a:rPr>
              <a:t>Kartu su kitais ruošiasi ir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dalyvauja kūrybiniuose projektuose</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koncertuose, Lietuvos valstybinių švenčių renginiuose ir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atlieka juose pasirinktą vaidmenį </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(groja, dainuoja, vaidina, šoka ar pan.).</a:t>
            </a:r>
            <a:endParaRPr lang="lt-LT" sz="1600" dirty="0"/>
          </a:p>
        </p:txBody>
      </p:sp>
      <p:sp>
        <p:nvSpPr>
          <p:cNvPr id="33" name="TextBox 32">
            <a:extLst>
              <a:ext uri="{FF2B5EF4-FFF2-40B4-BE49-F238E27FC236}">
                <a16:creationId xmlns:a16="http://schemas.microsoft.com/office/drawing/2014/main" id="{09D7B4E7-A75C-4EB0-8EDC-86A44C06A36D}"/>
              </a:ext>
            </a:extLst>
          </p:cNvPr>
          <p:cNvSpPr txBox="1"/>
          <p:nvPr/>
        </p:nvSpPr>
        <p:spPr>
          <a:xfrm>
            <a:off x="443958" y="3357327"/>
            <a:ext cx="3121904" cy="1569660"/>
          </a:xfrm>
          <a:prstGeom prst="rect">
            <a:avLst/>
          </a:prstGeom>
          <a:noFill/>
        </p:spPr>
        <p:txBody>
          <a:bodyPr wrap="square">
            <a:spAutoFit/>
          </a:bodyPr>
          <a:lstStyle/>
          <a:p>
            <a:r>
              <a:rPr lang="lt-LT" sz="1600" dirty="0">
                <a:effectLst/>
                <a:latin typeface="Arial Narrow" panose="020B0606020202030204" pitchFamily="34" charset="0"/>
                <a:ea typeface="Calibri" panose="020F0502020204030204" pitchFamily="34" charset="0"/>
                <a:cs typeface="Times New Roman" panose="02020603050405020304" pitchFamily="18" charset="0"/>
              </a:rPr>
              <a:t>Naudodami įrašymo technologijas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pradeda kurti </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paprasčiausią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skaitmeninį turinį </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(pvz. muziką, filmukus),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išbando technologijas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bendravimui, bendradarbiavimui, dalinasi bendravimo patirtimi.</a:t>
            </a:r>
            <a:endParaRPr lang="lt-LT" sz="1600" dirty="0"/>
          </a:p>
        </p:txBody>
      </p:sp>
      <p:sp>
        <p:nvSpPr>
          <p:cNvPr id="37" name="TextBox 36">
            <a:extLst>
              <a:ext uri="{FF2B5EF4-FFF2-40B4-BE49-F238E27FC236}">
                <a16:creationId xmlns:a16="http://schemas.microsoft.com/office/drawing/2014/main" id="{CF66E033-05F7-7C9F-9815-36264268557D}"/>
              </a:ext>
            </a:extLst>
          </p:cNvPr>
          <p:cNvSpPr txBox="1"/>
          <p:nvPr/>
        </p:nvSpPr>
        <p:spPr>
          <a:xfrm>
            <a:off x="832494" y="1229929"/>
            <a:ext cx="3270633" cy="1569660"/>
          </a:xfrm>
          <a:prstGeom prst="rect">
            <a:avLst/>
          </a:prstGeom>
          <a:noFill/>
        </p:spPr>
        <p:txBody>
          <a:bodyPr wrap="square">
            <a:spAutoFit/>
          </a:bodyPr>
          <a:lstStyle/>
          <a:p>
            <a:r>
              <a:rPr lang="lt-LT" sz="1600" dirty="0">
                <a:effectLst/>
                <a:latin typeface="Arial Narrow" panose="020B0606020202030204" pitchFamily="34" charset="0"/>
                <a:ea typeface="Calibri" panose="020F0502020204030204" pitchFamily="34" charset="0"/>
                <a:cs typeface="Times New Roman" panose="02020603050405020304" pitchFamily="18" charset="0"/>
              </a:rPr>
              <a:t>Žaisdami, tyrinėdami aplinką, aptardami įvairias situacijas, vaikai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plėtoja savimonės gebėjimus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supranta mimika </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ir kūno kalba reiškiamas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emocijas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į jas reaguoja,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apmąsto ir nusako savo jausmus, emocijas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a:t>
            </a:r>
            <a:endParaRPr lang="lt-LT" sz="1600" dirty="0"/>
          </a:p>
        </p:txBody>
      </p:sp>
    </p:spTree>
    <p:extLst>
      <p:ext uri="{BB962C8B-B14F-4D97-AF65-F5344CB8AC3E}">
        <p14:creationId xmlns:p14="http://schemas.microsoft.com/office/powerpoint/2010/main" val="3324641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EA52DAE-ABB7-89EE-7237-12C24E441106}"/>
              </a:ext>
            </a:extLst>
          </p:cNvPr>
          <p:cNvSpPr txBox="1">
            <a:spLocks/>
          </p:cNvSpPr>
          <p:nvPr/>
        </p:nvSpPr>
        <p:spPr>
          <a:xfrm>
            <a:off x="929786" y="213557"/>
            <a:ext cx="10160245" cy="44451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lt-LT" sz="2400" dirty="0">
                <a:solidFill>
                  <a:srgbClr val="002060"/>
                </a:solidFill>
                <a:latin typeface="Arial Narrow" panose="020B0606020202030204" pitchFamily="34" charset="0"/>
              </a:rPr>
              <a:t>MENINIS UGDYMAS: pasiekimų vertinimo pavyzdys</a:t>
            </a:r>
            <a:endParaRPr lang="en-US" sz="2400" dirty="0">
              <a:solidFill>
                <a:srgbClr val="002060"/>
              </a:solidFill>
              <a:latin typeface="Arial Narrow" panose="020B0606020202030204" pitchFamily="34" charset="0"/>
            </a:endParaRPr>
          </a:p>
        </p:txBody>
      </p:sp>
      <p:sp>
        <p:nvSpPr>
          <p:cNvPr id="2" name="Rectangle: Rounded Corners 1">
            <a:extLst>
              <a:ext uri="{FF2B5EF4-FFF2-40B4-BE49-F238E27FC236}">
                <a16:creationId xmlns:a16="http://schemas.microsoft.com/office/drawing/2014/main" id="{BF5BD434-725E-1CCE-ABF4-AF941EC17D5D}"/>
              </a:ext>
            </a:extLst>
          </p:cNvPr>
          <p:cNvSpPr/>
          <p:nvPr/>
        </p:nvSpPr>
        <p:spPr>
          <a:xfrm>
            <a:off x="497058" y="1301518"/>
            <a:ext cx="1931964"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000" b="1" dirty="0"/>
              <a:t>Meninis ugdymas</a:t>
            </a:r>
          </a:p>
        </p:txBody>
      </p:sp>
      <p:sp>
        <p:nvSpPr>
          <p:cNvPr id="5" name="TextBox 4">
            <a:extLst>
              <a:ext uri="{FF2B5EF4-FFF2-40B4-BE49-F238E27FC236}">
                <a16:creationId xmlns:a16="http://schemas.microsoft.com/office/drawing/2014/main" id="{744E4DB4-B443-ABDD-E46F-4676D1177190}"/>
              </a:ext>
            </a:extLst>
          </p:cNvPr>
          <p:cNvSpPr txBox="1"/>
          <p:nvPr/>
        </p:nvSpPr>
        <p:spPr>
          <a:xfrm>
            <a:off x="753365" y="779738"/>
            <a:ext cx="1569404" cy="400110"/>
          </a:xfrm>
          <a:prstGeom prst="rect">
            <a:avLst/>
          </a:prstGeom>
          <a:solidFill>
            <a:srgbClr val="FFC000"/>
          </a:solidFill>
        </p:spPr>
        <p:txBody>
          <a:bodyPr wrap="none" rtlCol="0">
            <a:spAutoFit/>
          </a:bodyPr>
          <a:lstStyle/>
          <a:p>
            <a:pPr algn="r"/>
            <a:r>
              <a:rPr lang="lt-LT" sz="2000" b="1" dirty="0">
                <a:latin typeface="Calibri Light" panose="020F0302020204030204" pitchFamily="34" charset="0"/>
              </a:rPr>
              <a:t>Ugdymo sritis</a:t>
            </a:r>
            <a:endParaRPr lang="en-US" sz="2000" b="1" dirty="0">
              <a:latin typeface="Calibri Light" panose="020F0302020204030204" pitchFamily="34" charset="0"/>
            </a:endParaRPr>
          </a:p>
        </p:txBody>
      </p:sp>
      <p:sp>
        <p:nvSpPr>
          <p:cNvPr id="18" name="TextBox 17">
            <a:extLst>
              <a:ext uri="{FF2B5EF4-FFF2-40B4-BE49-F238E27FC236}">
                <a16:creationId xmlns:a16="http://schemas.microsoft.com/office/drawing/2014/main" id="{528158CB-62BF-C0F0-8559-0FA66EBA92A0}"/>
              </a:ext>
            </a:extLst>
          </p:cNvPr>
          <p:cNvSpPr txBox="1"/>
          <p:nvPr/>
        </p:nvSpPr>
        <p:spPr>
          <a:xfrm>
            <a:off x="2783487" y="775984"/>
            <a:ext cx="1737142" cy="400110"/>
          </a:xfrm>
          <a:prstGeom prst="rect">
            <a:avLst/>
          </a:prstGeom>
          <a:solidFill>
            <a:srgbClr val="FFC000"/>
          </a:solidFill>
        </p:spPr>
        <p:txBody>
          <a:bodyPr wrap="none" rtlCol="0">
            <a:spAutoFit/>
          </a:bodyPr>
          <a:lstStyle/>
          <a:p>
            <a:pPr algn="r"/>
            <a:r>
              <a:rPr lang="lt-LT" sz="2000" b="1" dirty="0">
                <a:latin typeface="Calibri Light" panose="020F0302020204030204" pitchFamily="34" charset="0"/>
              </a:rPr>
              <a:t>Pasiekimų sritis</a:t>
            </a:r>
            <a:endParaRPr lang="en-US" sz="2000" b="1" dirty="0">
              <a:latin typeface="Calibri Light" panose="020F0302020204030204" pitchFamily="34" charset="0"/>
            </a:endParaRPr>
          </a:p>
        </p:txBody>
      </p:sp>
      <p:sp>
        <p:nvSpPr>
          <p:cNvPr id="19" name="Rectangle: Rounded Corners 18">
            <a:extLst>
              <a:ext uri="{FF2B5EF4-FFF2-40B4-BE49-F238E27FC236}">
                <a16:creationId xmlns:a16="http://schemas.microsoft.com/office/drawing/2014/main" id="{1636E059-DEB0-73E7-C22F-2EDB14FF06BE}"/>
              </a:ext>
            </a:extLst>
          </p:cNvPr>
          <p:cNvSpPr/>
          <p:nvPr/>
        </p:nvSpPr>
        <p:spPr>
          <a:xfrm>
            <a:off x="2748209" y="1291757"/>
            <a:ext cx="1807699"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dirty="0">
                <a:latin typeface="Arial Narrow" panose="020B0606020202030204" pitchFamily="34" charset="0"/>
              </a:rPr>
              <a:t>A. Meninė raiška</a:t>
            </a:r>
            <a:endParaRPr lang="lt-LT" sz="1600" u="sng" dirty="0">
              <a:solidFill>
                <a:srgbClr val="C00000"/>
              </a:solidFill>
              <a:latin typeface="Arial Narrow" panose="020B0606020202030204" pitchFamily="34" charset="0"/>
            </a:endParaRPr>
          </a:p>
        </p:txBody>
      </p:sp>
      <p:cxnSp>
        <p:nvCxnSpPr>
          <p:cNvPr id="21" name="Straight Arrow Connector 20">
            <a:extLst>
              <a:ext uri="{FF2B5EF4-FFF2-40B4-BE49-F238E27FC236}">
                <a16:creationId xmlns:a16="http://schemas.microsoft.com/office/drawing/2014/main" id="{84D8B957-09B8-C465-3EA4-0C01C9EBD290}"/>
              </a:ext>
            </a:extLst>
          </p:cNvPr>
          <p:cNvCxnSpPr>
            <a:cxnSpLocks/>
          </p:cNvCxnSpPr>
          <p:nvPr/>
        </p:nvCxnSpPr>
        <p:spPr>
          <a:xfrm flipV="1">
            <a:off x="2284988" y="1735271"/>
            <a:ext cx="48299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88ADF3D-FA59-8287-FAB5-952A61DF10D5}"/>
              </a:ext>
            </a:extLst>
          </p:cNvPr>
          <p:cNvSpPr txBox="1"/>
          <p:nvPr/>
        </p:nvSpPr>
        <p:spPr>
          <a:xfrm>
            <a:off x="4734147" y="786554"/>
            <a:ext cx="7457853" cy="400110"/>
          </a:xfrm>
          <a:prstGeom prst="rect">
            <a:avLst/>
          </a:prstGeom>
          <a:solidFill>
            <a:srgbClr val="FFC000"/>
          </a:solidFill>
        </p:spPr>
        <p:txBody>
          <a:bodyPr wrap="square" rtlCol="0">
            <a:spAutoFit/>
          </a:bodyPr>
          <a:lstStyle/>
          <a:p>
            <a:pPr algn="ctr"/>
            <a:r>
              <a:rPr lang="lt-LT" sz="2000" b="1" dirty="0">
                <a:latin typeface="Calibri Light" panose="020F0302020204030204" pitchFamily="34" charset="0"/>
              </a:rPr>
              <a:t>Pasiekimų srities pasiekimai </a:t>
            </a:r>
            <a:endParaRPr lang="en-US" sz="2000" b="1" dirty="0">
              <a:latin typeface="Calibri Light" panose="020F0302020204030204" pitchFamily="34" charset="0"/>
            </a:endParaRPr>
          </a:p>
        </p:txBody>
      </p:sp>
      <p:sp>
        <p:nvSpPr>
          <p:cNvPr id="23" name="Rectangle: Rounded Corners 22">
            <a:extLst>
              <a:ext uri="{FF2B5EF4-FFF2-40B4-BE49-F238E27FC236}">
                <a16:creationId xmlns:a16="http://schemas.microsoft.com/office/drawing/2014/main" id="{DCFBC596-9E9F-349F-BF38-03592934422E}"/>
              </a:ext>
            </a:extLst>
          </p:cNvPr>
          <p:cNvSpPr/>
          <p:nvPr/>
        </p:nvSpPr>
        <p:spPr>
          <a:xfrm>
            <a:off x="253218" y="6078262"/>
            <a:ext cx="2128911" cy="677952"/>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dirty="0">
                <a:latin typeface="Arial" panose="020B0604020202020204" pitchFamily="34" charset="0"/>
                <a:cs typeface="Arial" panose="020B0604020202020204" pitchFamily="34" charset="0"/>
              </a:rPr>
              <a:t>Pasirinkite ugdymo sritį</a:t>
            </a:r>
          </a:p>
        </p:txBody>
      </p:sp>
      <p:cxnSp>
        <p:nvCxnSpPr>
          <p:cNvPr id="25" name="Straight Arrow Connector 24">
            <a:extLst>
              <a:ext uri="{FF2B5EF4-FFF2-40B4-BE49-F238E27FC236}">
                <a16:creationId xmlns:a16="http://schemas.microsoft.com/office/drawing/2014/main" id="{CEA8C800-FFC2-49FC-2EDC-ED8C3B63D9C5}"/>
              </a:ext>
            </a:extLst>
          </p:cNvPr>
          <p:cNvCxnSpPr>
            <a:cxnSpLocks/>
            <a:stCxn id="23" idx="0"/>
          </p:cNvCxnSpPr>
          <p:nvPr/>
        </p:nvCxnSpPr>
        <p:spPr>
          <a:xfrm flipV="1">
            <a:off x="1317674" y="5594252"/>
            <a:ext cx="0" cy="48401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7" name="Rectangle: Rounded Corners 26">
            <a:extLst>
              <a:ext uri="{FF2B5EF4-FFF2-40B4-BE49-F238E27FC236}">
                <a16:creationId xmlns:a16="http://schemas.microsoft.com/office/drawing/2014/main" id="{7C61E8DA-C0DB-C480-1CE3-59B08304B8D2}"/>
              </a:ext>
            </a:extLst>
          </p:cNvPr>
          <p:cNvSpPr/>
          <p:nvPr/>
        </p:nvSpPr>
        <p:spPr>
          <a:xfrm>
            <a:off x="2816096" y="6078262"/>
            <a:ext cx="2335238" cy="677952"/>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latin typeface="Arial" panose="020B0604020202020204" pitchFamily="34" charset="0"/>
                <a:cs typeface="Arial" panose="020B0604020202020204" pitchFamily="34" charset="0"/>
              </a:rPr>
              <a:t>Išskirkite ugdymo srities pasiekimą</a:t>
            </a:r>
          </a:p>
        </p:txBody>
      </p:sp>
      <p:cxnSp>
        <p:nvCxnSpPr>
          <p:cNvPr id="29" name="Straight Arrow Connector 28">
            <a:extLst>
              <a:ext uri="{FF2B5EF4-FFF2-40B4-BE49-F238E27FC236}">
                <a16:creationId xmlns:a16="http://schemas.microsoft.com/office/drawing/2014/main" id="{5762B507-F33B-0FC6-9DA1-F5F4FB93428F}"/>
              </a:ext>
            </a:extLst>
          </p:cNvPr>
          <p:cNvCxnSpPr>
            <a:cxnSpLocks/>
            <a:stCxn id="27" idx="0"/>
          </p:cNvCxnSpPr>
          <p:nvPr/>
        </p:nvCxnSpPr>
        <p:spPr>
          <a:xfrm flipV="1">
            <a:off x="3983715" y="5561428"/>
            <a:ext cx="0" cy="5168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1" name="Rectangle: Rounded Corners 30">
            <a:extLst>
              <a:ext uri="{FF2B5EF4-FFF2-40B4-BE49-F238E27FC236}">
                <a16:creationId xmlns:a16="http://schemas.microsoft.com/office/drawing/2014/main" id="{94A89925-7696-4A6A-1BD5-5AD78F8F482D}"/>
              </a:ext>
            </a:extLst>
          </p:cNvPr>
          <p:cNvSpPr/>
          <p:nvPr/>
        </p:nvSpPr>
        <p:spPr>
          <a:xfrm>
            <a:off x="5585301" y="6078262"/>
            <a:ext cx="2508738" cy="677952"/>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dirty="0">
                <a:latin typeface="Arial" panose="020B0604020202020204" pitchFamily="34" charset="0"/>
                <a:cs typeface="Arial" panose="020B0604020202020204" pitchFamily="34" charset="0"/>
              </a:rPr>
              <a:t>Apibrėžkite pasiekimų srities pasiekimą </a:t>
            </a:r>
          </a:p>
        </p:txBody>
      </p:sp>
      <p:cxnSp>
        <p:nvCxnSpPr>
          <p:cNvPr id="33" name="Straight Arrow Connector 32">
            <a:extLst>
              <a:ext uri="{FF2B5EF4-FFF2-40B4-BE49-F238E27FC236}">
                <a16:creationId xmlns:a16="http://schemas.microsoft.com/office/drawing/2014/main" id="{A1143B33-C729-5933-7572-E3EDD51347DB}"/>
              </a:ext>
            </a:extLst>
          </p:cNvPr>
          <p:cNvCxnSpPr>
            <a:cxnSpLocks/>
            <a:stCxn id="31" idx="0"/>
          </p:cNvCxnSpPr>
          <p:nvPr/>
        </p:nvCxnSpPr>
        <p:spPr>
          <a:xfrm flipV="1">
            <a:off x="6839670" y="5514535"/>
            <a:ext cx="0" cy="56372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9" name="Rectangle: Rounded Corners 38">
            <a:extLst>
              <a:ext uri="{FF2B5EF4-FFF2-40B4-BE49-F238E27FC236}">
                <a16:creationId xmlns:a16="http://schemas.microsoft.com/office/drawing/2014/main" id="{D7A35263-2143-22CE-8B0B-3FC21B2FB300}"/>
              </a:ext>
            </a:extLst>
          </p:cNvPr>
          <p:cNvSpPr/>
          <p:nvPr/>
        </p:nvSpPr>
        <p:spPr>
          <a:xfrm>
            <a:off x="4750831" y="1285969"/>
            <a:ext cx="7314560"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dirty="0">
                <a:latin typeface="Arial Narrow" panose="020B0606020202030204" pitchFamily="34" charset="0"/>
              </a:rPr>
              <a:t>A</a:t>
            </a:r>
            <a:r>
              <a:rPr lang="ru-RU" sz="1600" dirty="0">
                <a:latin typeface="Arial Narrow" panose="020B0606020202030204" pitchFamily="34" charset="0"/>
              </a:rPr>
              <a:t>1. </a:t>
            </a:r>
            <a:r>
              <a:rPr lang="lt-LT" sz="1600" dirty="0">
                <a:latin typeface="Arial Narrow" panose="020B0606020202030204" pitchFamily="34" charset="0"/>
              </a:rPr>
              <a:t>Vienas, poroje ir grupėje, dažnai derindamasis prie kitų vaikų tembro, tempo, garsumo, ritmo ar judesių, išmoksta dainų, žaidimų, ratelių, šokių, savaip pavaizduoja įvairius įsivaizduotus bei tikrus veikėjus</a:t>
            </a:r>
            <a:endParaRPr lang="lt-LT" sz="1600" u="sng" dirty="0">
              <a:solidFill>
                <a:srgbClr val="C00000"/>
              </a:solidFill>
              <a:latin typeface="Arial Narrow" panose="020B0606020202030204" pitchFamily="34" charset="0"/>
            </a:endParaRPr>
          </a:p>
        </p:txBody>
      </p:sp>
      <p:sp>
        <p:nvSpPr>
          <p:cNvPr id="59" name="TextBox 58">
            <a:extLst>
              <a:ext uri="{FF2B5EF4-FFF2-40B4-BE49-F238E27FC236}">
                <a16:creationId xmlns:a16="http://schemas.microsoft.com/office/drawing/2014/main" id="{60A5CCEF-8C33-5A93-5D13-C3D069AEED02}"/>
              </a:ext>
            </a:extLst>
          </p:cNvPr>
          <p:cNvSpPr txBox="1"/>
          <p:nvPr/>
        </p:nvSpPr>
        <p:spPr>
          <a:xfrm>
            <a:off x="3874476" y="2403114"/>
            <a:ext cx="3892163" cy="1200329"/>
          </a:xfrm>
          <a:prstGeom prst="rect">
            <a:avLst/>
          </a:prstGeom>
          <a:solidFill>
            <a:schemeClr val="accent3">
              <a:lumMod val="40000"/>
              <a:lumOff val="60000"/>
            </a:schemeClr>
          </a:solidFill>
        </p:spPr>
        <p:txBody>
          <a:bodyPr wrap="square">
            <a:spAutoFit/>
          </a:bodyPr>
          <a:lstStyle/>
          <a:p>
            <a:r>
              <a:rPr lang="lt-LT" sz="1800" b="1" dirty="0">
                <a:effectLst/>
                <a:latin typeface="Arial Narrow" panose="020B0606020202030204" pitchFamily="34" charset="0"/>
                <a:ea typeface="Calibri" panose="020F0502020204030204" pitchFamily="34" charset="0"/>
                <a:cs typeface="Times New Roman" panose="02020603050405020304" pitchFamily="18" charset="0"/>
              </a:rPr>
              <a:t>Vaiko pažangos aprašomasis vertinimas</a:t>
            </a:r>
            <a:r>
              <a:rPr lang="lt-LT" sz="1800" dirty="0">
                <a:effectLst/>
                <a:latin typeface="Arial Narrow" panose="020B0606020202030204" pitchFamily="34" charset="0"/>
                <a:ea typeface="Calibri" panose="020F0502020204030204" pitchFamily="34" charset="0"/>
                <a:cs typeface="Times New Roman" panose="02020603050405020304" pitchFamily="18" charset="0"/>
              </a:rPr>
              <a:t>:</a:t>
            </a:r>
          </a:p>
          <a:p>
            <a:r>
              <a:rPr lang="lt-LT" sz="1800" b="0" dirty="0">
                <a:ln>
                  <a:noFill/>
                </a:ln>
                <a:solidFill>
                  <a:srgbClr val="000000"/>
                </a:solidFill>
                <a:effectLst/>
                <a:latin typeface="Arial Narrow" panose="020B0606020202030204" pitchFamily="34" charset="0"/>
                <a:ea typeface="Helvetica Neue"/>
                <a:cs typeface="Helvetica Neue"/>
              </a:rPr>
              <a:t>Pavaizduoja gyvūną, improvizuoja, imituoja gyvūnų judėsį, garsus.</a:t>
            </a:r>
            <a:endParaRPr lang="lt-LT" sz="1800" b="1" dirty="0">
              <a:ln>
                <a:noFill/>
              </a:ln>
              <a:solidFill>
                <a:srgbClr val="000000"/>
              </a:solidFill>
              <a:effectLst/>
              <a:latin typeface="Helvetica Neue"/>
              <a:ea typeface="Helvetica Neue"/>
              <a:cs typeface="Helvetica Neue"/>
            </a:endParaRPr>
          </a:p>
          <a:p>
            <a:r>
              <a:rPr lang="lt-LT" sz="1800" dirty="0">
                <a:effectLst/>
                <a:latin typeface="Arial Narrow" panose="020B0606020202030204" pitchFamily="34" charset="0"/>
                <a:ea typeface="Calibri" panose="020F0502020204030204" pitchFamily="34" charset="0"/>
                <a:cs typeface="Times New Roman" panose="02020603050405020304" pitchFamily="18" charset="0"/>
              </a:rPr>
              <a:t>Darbelius pabaigia iki galo, daro kruopščiai.</a:t>
            </a:r>
            <a:endParaRPr lang="lt-LT" sz="1800" b="1" dirty="0">
              <a:ln>
                <a:noFill/>
              </a:ln>
              <a:solidFill>
                <a:srgbClr val="000000"/>
              </a:solidFill>
              <a:effectLst/>
              <a:latin typeface="Helvetica Neue"/>
              <a:ea typeface="Helvetica Neue"/>
              <a:cs typeface="Helvetica Neue"/>
            </a:endParaRPr>
          </a:p>
        </p:txBody>
      </p:sp>
      <p:cxnSp>
        <p:nvCxnSpPr>
          <p:cNvPr id="63" name="Straight Connector 62">
            <a:extLst>
              <a:ext uri="{FF2B5EF4-FFF2-40B4-BE49-F238E27FC236}">
                <a16:creationId xmlns:a16="http://schemas.microsoft.com/office/drawing/2014/main" id="{1C82ED1D-D18D-54D3-BB74-CC92FBE7380D}"/>
              </a:ext>
            </a:extLst>
          </p:cNvPr>
          <p:cNvCxnSpPr>
            <a:stCxn id="23" idx="3"/>
            <a:endCxn id="27" idx="1"/>
          </p:cNvCxnSpPr>
          <p:nvPr/>
        </p:nvCxnSpPr>
        <p:spPr>
          <a:xfrm>
            <a:off x="2382129" y="6417238"/>
            <a:ext cx="433967" cy="0"/>
          </a:xfrm>
          <a:prstGeom prst="line">
            <a:avLst/>
          </a:prstGeom>
        </p:spPr>
        <p:style>
          <a:lnRef idx="3">
            <a:schemeClr val="dk1"/>
          </a:lnRef>
          <a:fillRef idx="0">
            <a:schemeClr val="dk1"/>
          </a:fillRef>
          <a:effectRef idx="2">
            <a:schemeClr val="dk1"/>
          </a:effectRef>
          <a:fontRef idx="minor">
            <a:schemeClr val="tx1"/>
          </a:fontRef>
        </p:style>
      </p:cxnSp>
      <p:cxnSp>
        <p:nvCxnSpPr>
          <p:cNvPr id="66" name="Straight Connector 65">
            <a:extLst>
              <a:ext uri="{FF2B5EF4-FFF2-40B4-BE49-F238E27FC236}">
                <a16:creationId xmlns:a16="http://schemas.microsoft.com/office/drawing/2014/main" id="{B1322648-C65A-5695-E729-D5F76E73CC6F}"/>
              </a:ext>
            </a:extLst>
          </p:cNvPr>
          <p:cNvCxnSpPr>
            <a:stCxn id="27" idx="3"/>
            <a:endCxn id="31" idx="1"/>
          </p:cNvCxnSpPr>
          <p:nvPr/>
        </p:nvCxnSpPr>
        <p:spPr>
          <a:xfrm>
            <a:off x="5151334" y="6417238"/>
            <a:ext cx="433967" cy="0"/>
          </a:xfrm>
          <a:prstGeom prst="line">
            <a:avLst/>
          </a:prstGeom>
        </p:spPr>
        <p:style>
          <a:lnRef idx="3">
            <a:schemeClr val="dk1"/>
          </a:lnRef>
          <a:fillRef idx="0">
            <a:schemeClr val="dk1"/>
          </a:fillRef>
          <a:effectRef idx="2">
            <a:schemeClr val="dk1"/>
          </a:effectRef>
          <a:fontRef idx="minor">
            <a:schemeClr val="tx1"/>
          </a:fontRef>
        </p:style>
      </p:cxnSp>
      <p:sp>
        <p:nvSpPr>
          <p:cNvPr id="67" name="Rectangle: Rounded Corners 66">
            <a:extLst>
              <a:ext uri="{FF2B5EF4-FFF2-40B4-BE49-F238E27FC236}">
                <a16:creationId xmlns:a16="http://schemas.microsoft.com/office/drawing/2014/main" id="{97B62EFB-D8D2-C066-E645-B68CC5AE79B7}"/>
              </a:ext>
            </a:extLst>
          </p:cNvPr>
          <p:cNvSpPr/>
          <p:nvPr/>
        </p:nvSpPr>
        <p:spPr>
          <a:xfrm>
            <a:off x="253218" y="4452465"/>
            <a:ext cx="2368062" cy="643317"/>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dirty="0">
                <a:latin typeface="Arial" panose="020B0604020202020204" pitchFamily="34" charset="0"/>
                <a:cs typeface="Arial" panose="020B0604020202020204" pitchFamily="34" charset="0"/>
              </a:rPr>
              <a:t>Pasirinkite, per kokias  kompetencijas ugdysite</a:t>
            </a:r>
          </a:p>
        </p:txBody>
      </p:sp>
      <p:sp>
        <p:nvSpPr>
          <p:cNvPr id="70" name="Oval 69">
            <a:extLst>
              <a:ext uri="{FF2B5EF4-FFF2-40B4-BE49-F238E27FC236}">
                <a16:creationId xmlns:a16="http://schemas.microsoft.com/office/drawing/2014/main" id="{A7FF7ADC-CD8D-A390-039F-CDF0F98E385E}"/>
              </a:ext>
            </a:extLst>
          </p:cNvPr>
          <p:cNvSpPr/>
          <p:nvPr/>
        </p:nvSpPr>
        <p:spPr>
          <a:xfrm>
            <a:off x="1001151" y="5338003"/>
            <a:ext cx="633044" cy="609181"/>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1</a:t>
            </a:r>
            <a:endParaRPr lang="lt-LT" b="1" dirty="0">
              <a:solidFill>
                <a:schemeClr val="tx1"/>
              </a:solidFill>
              <a:latin typeface="Arial Narrow" panose="020B0606020202030204" pitchFamily="34" charset="0"/>
            </a:endParaRPr>
          </a:p>
        </p:txBody>
      </p:sp>
      <p:sp>
        <p:nvSpPr>
          <p:cNvPr id="71" name="Oval 70">
            <a:extLst>
              <a:ext uri="{FF2B5EF4-FFF2-40B4-BE49-F238E27FC236}">
                <a16:creationId xmlns:a16="http://schemas.microsoft.com/office/drawing/2014/main" id="{91E0E790-C955-C059-BAD5-EFBC933B350A}"/>
              </a:ext>
            </a:extLst>
          </p:cNvPr>
          <p:cNvSpPr/>
          <p:nvPr/>
        </p:nvSpPr>
        <p:spPr>
          <a:xfrm>
            <a:off x="3662554" y="5256837"/>
            <a:ext cx="633044" cy="609181"/>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2</a:t>
            </a:r>
            <a:endParaRPr lang="lt-LT" b="1" dirty="0">
              <a:solidFill>
                <a:schemeClr val="tx1"/>
              </a:solidFill>
              <a:latin typeface="Arial Narrow" panose="020B0606020202030204" pitchFamily="34" charset="0"/>
            </a:endParaRPr>
          </a:p>
        </p:txBody>
      </p:sp>
      <p:sp>
        <p:nvSpPr>
          <p:cNvPr id="72" name="Oval 71">
            <a:extLst>
              <a:ext uri="{FF2B5EF4-FFF2-40B4-BE49-F238E27FC236}">
                <a16:creationId xmlns:a16="http://schemas.microsoft.com/office/drawing/2014/main" id="{CAB93F91-F147-AC12-AFDC-C01D87E10872}"/>
              </a:ext>
            </a:extLst>
          </p:cNvPr>
          <p:cNvSpPr/>
          <p:nvPr/>
        </p:nvSpPr>
        <p:spPr>
          <a:xfrm>
            <a:off x="6523148" y="5289661"/>
            <a:ext cx="633044" cy="609181"/>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3</a:t>
            </a:r>
            <a:endParaRPr lang="lt-LT" b="1" dirty="0">
              <a:solidFill>
                <a:schemeClr val="tx1"/>
              </a:solidFill>
              <a:latin typeface="Arial Narrow" panose="020B0606020202030204" pitchFamily="34" charset="0"/>
            </a:endParaRPr>
          </a:p>
        </p:txBody>
      </p:sp>
      <p:sp>
        <p:nvSpPr>
          <p:cNvPr id="73" name="Oval 72">
            <a:extLst>
              <a:ext uri="{FF2B5EF4-FFF2-40B4-BE49-F238E27FC236}">
                <a16:creationId xmlns:a16="http://schemas.microsoft.com/office/drawing/2014/main" id="{1CBABC85-A2AD-5170-D718-1521BB1D9E80}"/>
              </a:ext>
            </a:extLst>
          </p:cNvPr>
          <p:cNvSpPr/>
          <p:nvPr/>
        </p:nvSpPr>
        <p:spPr>
          <a:xfrm>
            <a:off x="2763347" y="4452465"/>
            <a:ext cx="633044" cy="609181"/>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4</a:t>
            </a:r>
            <a:endParaRPr lang="lt-LT" b="1" dirty="0">
              <a:solidFill>
                <a:schemeClr val="tx1"/>
              </a:solidFill>
              <a:latin typeface="Arial Narrow" panose="020B0606020202030204" pitchFamily="34" charset="0"/>
            </a:endParaRPr>
          </a:p>
        </p:txBody>
      </p:sp>
      <p:sp>
        <p:nvSpPr>
          <p:cNvPr id="74" name="TextBox 73">
            <a:extLst>
              <a:ext uri="{FF2B5EF4-FFF2-40B4-BE49-F238E27FC236}">
                <a16:creationId xmlns:a16="http://schemas.microsoft.com/office/drawing/2014/main" id="{BA88F310-CAFD-BA0B-35C4-807ECC13AE92}"/>
              </a:ext>
            </a:extLst>
          </p:cNvPr>
          <p:cNvSpPr txBox="1"/>
          <p:nvPr/>
        </p:nvSpPr>
        <p:spPr>
          <a:xfrm>
            <a:off x="172755" y="2381269"/>
            <a:ext cx="3535031" cy="2031325"/>
          </a:xfrm>
          <a:prstGeom prst="rect">
            <a:avLst/>
          </a:prstGeom>
          <a:solidFill>
            <a:srgbClr val="FFFF00"/>
          </a:solidFill>
        </p:spPr>
        <p:txBody>
          <a:bodyPr wrap="square">
            <a:spAutoFit/>
          </a:bodyPr>
          <a:lstStyle/>
          <a:p>
            <a:pPr lvl="0">
              <a:buSzPts val="1000"/>
            </a:pPr>
            <a:r>
              <a:rPr lang="lt-LT" sz="1800" b="1" dirty="0">
                <a:ln>
                  <a:noFill/>
                </a:ln>
                <a:solidFill>
                  <a:srgbClr val="000000"/>
                </a:solidFill>
                <a:effectLst/>
                <a:latin typeface="Arial Narrow" panose="020B0606020202030204" pitchFamily="34" charset="0"/>
                <a:ea typeface="Helvetica Neue"/>
                <a:cs typeface="Helvetica Neue"/>
              </a:rPr>
              <a:t>Kūrybiškumo kompetencija: </a:t>
            </a:r>
          </a:p>
          <a:p>
            <a:pPr lvl="0">
              <a:buSzPts val="1000"/>
            </a:pPr>
            <a:r>
              <a:rPr lang="lt-LT" sz="1800" b="0" dirty="0">
                <a:ln>
                  <a:noFill/>
                </a:ln>
                <a:solidFill>
                  <a:srgbClr val="000000"/>
                </a:solidFill>
                <a:effectLst/>
                <a:latin typeface="Arial Narrow" panose="020B0606020202030204" pitchFamily="34" charset="0"/>
                <a:ea typeface="Helvetica Neue"/>
                <a:cs typeface="Helvetica Neue"/>
              </a:rPr>
              <a:t>Kurdami savo sumanymus išbando įvairias dailės priemones, muzikos instrumentus ir kitus garso šaltinius, judesius bei vaidybinius elementus, kurie skatina improvizuoti, akomponuoti ir komponuoti.</a:t>
            </a:r>
            <a:endParaRPr lang="lt-LT" sz="1800" b="1" dirty="0">
              <a:ln>
                <a:noFill/>
              </a:ln>
              <a:solidFill>
                <a:srgbClr val="000000"/>
              </a:solidFill>
              <a:effectLst/>
              <a:latin typeface="Helvetica Neue"/>
              <a:ea typeface="Helvetica Neue"/>
              <a:cs typeface="Helvetica Neue"/>
            </a:endParaRPr>
          </a:p>
        </p:txBody>
      </p:sp>
      <p:pic>
        <p:nvPicPr>
          <p:cNvPr id="3" name="Paveikslėlis 4">
            <a:extLst>
              <a:ext uri="{FF2B5EF4-FFF2-40B4-BE49-F238E27FC236}">
                <a16:creationId xmlns:a16="http://schemas.microsoft.com/office/drawing/2014/main" id="{1C67D989-3D25-DBA1-C5B9-B6ABBD0BE08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66639" y="3129939"/>
            <a:ext cx="4425361" cy="2817245"/>
          </a:xfrm>
          <a:prstGeom prst="rect">
            <a:avLst/>
          </a:prstGeom>
          <a:noFill/>
          <a:ln>
            <a:noFill/>
          </a:ln>
        </p:spPr>
      </p:pic>
    </p:spTree>
    <p:extLst>
      <p:ext uri="{BB962C8B-B14F-4D97-AF65-F5344CB8AC3E}">
        <p14:creationId xmlns:p14="http://schemas.microsoft.com/office/powerpoint/2010/main" val="34396328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04514CC-EF3A-D068-C2DB-1E5D0BEC21AA}"/>
              </a:ext>
            </a:extLst>
          </p:cNvPr>
          <p:cNvSpPr>
            <a:spLocks noGrp="1"/>
          </p:cNvSpPr>
          <p:nvPr>
            <p:ph type="sldNum" sz="quarter" idx="12"/>
          </p:nvPr>
        </p:nvSpPr>
        <p:spPr/>
        <p:txBody>
          <a:bodyPr/>
          <a:lstStyle/>
          <a:p>
            <a:fld id="{95CBEC59-7FF9-4688-98DF-89832A0C9025}" type="slidenum">
              <a:rPr lang="en-US" smtClean="0"/>
              <a:t>36</a:t>
            </a:fld>
            <a:endParaRPr lang="en-US" dirty="0"/>
          </a:p>
        </p:txBody>
      </p:sp>
      <p:sp>
        <p:nvSpPr>
          <p:cNvPr id="8" name="TextBox 7">
            <a:extLst>
              <a:ext uri="{FF2B5EF4-FFF2-40B4-BE49-F238E27FC236}">
                <a16:creationId xmlns:a16="http://schemas.microsoft.com/office/drawing/2014/main" id="{466F0064-5EF2-ACE8-E362-7A5D1071B0E9}"/>
              </a:ext>
            </a:extLst>
          </p:cNvPr>
          <p:cNvSpPr txBox="1"/>
          <p:nvPr/>
        </p:nvSpPr>
        <p:spPr>
          <a:xfrm>
            <a:off x="352279" y="1865869"/>
            <a:ext cx="3488788" cy="2031325"/>
          </a:xfrm>
          <a:prstGeom prst="rect">
            <a:avLst/>
          </a:prstGeom>
          <a:solidFill>
            <a:srgbClr val="FFC000"/>
          </a:solidFill>
        </p:spPr>
        <p:txBody>
          <a:bodyPr wrap="square">
            <a:spAutoFit/>
          </a:bodyPr>
          <a:lstStyle/>
          <a:p>
            <a:r>
              <a:rPr lang="lt-LT" dirty="0">
                <a:latin typeface="Arial Narrow" panose="020B0606020202030204" pitchFamily="34" charset="0"/>
              </a:rPr>
              <a:t>Vienas, poroje ir grupėje, </a:t>
            </a:r>
            <a:r>
              <a:rPr lang="lt-LT" b="1" u="sng" dirty="0">
                <a:solidFill>
                  <a:srgbClr val="C00000"/>
                </a:solidFill>
                <a:latin typeface="Arial Narrow" panose="020B0606020202030204" pitchFamily="34" charset="0"/>
              </a:rPr>
              <a:t>kartais derindamasis prie kitų vaikų </a:t>
            </a:r>
            <a:r>
              <a:rPr lang="lt-LT" dirty="0">
                <a:latin typeface="Arial Narrow" panose="020B0606020202030204" pitchFamily="34" charset="0"/>
              </a:rPr>
              <a:t>tembro, tempo, garsumo, ritmo ar judesių išmoksta dainų, žaidimų, ratelių, šokių atskirų elementų; imituodamas kitus pavaizduoja įvairius įsivaizduotus bei tikrus veikėjus (A1.1). </a:t>
            </a:r>
          </a:p>
        </p:txBody>
      </p:sp>
      <p:sp>
        <p:nvSpPr>
          <p:cNvPr id="9" name="Title 1">
            <a:extLst>
              <a:ext uri="{FF2B5EF4-FFF2-40B4-BE49-F238E27FC236}">
                <a16:creationId xmlns:a16="http://schemas.microsoft.com/office/drawing/2014/main" id="{BCEE1593-26CF-0BB8-7A94-BEF65ACF75B9}"/>
              </a:ext>
            </a:extLst>
          </p:cNvPr>
          <p:cNvSpPr txBox="1">
            <a:spLocks/>
          </p:cNvSpPr>
          <p:nvPr/>
        </p:nvSpPr>
        <p:spPr>
          <a:xfrm>
            <a:off x="929786" y="213557"/>
            <a:ext cx="10160245" cy="44451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algn="ctr"/>
            <a:r>
              <a:rPr lang="lt-LT" sz="2400" dirty="0">
                <a:solidFill>
                  <a:srgbClr val="002060"/>
                </a:solidFill>
                <a:latin typeface="Arial Narrow" panose="020B0606020202030204" pitchFamily="34" charset="0"/>
              </a:rPr>
              <a:t>PASIEKIMŲ LYGIŲ POŽYMIAI</a:t>
            </a:r>
            <a:endParaRPr lang="en-US" sz="2400" dirty="0">
              <a:solidFill>
                <a:srgbClr val="002060"/>
              </a:solidFill>
              <a:latin typeface="Arial Narrow" panose="020B0606020202030204" pitchFamily="34" charset="0"/>
            </a:endParaRPr>
          </a:p>
        </p:txBody>
      </p:sp>
      <p:sp>
        <p:nvSpPr>
          <p:cNvPr id="11" name="TextBox 10">
            <a:extLst>
              <a:ext uri="{FF2B5EF4-FFF2-40B4-BE49-F238E27FC236}">
                <a16:creationId xmlns:a16="http://schemas.microsoft.com/office/drawing/2014/main" id="{BBF042B4-D3B5-AC03-4ABB-1989C0D83C9A}"/>
              </a:ext>
            </a:extLst>
          </p:cNvPr>
          <p:cNvSpPr txBox="1"/>
          <p:nvPr/>
        </p:nvSpPr>
        <p:spPr>
          <a:xfrm>
            <a:off x="4075600" y="1865869"/>
            <a:ext cx="3718561" cy="2031325"/>
          </a:xfrm>
          <a:prstGeom prst="rect">
            <a:avLst/>
          </a:prstGeom>
          <a:solidFill>
            <a:srgbClr val="FFC000"/>
          </a:solidFill>
        </p:spPr>
        <p:txBody>
          <a:bodyPr wrap="square">
            <a:spAutoFit/>
          </a:bodyPr>
          <a:lstStyle/>
          <a:p>
            <a:r>
              <a:rPr lang="lt-LT" dirty="0">
                <a:latin typeface="Arial Narrow" panose="020B0606020202030204" pitchFamily="34" charset="0"/>
              </a:rPr>
              <a:t>Vienas, poroje ir grupėje, </a:t>
            </a:r>
            <a:r>
              <a:rPr lang="lt-LT" b="1" u="sng" dirty="0">
                <a:solidFill>
                  <a:srgbClr val="C00000"/>
                </a:solidFill>
                <a:latin typeface="Arial Narrow" panose="020B0606020202030204" pitchFamily="34" charset="0"/>
              </a:rPr>
              <a:t>dažnai derindamasis prie kitų vaikų</a:t>
            </a:r>
            <a:r>
              <a:rPr lang="lt-LT" dirty="0">
                <a:latin typeface="Arial Narrow" panose="020B0606020202030204" pitchFamily="34" charset="0"/>
              </a:rPr>
              <a:t> tembro, tempo, garsumo, ritmo ar judesių išmoksta dainų, žaidimų, ratelių, šokių; savaip pavaizduoja įvairius įsivaizduotus bei tikrus veikėjus (A1.2).</a:t>
            </a:r>
          </a:p>
          <a:p>
            <a:endParaRPr lang="lt-LT" dirty="0">
              <a:latin typeface="Arial Narrow" panose="020B0606020202030204" pitchFamily="34" charset="0"/>
            </a:endParaRPr>
          </a:p>
        </p:txBody>
      </p:sp>
      <p:sp>
        <p:nvSpPr>
          <p:cNvPr id="13" name="TextBox 12">
            <a:extLst>
              <a:ext uri="{FF2B5EF4-FFF2-40B4-BE49-F238E27FC236}">
                <a16:creationId xmlns:a16="http://schemas.microsoft.com/office/drawing/2014/main" id="{D39A2DF1-2EED-635B-042B-FD1474762EEF}"/>
              </a:ext>
            </a:extLst>
          </p:cNvPr>
          <p:cNvSpPr txBox="1"/>
          <p:nvPr/>
        </p:nvSpPr>
        <p:spPr>
          <a:xfrm>
            <a:off x="8008621" y="1865869"/>
            <a:ext cx="3652910" cy="2031325"/>
          </a:xfrm>
          <a:prstGeom prst="rect">
            <a:avLst/>
          </a:prstGeom>
          <a:solidFill>
            <a:srgbClr val="FFC000"/>
          </a:solidFill>
        </p:spPr>
        <p:txBody>
          <a:bodyPr wrap="square">
            <a:spAutoFit/>
          </a:bodyPr>
          <a:lstStyle/>
          <a:p>
            <a:r>
              <a:rPr lang="lt-LT" dirty="0">
                <a:latin typeface="Arial Narrow" panose="020B0606020202030204" pitchFamily="34" charset="0"/>
              </a:rPr>
              <a:t>Vienas, poroje ir grupėje </a:t>
            </a:r>
            <a:r>
              <a:rPr lang="lt-LT" b="1" u="sng" dirty="0">
                <a:solidFill>
                  <a:srgbClr val="C00000"/>
                </a:solidFill>
                <a:latin typeface="Arial Narrow" panose="020B0606020202030204" pitchFamily="34" charset="0"/>
              </a:rPr>
              <a:t>derindamasis prie kitų vaikų tembro, tempo, garsumo, ritmo ar judesių išmoksta </a:t>
            </a:r>
            <a:r>
              <a:rPr lang="lt-LT" dirty="0">
                <a:latin typeface="Arial Narrow" panose="020B0606020202030204" pitchFamily="34" charset="0"/>
              </a:rPr>
              <a:t>dainų žaidimų, ratelių, šokių; pavaizduoja įvairius įsivaizduotus bei tikrus veikėjus išryškindamas svarbiausias jų savybes (A1.3). </a:t>
            </a:r>
          </a:p>
        </p:txBody>
      </p:sp>
      <p:sp>
        <p:nvSpPr>
          <p:cNvPr id="14" name="TextBox 13">
            <a:extLst>
              <a:ext uri="{FF2B5EF4-FFF2-40B4-BE49-F238E27FC236}">
                <a16:creationId xmlns:a16="http://schemas.microsoft.com/office/drawing/2014/main" id="{B8C2B7EF-376B-B4AC-849A-9706BAD588EC}"/>
              </a:ext>
            </a:extLst>
          </p:cNvPr>
          <p:cNvSpPr txBox="1"/>
          <p:nvPr/>
        </p:nvSpPr>
        <p:spPr>
          <a:xfrm>
            <a:off x="850594" y="1331544"/>
            <a:ext cx="2492157" cy="400110"/>
          </a:xfrm>
          <a:prstGeom prst="rect">
            <a:avLst/>
          </a:prstGeom>
          <a:solidFill>
            <a:srgbClr val="92D050"/>
          </a:solidFill>
        </p:spPr>
        <p:txBody>
          <a:bodyPr wrap="none" rtlCol="0">
            <a:spAutoFit/>
          </a:bodyPr>
          <a:lstStyle/>
          <a:p>
            <a:pPr algn="r"/>
            <a:r>
              <a:rPr lang="lt-LT" sz="2000" b="1" dirty="0">
                <a:latin typeface="Calibri Light" panose="020F0302020204030204" pitchFamily="34" charset="0"/>
              </a:rPr>
              <a:t>IKI PAGRINDINIO LYGIO</a:t>
            </a:r>
            <a:endParaRPr lang="en-US" sz="2000" b="1" dirty="0">
              <a:latin typeface="Calibri Light" panose="020F0302020204030204" pitchFamily="34" charset="0"/>
            </a:endParaRPr>
          </a:p>
        </p:txBody>
      </p:sp>
      <p:sp>
        <p:nvSpPr>
          <p:cNvPr id="15" name="TextBox 14">
            <a:extLst>
              <a:ext uri="{FF2B5EF4-FFF2-40B4-BE49-F238E27FC236}">
                <a16:creationId xmlns:a16="http://schemas.microsoft.com/office/drawing/2014/main" id="{5845994B-2F07-041B-632D-703090F9304E}"/>
              </a:ext>
            </a:extLst>
          </p:cNvPr>
          <p:cNvSpPr txBox="1"/>
          <p:nvPr/>
        </p:nvSpPr>
        <p:spPr>
          <a:xfrm>
            <a:off x="4934061" y="1331544"/>
            <a:ext cx="2246897" cy="400110"/>
          </a:xfrm>
          <a:prstGeom prst="rect">
            <a:avLst/>
          </a:prstGeom>
          <a:solidFill>
            <a:srgbClr val="92D050"/>
          </a:solidFill>
        </p:spPr>
        <p:txBody>
          <a:bodyPr wrap="none" rtlCol="0">
            <a:spAutoFit/>
          </a:bodyPr>
          <a:lstStyle/>
          <a:p>
            <a:pPr algn="r"/>
            <a:r>
              <a:rPr lang="lt-LT" sz="2000" b="1" dirty="0">
                <a:latin typeface="Calibri Light" panose="020F0302020204030204" pitchFamily="34" charset="0"/>
              </a:rPr>
              <a:t>PAGRINDINIO LYGIO</a:t>
            </a:r>
            <a:endParaRPr lang="en-US" sz="2000" b="1" dirty="0">
              <a:latin typeface="Calibri Light" panose="020F0302020204030204" pitchFamily="34" charset="0"/>
            </a:endParaRPr>
          </a:p>
        </p:txBody>
      </p:sp>
      <p:sp>
        <p:nvSpPr>
          <p:cNvPr id="16" name="TextBox 15">
            <a:extLst>
              <a:ext uri="{FF2B5EF4-FFF2-40B4-BE49-F238E27FC236}">
                <a16:creationId xmlns:a16="http://schemas.microsoft.com/office/drawing/2014/main" id="{2780ECF8-53AA-2DD9-B636-739D4719E62A}"/>
              </a:ext>
            </a:extLst>
          </p:cNvPr>
          <p:cNvSpPr txBox="1"/>
          <p:nvPr/>
        </p:nvSpPr>
        <p:spPr>
          <a:xfrm>
            <a:off x="8420040" y="1331544"/>
            <a:ext cx="2688749" cy="400110"/>
          </a:xfrm>
          <a:prstGeom prst="rect">
            <a:avLst/>
          </a:prstGeom>
          <a:solidFill>
            <a:srgbClr val="92D050"/>
          </a:solidFill>
        </p:spPr>
        <p:txBody>
          <a:bodyPr wrap="none" rtlCol="0">
            <a:spAutoFit/>
          </a:bodyPr>
          <a:lstStyle/>
          <a:p>
            <a:pPr algn="r"/>
            <a:r>
              <a:rPr lang="lt-LT" sz="2000" b="1" dirty="0">
                <a:latin typeface="Calibri Light" panose="020F0302020204030204" pitchFamily="34" charset="0"/>
              </a:rPr>
              <a:t>VIRŠ PAGRINDINIO LYGIO</a:t>
            </a:r>
            <a:endParaRPr lang="en-US" sz="2000" b="1" dirty="0">
              <a:latin typeface="Calibri Light" panose="020F0302020204030204" pitchFamily="34" charset="0"/>
            </a:endParaRPr>
          </a:p>
        </p:txBody>
      </p:sp>
      <p:sp>
        <p:nvSpPr>
          <p:cNvPr id="17" name="TextBox 16">
            <a:extLst>
              <a:ext uri="{FF2B5EF4-FFF2-40B4-BE49-F238E27FC236}">
                <a16:creationId xmlns:a16="http://schemas.microsoft.com/office/drawing/2014/main" id="{667A00F3-D3E6-E062-9960-A06896ACD6D8}"/>
              </a:ext>
            </a:extLst>
          </p:cNvPr>
          <p:cNvSpPr txBox="1"/>
          <p:nvPr/>
        </p:nvSpPr>
        <p:spPr>
          <a:xfrm>
            <a:off x="1345441" y="5629333"/>
            <a:ext cx="4589439" cy="923330"/>
          </a:xfrm>
          <a:prstGeom prst="rect">
            <a:avLst/>
          </a:prstGeom>
          <a:noFill/>
        </p:spPr>
        <p:txBody>
          <a:bodyPr wrap="square">
            <a:spAutoFit/>
          </a:bodyPr>
          <a:lstStyle/>
          <a:p>
            <a:pPr marL="0" indent="0">
              <a:buNone/>
            </a:pPr>
            <a:r>
              <a:rPr lang="lt-LT" sz="1800" b="1" dirty="0">
                <a:solidFill>
                  <a:srgbClr val="C00000"/>
                </a:solidFill>
                <a:latin typeface="Arial Narrow" panose="020B0606020202030204" pitchFamily="34" charset="0"/>
              </a:rPr>
              <a:t>PASIEKIMŲ LYGIAI </a:t>
            </a:r>
            <a:r>
              <a:rPr lang="lt-LT" sz="1800" b="1" dirty="0">
                <a:solidFill>
                  <a:srgbClr val="002060"/>
                </a:solidFill>
                <a:latin typeface="Arial Narrow" panose="020B0606020202030204" pitchFamily="34" charset="0"/>
              </a:rPr>
              <a:t>– vaiko ugdymosi pažangą nusakantys siekiniai / žingsniai. Tai pamatas sėkmingai kompetencijų plėtotei. </a:t>
            </a:r>
          </a:p>
        </p:txBody>
      </p:sp>
      <p:sp>
        <p:nvSpPr>
          <p:cNvPr id="18" name="TextBox 17">
            <a:extLst>
              <a:ext uri="{FF2B5EF4-FFF2-40B4-BE49-F238E27FC236}">
                <a16:creationId xmlns:a16="http://schemas.microsoft.com/office/drawing/2014/main" id="{BA619A2D-C584-10F9-E118-03A064CE3C58}"/>
              </a:ext>
            </a:extLst>
          </p:cNvPr>
          <p:cNvSpPr txBox="1"/>
          <p:nvPr/>
        </p:nvSpPr>
        <p:spPr>
          <a:xfrm>
            <a:off x="5794717" y="5416207"/>
            <a:ext cx="6110068" cy="1200329"/>
          </a:xfrm>
          <a:prstGeom prst="rect">
            <a:avLst/>
          </a:prstGeom>
          <a:noFill/>
        </p:spPr>
        <p:txBody>
          <a:bodyPr wrap="square">
            <a:spAutoFit/>
          </a:bodyPr>
          <a:lstStyle/>
          <a:p>
            <a:pPr marL="0" indent="0">
              <a:buNone/>
            </a:pPr>
            <a:r>
              <a:rPr lang="lt-LT" sz="1800" b="1" dirty="0">
                <a:solidFill>
                  <a:srgbClr val="C00000"/>
                </a:solidFill>
                <a:latin typeface="Arial Narrow" panose="020B0606020202030204" pitchFamily="34" charset="0"/>
              </a:rPr>
              <a:t>TAI NE STANDARTAS, O SIEKIAMYBĖ. </a:t>
            </a:r>
            <a:r>
              <a:rPr lang="lt-LT" sz="1800" b="1" dirty="0">
                <a:solidFill>
                  <a:srgbClr val="002060"/>
                </a:solidFill>
                <a:latin typeface="Arial Narrow" panose="020B0606020202030204" pitchFamily="34" charset="0"/>
              </a:rPr>
              <a:t>Jie padeda priešmokyklinio ugdymo pedagogams tikslingiau stebėti, atpažinti bei vertinti ką vaikas jau </a:t>
            </a:r>
            <a:r>
              <a:rPr lang="lt-LT" sz="1800" b="1" dirty="0">
                <a:solidFill>
                  <a:srgbClr val="C00000"/>
                </a:solidFill>
                <a:latin typeface="Arial Narrow" panose="020B0606020202030204" pitchFamily="34" charset="0"/>
              </a:rPr>
              <a:t>žino</a:t>
            </a:r>
            <a:r>
              <a:rPr lang="lt-LT" sz="1800" b="1" dirty="0">
                <a:solidFill>
                  <a:srgbClr val="002060"/>
                </a:solidFill>
                <a:latin typeface="Arial Narrow" panose="020B0606020202030204" pitchFamily="34" charset="0"/>
              </a:rPr>
              <a:t>, </a:t>
            </a:r>
            <a:r>
              <a:rPr lang="lt-LT" sz="1800" b="1" dirty="0">
                <a:solidFill>
                  <a:srgbClr val="C00000"/>
                </a:solidFill>
                <a:latin typeface="Arial Narrow" panose="020B0606020202030204" pitchFamily="34" charset="0"/>
              </a:rPr>
              <a:t>supranta</a:t>
            </a:r>
            <a:r>
              <a:rPr lang="lt-LT" sz="1800" b="1" dirty="0">
                <a:solidFill>
                  <a:srgbClr val="002060"/>
                </a:solidFill>
                <a:latin typeface="Arial Narrow" panose="020B0606020202030204" pitchFamily="34" charset="0"/>
              </a:rPr>
              <a:t>, </a:t>
            </a:r>
            <a:r>
              <a:rPr lang="lt-LT" sz="1800" b="1" dirty="0">
                <a:solidFill>
                  <a:srgbClr val="C00000"/>
                </a:solidFill>
                <a:latin typeface="Arial Narrow" panose="020B0606020202030204" pitchFamily="34" charset="0"/>
              </a:rPr>
              <a:t>geba</a:t>
            </a:r>
            <a:r>
              <a:rPr lang="lt-LT" sz="1800" b="1" dirty="0">
                <a:solidFill>
                  <a:srgbClr val="002060"/>
                </a:solidFill>
                <a:latin typeface="Arial Narrow" panose="020B0606020202030204" pitchFamily="34" charset="0"/>
              </a:rPr>
              <a:t>, </a:t>
            </a:r>
            <a:r>
              <a:rPr lang="lt-LT" sz="1800" b="1" dirty="0">
                <a:solidFill>
                  <a:srgbClr val="C00000"/>
                </a:solidFill>
                <a:latin typeface="Arial Narrow" panose="020B0606020202030204" pitchFamily="34" charset="0"/>
              </a:rPr>
              <a:t>išsiaiškinti vaiko patirtį </a:t>
            </a:r>
            <a:r>
              <a:rPr lang="lt-LT" sz="1800" b="1" dirty="0">
                <a:solidFill>
                  <a:srgbClr val="002060"/>
                </a:solidFill>
                <a:latin typeface="Arial Narrow" panose="020B0606020202030204" pitchFamily="34" charset="0"/>
              </a:rPr>
              <a:t>ir </a:t>
            </a:r>
            <a:r>
              <a:rPr lang="lt-LT" sz="1800" b="1" dirty="0">
                <a:solidFill>
                  <a:srgbClr val="C00000"/>
                </a:solidFill>
                <a:latin typeface="Arial Narrow" panose="020B0606020202030204" pitchFamily="34" charset="0"/>
              </a:rPr>
              <a:t>tolesnio ugdymosi poreikį</a:t>
            </a:r>
            <a:r>
              <a:rPr lang="lt-LT" sz="1800" b="1" dirty="0">
                <a:solidFill>
                  <a:srgbClr val="002060"/>
                </a:solidFill>
                <a:latin typeface="Arial Narrow" panose="020B0606020202030204" pitchFamily="34" charset="0"/>
              </a:rPr>
              <a:t>. </a:t>
            </a:r>
            <a:endParaRPr lang="lt-LT" sz="1800" b="1" dirty="0">
              <a:solidFill>
                <a:srgbClr val="C00000"/>
              </a:solidFill>
              <a:latin typeface="Arial Narrow" panose="020B0606020202030204" pitchFamily="34" charset="0"/>
            </a:endParaRPr>
          </a:p>
        </p:txBody>
      </p:sp>
    </p:spTree>
    <p:extLst>
      <p:ext uri="{BB962C8B-B14F-4D97-AF65-F5344CB8AC3E}">
        <p14:creationId xmlns:p14="http://schemas.microsoft.com/office/powerpoint/2010/main" val="34942557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CA4FE9-2325-9D81-0F82-3A36930DD398}"/>
              </a:ext>
            </a:extLst>
          </p:cNvPr>
          <p:cNvSpPr>
            <a:spLocks noGrp="1"/>
          </p:cNvSpPr>
          <p:nvPr>
            <p:ph type="sldNum" sz="quarter" idx="12"/>
          </p:nvPr>
        </p:nvSpPr>
        <p:spPr/>
        <p:txBody>
          <a:bodyPr/>
          <a:lstStyle/>
          <a:p>
            <a:fld id="{FACB02E1-4DFD-4284-8264-390F056E040D}" type="slidenum">
              <a:rPr lang="lt-LT" smtClean="0"/>
              <a:t>37</a:t>
            </a:fld>
            <a:endParaRPr lang="lt-LT"/>
          </a:p>
        </p:txBody>
      </p:sp>
      <p:graphicFrame>
        <p:nvGraphicFramePr>
          <p:cNvPr id="4" name="Table 3">
            <a:extLst>
              <a:ext uri="{FF2B5EF4-FFF2-40B4-BE49-F238E27FC236}">
                <a16:creationId xmlns:a16="http://schemas.microsoft.com/office/drawing/2014/main" id="{169D240C-E68F-85E0-A74E-2D28D209E4AE}"/>
              </a:ext>
            </a:extLst>
          </p:cNvPr>
          <p:cNvGraphicFramePr>
            <a:graphicFrameLocks noGrp="1"/>
          </p:cNvGraphicFramePr>
          <p:nvPr>
            <p:extLst>
              <p:ext uri="{D42A27DB-BD31-4B8C-83A1-F6EECF244321}">
                <p14:modId xmlns:p14="http://schemas.microsoft.com/office/powerpoint/2010/main" val="1082575864"/>
              </p:ext>
            </p:extLst>
          </p:nvPr>
        </p:nvGraphicFramePr>
        <p:xfrm>
          <a:off x="515816" y="227742"/>
          <a:ext cx="11240085" cy="4220925"/>
        </p:xfrm>
        <a:graphic>
          <a:graphicData uri="http://schemas.openxmlformats.org/drawingml/2006/table">
            <a:tbl>
              <a:tblPr bandRow="1">
                <a:tableStyleId>{5C22544A-7EE6-4342-B048-85BDC9FD1C3A}</a:tableStyleId>
              </a:tblPr>
              <a:tblGrid>
                <a:gridCol w="1378633">
                  <a:extLst>
                    <a:ext uri="{9D8B030D-6E8A-4147-A177-3AD203B41FA5}">
                      <a16:colId xmlns:a16="http://schemas.microsoft.com/office/drawing/2014/main" val="3444687898"/>
                    </a:ext>
                  </a:extLst>
                </a:gridCol>
                <a:gridCol w="2227385">
                  <a:extLst>
                    <a:ext uri="{9D8B030D-6E8A-4147-A177-3AD203B41FA5}">
                      <a16:colId xmlns:a16="http://schemas.microsoft.com/office/drawing/2014/main" val="4093300733"/>
                    </a:ext>
                  </a:extLst>
                </a:gridCol>
                <a:gridCol w="2808849">
                  <a:extLst>
                    <a:ext uri="{9D8B030D-6E8A-4147-A177-3AD203B41FA5}">
                      <a16:colId xmlns:a16="http://schemas.microsoft.com/office/drawing/2014/main" val="2517385169"/>
                    </a:ext>
                  </a:extLst>
                </a:gridCol>
                <a:gridCol w="1059766">
                  <a:extLst>
                    <a:ext uri="{9D8B030D-6E8A-4147-A177-3AD203B41FA5}">
                      <a16:colId xmlns:a16="http://schemas.microsoft.com/office/drawing/2014/main" val="4244752185"/>
                    </a:ext>
                  </a:extLst>
                </a:gridCol>
                <a:gridCol w="876886">
                  <a:extLst>
                    <a:ext uri="{9D8B030D-6E8A-4147-A177-3AD203B41FA5}">
                      <a16:colId xmlns:a16="http://schemas.microsoft.com/office/drawing/2014/main" val="3240427102"/>
                    </a:ext>
                  </a:extLst>
                </a:gridCol>
                <a:gridCol w="1116037">
                  <a:extLst>
                    <a:ext uri="{9D8B030D-6E8A-4147-A177-3AD203B41FA5}">
                      <a16:colId xmlns:a16="http://schemas.microsoft.com/office/drawing/2014/main" val="2177579616"/>
                    </a:ext>
                  </a:extLst>
                </a:gridCol>
                <a:gridCol w="909711">
                  <a:extLst>
                    <a:ext uri="{9D8B030D-6E8A-4147-A177-3AD203B41FA5}">
                      <a16:colId xmlns:a16="http://schemas.microsoft.com/office/drawing/2014/main" val="3696200850"/>
                    </a:ext>
                  </a:extLst>
                </a:gridCol>
                <a:gridCol w="862818">
                  <a:extLst>
                    <a:ext uri="{9D8B030D-6E8A-4147-A177-3AD203B41FA5}">
                      <a16:colId xmlns:a16="http://schemas.microsoft.com/office/drawing/2014/main" val="3580261720"/>
                    </a:ext>
                  </a:extLst>
                </a:gridCol>
              </a:tblGrid>
              <a:tr h="175069">
                <a:tc gridSpan="8">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MENINIS UGDYMAS</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6080" marR="6080" marT="0" marB="0" anchor="ct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extLst>
                  <a:ext uri="{0D108BD9-81ED-4DB2-BD59-A6C34878D82A}">
                    <a16:rowId xmlns:a16="http://schemas.microsoft.com/office/drawing/2014/main" val="3396808504"/>
                  </a:ext>
                </a:extLst>
              </a:tr>
              <a:tr h="461768">
                <a:tc rowSpan="2">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Kompetencijos</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6080" marR="6080" marT="0" marB="0" anchor="ctr"/>
                </a:tc>
                <a:tc rowSpan="2">
                  <a:txBody>
                    <a:bodyPr/>
                    <a:lstStyle/>
                    <a:p>
                      <a:pPr marL="213995" algn="ctr">
                        <a:lnSpc>
                          <a:spcPct val="107000"/>
                        </a:lnSpc>
                        <a:spcAft>
                          <a:spcPts val="800"/>
                        </a:spcAft>
                      </a:pPr>
                      <a:r>
                        <a:rPr lang="lt-LT" sz="1200">
                          <a:effectLst/>
                          <a:latin typeface="Arial" panose="020B0604020202020204" pitchFamily="34" charset="0"/>
                          <a:cs typeface="Arial" panose="020B0604020202020204" pitchFamily="34" charset="0"/>
                        </a:rPr>
                        <a:t>Kompetencijų raiška</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6080" marR="6080" marT="0" marB="0" anchor="ctr"/>
                </a:tc>
                <a:tc gridSpan="3">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Vaiko pažangos aprašomasis vertinimas</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6080" marR="6080" marT="0" marB="0" anchor="ctr"/>
                </a:tc>
                <a:tc hMerge="1">
                  <a:txBody>
                    <a:bodyPr/>
                    <a:lstStyle/>
                    <a:p>
                      <a:endParaRPr lang="lt-LT"/>
                    </a:p>
                  </a:txBody>
                  <a:tcPr/>
                </a:tc>
                <a:tc hMerge="1">
                  <a:txBody>
                    <a:bodyPr/>
                    <a:lstStyle/>
                    <a:p>
                      <a:endParaRPr lang="lt-LT"/>
                    </a:p>
                  </a:txBody>
                  <a:tcPr/>
                </a:tc>
                <a:tc gridSpan="3">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Pažanga programoje</a:t>
                      </a:r>
                    </a:p>
                    <a:p>
                      <a:pPr algn="ctr">
                        <a:lnSpc>
                          <a:spcPct val="107000"/>
                        </a:lnSpc>
                        <a:spcAft>
                          <a:spcPts val="800"/>
                        </a:spcAft>
                      </a:pPr>
                      <a:r>
                        <a:rPr lang="lt-LT" sz="1200">
                          <a:effectLst/>
                          <a:latin typeface="Arial" panose="020B0604020202020204" pitchFamily="34" charset="0"/>
                          <a:cs typeface="Arial" panose="020B0604020202020204" pitchFamily="34" charset="0"/>
                        </a:rPr>
                        <a:t>(pasiekimų kodai, kur buvo padaryta pažanga)</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6080" marR="6080" marT="0" marB="0" anchor="ctr"/>
                </a:tc>
                <a:tc hMerge="1">
                  <a:txBody>
                    <a:bodyPr/>
                    <a:lstStyle/>
                    <a:p>
                      <a:endParaRPr lang="lt-LT"/>
                    </a:p>
                  </a:txBody>
                  <a:tcPr/>
                </a:tc>
                <a:tc hMerge="1">
                  <a:txBody>
                    <a:bodyPr/>
                    <a:lstStyle/>
                    <a:p>
                      <a:endParaRPr lang="lt-LT"/>
                    </a:p>
                  </a:txBody>
                  <a:tcPr/>
                </a:tc>
                <a:extLst>
                  <a:ext uri="{0D108BD9-81ED-4DB2-BD59-A6C34878D82A}">
                    <a16:rowId xmlns:a16="http://schemas.microsoft.com/office/drawing/2014/main" val="2636854022"/>
                  </a:ext>
                </a:extLst>
              </a:tr>
              <a:tr h="650492">
                <a:tc vMerge="1">
                  <a:txBody>
                    <a:bodyPr/>
                    <a:lstStyle/>
                    <a:p>
                      <a:endParaRPr lang="lt-LT"/>
                    </a:p>
                  </a:txBody>
                  <a:tcPr/>
                </a:tc>
                <a:tc vMerge="1">
                  <a:txBody>
                    <a:bodyPr/>
                    <a:lstStyle/>
                    <a:p>
                      <a:endParaRPr lang="lt-LT"/>
                    </a:p>
                  </a:txBody>
                  <a:tcPr/>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I -</a:t>
                      </a:r>
                      <a:r>
                        <a:rPr lang="lt-LT" sz="1200" dirty="0" err="1">
                          <a:effectLst/>
                          <a:latin typeface="Arial" panose="020B0604020202020204" pitchFamily="34" charset="0"/>
                          <a:cs typeface="Arial" panose="020B0604020202020204" pitchFamily="34" charset="0"/>
                        </a:rPr>
                        <a:t>as</a:t>
                      </a:r>
                      <a:endParaRPr lang="lt-LT"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rugsėjis-spalis</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6080" marR="6080" marT="0" marB="0" anchor="ctr"/>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II - as</a:t>
                      </a:r>
                    </a:p>
                    <a:p>
                      <a:pPr algn="ctr">
                        <a:lnSpc>
                          <a:spcPct val="107000"/>
                        </a:lnSpc>
                        <a:spcAft>
                          <a:spcPts val="800"/>
                        </a:spcAft>
                      </a:pPr>
                      <a:r>
                        <a:rPr lang="lt-LT" sz="1200">
                          <a:effectLst/>
                          <a:latin typeface="Arial" panose="020B0604020202020204" pitchFamily="34" charset="0"/>
                          <a:cs typeface="Arial" panose="020B0604020202020204" pitchFamily="34" charset="0"/>
                        </a:rPr>
                        <a:t>sausis-vasaris</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6080" marR="6080" marT="0" marB="0" anchor="ctr"/>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III – as</a:t>
                      </a:r>
                    </a:p>
                    <a:p>
                      <a:pPr algn="ctr">
                        <a:lnSpc>
                          <a:spcPct val="107000"/>
                        </a:lnSpc>
                        <a:spcAft>
                          <a:spcPts val="800"/>
                        </a:spcAft>
                      </a:pPr>
                      <a:r>
                        <a:rPr lang="lt-LT" sz="1200">
                          <a:effectLst/>
                          <a:latin typeface="Arial" panose="020B0604020202020204" pitchFamily="34" charset="0"/>
                          <a:cs typeface="Arial" panose="020B0604020202020204" pitchFamily="34" charset="0"/>
                        </a:rPr>
                        <a:t>balandis-gegužė</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6080" marR="6080" marT="0" marB="0" anchor="ctr"/>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I -as</a:t>
                      </a:r>
                    </a:p>
                    <a:p>
                      <a:pPr algn="ctr">
                        <a:lnSpc>
                          <a:spcPct val="107000"/>
                        </a:lnSpc>
                        <a:spcAft>
                          <a:spcPts val="800"/>
                        </a:spcAft>
                      </a:pPr>
                      <a:r>
                        <a:rPr lang="lt-LT" sz="1200">
                          <a:effectLst/>
                          <a:latin typeface="Arial" panose="020B0604020202020204" pitchFamily="34" charset="0"/>
                          <a:cs typeface="Arial" panose="020B0604020202020204" pitchFamily="34" charset="0"/>
                        </a:rPr>
                        <a:t>rugsėjis-spalis</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6080" marR="6080" marT="0" marB="0" anchor="ctr"/>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II - as</a:t>
                      </a:r>
                    </a:p>
                    <a:p>
                      <a:pPr algn="ctr">
                        <a:lnSpc>
                          <a:spcPct val="107000"/>
                        </a:lnSpc>
                        <a:spcAft>
                          <a:spcPts val="800"/>
                        </a:spcAft>
                      </a:pPr>
                      <a:r>
                        <a:rPr lang="lt-LT" sz="1200">
                          <a:effectLst/>
                          <a:latin typeface="Arial" panose="020B0604020202020204" pitchFamily="34" charset="0"/>
                          <a:cs typeface="Arial" panose="020B0604020202020204" pitchFamily="34" charset="0"/>
                        </a:rPr>
                        <a:t>sausis-vasaris</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6080" marR="6080" marT="0" marB="0" anchor="ctr"/>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III – as</a:t>
                      </a:r>
                    </a:p>
                    <a:p>
                      <a:pPr algn="ctr">
                        <a:lnSpc>
                          <a:spcPct val="107000"/>
                        </a:lnSpc>
                        <a:spcAft>
                          <a:spcPts val="800"/>
                        </a:spcAft>
                      </a:pPr>
                      <a:r>
                        <a:rPr lang="lt-LT" sz="1200">
                          <a:effectLst/>
                          <a:latin typeface="Arial" panose="020B0604020202020204" pitchFamily="34" charset="0"/>
                          <a:cs typeface="Arial" panose="020B0604020202020204" pitchFamily="34" charset="0"/>
                        </a:rPr>
                        <a:t>balandis-gegužė</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6080" marR="6080" marT="0" marB="0" anchor="ctr"/>
                </a:tc>
                <a:extLst>
                  <a:ext uri="{0D108BD9-81ED-4DB2-BD59-A6C34878D82A}">
                    <a16:rowId xmlns:a16="http://schemas.microsoft.com/office/drawing/2014/main" val="1297898290"/>
                  </a:ext>
                </a:extLst>
              </a:tr>
              <a:tr h="1496138">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KOMUNIKAVIMO</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6080" marR="6080"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Komunikuoja ir save pristato įvairiomis meno kalbos bei raiškos priemonėmis, perteikdami išgyventas ar sumanytas situacijas, idėjas, emocijas; žaisdamas ar ką kita veikdamas dalinasi savo menine raiška su kitais.</a:t>
                      </a:r>
                      <a:endParaRPr lang="lt-LT" sz="1200" dirty="0">
                        <a:effectLst/>
                        <a:latin typeface="Arial" panose="020B0604020202020204" pitchFamily="34" charset="0"/>
                        <a:ea typeface="Noto Sans Symbols"/>
                        <a:cs typeface="Arial" panose="020B0604020202020204" pitchFamily="34" charset="0"/>
                      </a:endParaRPr>
                    </a:p>
                  </a:txBody>
                  <a:tcPr marL="6080" marR="6080"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Žaisdama</a:t>
                      </a:r>
                      <a:r>
                        <a:rPr lang="en-US" sz="1200" dirty="0">
                          <a:effectLst/>
                          <a:latin typeface="Arial" panose="020B0604020202020204" pitchFamily="34" charset="0"/>
                          <a:cs typeface="Arial" panose="020B0604020202020204" pitchFamily="34" charset="0"/>
                        </a:rPr>
                        <a:t>s</a:t>
                      </a:r>
                      <a:r>
                        <a:rPr lang="lt-LT" sz="1200" dirty="0">
                          <a:effectLst/>
                          <a:latin typeface="Arial" panose="020B0604020202020204" pitchFamily="34" charset="0"/>
                          <a:cs typeface="Arial" panose="020B0604020202020204" pitchFamily="34" charset="0"/>
                        </a:rPr>
                        <a:t>,</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bendradarbiaudamas pasiūlo,</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kaip  plėtoti</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patirtas ar sukurtas</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muzikines idėjas, spektaklius</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bei kitus kūrinius.</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6080" marR="6080"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6080" marR="6080"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6080" marR="6080"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C 5.2</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6080" marR="6080"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6080" marR="6080"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6080" marR="6080" marT="0" marB="0"/>
                </a:tc>
                <a:extLst>
                  <a:ext uri="{0D108BD9-81ED-4DB2-BD59-A6C34878D82A}">
                    <a16:rowId xmlns:a16="http://schemas.microsoft.com/office/drawing/2014/main" val="3831380749"/>
                  </a:ext>
                </a:extLst>
              </a:tr>
              <a:tr h="1138760">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KULTŪRINĖ</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6080" marR="6080"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Susipažinę su kai kurių Lietuvos kūrėjų bei atlikėjų kūryba, dalijasi savo įspūdžiais apie kūrinių įvairovę.</a:t>
                      </a:r>
                      <a:endParaRPr lang="lt-LT" sz="1200" dirty="0">
                        <a:effectLst/>
                        <a:latin typeface="Arial" panose="020B0604020202020204" pitchFamily="34" charset="0"/>
                        <a:ea typeface="Noto Sans Symbols"/>
                        <a:cs typeface="Arial" panose="020B0604020202020204" pitchFamily="34" charset="0"/>
                      </a:endParaRPr>
                    </a:p>
                  </a:txBody>
                  <a:tcPr marL="6080" marR="6080"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Apibūdina savo </a:t>
                      </a:r>
                      <a:r>
                        <a:rPr lang="en-US" sz="1200" dirty="0">
                          <a:effectLst/>
                          <a:latin typeface="Arial" panose="020B0604020202020204" pitchFamily="34" charset="0"/>
                          <a:cs typeface="Arial" panose="020B0604020202020204" pitchFamily="34" charset="0"/>
                        </a:rPr>
                        <a:t>s</a:t>
                      </a:r>
                      <a:r>
                        <a:rPr lang="lt-LT" sz="1200" dirty="0">
                          <a:effectLst/>
                          <a:latin typeface="Arial" panose="020B0604020202020204" pitchFamily="34" charset="0"/>
                          <a:cs typeface="Arial" panose="020B0604020202020204" pitchFamily="34" charset="0"/>
                        </a:rPr>
                        <a:t>tebėto, girdėto kūrinio   temą,</a:t>
                      </a:r>
                      <a:r>
                        <a:rPr lang="en-US" sz="1200" dirty="0">
                          <a:effectLst/>
                          <a:latin typeface="Arial" panose="020B0604020202020204" pitchFamily="34" charset="0"/>
                          <a:cs typeface="Arial" panose="020B0604020202020204" pitchFamily="34" charset="0"/>
                        </a:rPr>
                        <a:t> n</a:t>
                      </a:r>
                      <a:r>
                        <a:rPr lang="lt-LT" sz="1200" dirty="0">
                          <a:effectLst/>
                          <a:latin typeface="Arial" panose="020B0604020202020204" pitchFamily="34" charset="0"/>
                          <a:cs typeface="Arial" panose="020B0604020202020204" pitchFamily="34" charset="0"/>
                        </a:rPr>
                        <a:t>uotaiką. Geba įvardinti kodėl taip mano. Įvardina kaip jautėsi klausant vieno ar kito kūrinio.</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6080" marR="6080"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6080" marR="6080"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6080" marR="6080"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B 3.2</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6080" marR="6080"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6080" marR="6080"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6080" marR="6080" marT="0" marB="0"/>
                </a:tc>
                <a:extLst>
                  <a:ext uri="{0D108BD9-81ED-4DB2-BD59-A6C34878D82A}">
                    <a16:rowId xmlns:a16="http://schemas.microsoft.com/office/drawing/2014/main" val="1549234447"/>
                  </a:ext>
                </a:extLst>
              </a:tr>
            </a:tbl>
          </a:graphicData>
        </a:graphic>
      </p:graphicFrame>
      <p:graphicFrame>
        <p:nvGraphicFramePr>
          <p:cNvPr id="6" name="Table 5">
            <a:extLst>
              <a:ext uri="{FF2B5EF4-FFF2-40B4-BE49-F238E27FC236}">
                <a16:creationId xmlns:a16="http://schemas.microsoft.com/office/drawing/2014/main" id="{575956ED-B191-F8C0-2815-E5B92E837196}"/>
              </a:ext>
            </a:extLst>
          </p:cNvPr>
          <p:cNvGraphicFramePr>
            <a:graphicFrameLocks noGrp="1"/>
          </p:cNvGraphicFramePr>
          <p:nvPr>
            <p:extLst>
              <p:ext uri="{D42A27DB-BD31-4B8C-83A1-F6EECF244321}">
                <p14:modId xmlns:p14="http://schemas.microsoft.com/office/powerpoint/2010/main" val="3275369652"/>
              </p:ext>
            </p:extLst>
          </p:nvPr>
        </p:nvGraphicFramePr>
        <p:xfrm>
          <a:off x="515816" y="4448667"/>
          <a:ext cx="11240085" cy="1381809"/>
        </p:xfrm>
        <a:graphic>
          <a:graphicData uri="http://schemas.openxmlformats.org/drawingml/2006/table">
            <a:tbl>
              <a:tblPr bandRow="1">
                <a:tableStyleId>{5C22544A-7EE6-4342-B048-85BDC9FD1C3A}</a:tableStyleId>
              </a:tblPr>
              <a:tblGrid>
                <a:gridCol w="1378632">
                  <a:extLst>
                    <a:ext uri="{9D8B030D-6E8A-4147-A177-3AD203B41FA5}">
                      <a16:colId xmlns:a16="http://schemas.microsoft.com/office/drawing/2014/main" val="900816366"/>
                    </a:ext>
                  </a:extLst>
                </a:gridCol>
                <a:gridCol w="2251568">
                  <a:extLst>
                    <a:ext uri="{9D8B030D-6E8A-4147-A177-3AD203B41FA5}">
                      <a16:colId xmlns:a16="http://schemas.microsoft.com/office/drawing/2014/main" val="1594476824"/>
                    </a:ext>
                  </a:extLst>
                </a:gridCol>
                <a:gridCol w="2784666">
                  <a:extLst>
                    <a:ext uri="{9D8B030D-6E8A-4147-A177-3AD203B41FA5}">
                      <a16:colId xmlns:a16="http://schemas.microsoft.com/office/drawing/2014/main" val="3068207747"/>
                    </a:ext>
                  </a:extLst>
                </a:gridCol>
                <a:gridCol w="1059766">
                  <a:extLst>
                    <a:ext uri="{9D8B030D-6E8A-4147-A177-3AD203B41FA5}">
                      <a16:colId xmlns:a16="http://schemas.microsoft.com/office/drawing/2014/main" val="620882700"/>
                    </a:ext>
                  </a:extLst>
                </a:gridCol>
                <a:gridCol w="886265">
                  <a:extLst>
                    <a:ext uri="{9D8B030D-6E8A-4147-A177-3AD203B41FA5}">
                      <a16:colId xmlns:a16="http://schemas.microsoft.com/office/drawing/2014/main" val="1120599364"/>
                    </a:ext>
                  </a:extLst>
                </a:gridCol>
                <a:gridCol w="1111348">
                  <a:extLst>
                    <a:ext uri="{9D8B030D-6E8A-4147-A177-3AD203B41FA5}">
                      <a16:colId xmlns:a16="http://schemas.microsoft.com/office/drawing/2014/main" val="1381967873"/>
                    </a:ext>
                  </a:extLst>
                </a:gridCol>
                <a:gridCol w="900332">
                  <a:extLst>
                    <a:ext uri="{9D8B030D-6E8A-4147-A177-3AD203B41FA5}">
                      <a16:colId xmlns:a16="http://schemas.microsoft.com/office/drawing/2014/main" val="331820375"/>
                    </a:ext>
                  </a:extLst>
                </a:gridCol>
                <a:gridCol w="867508">
                  <a:extLst>
                    <a:ext uri="{9D8B030D-6E8A-4147-A177-3AD203B41FA5}">
                      <a16:colId xmlns:a16="http://schemas.microsoft.com/office/drawing/2014/main" val="2845162787"/>
                    </a:ext>
                  </a:extLst>
                </a:gridCol>
              </a:tblGrid>
              <a:tr h="1381809">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SOCIALINĖ, EMOCINĖ IR SVEIKOS GYVENSENOS</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0169" marR="10169"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Žaisdami, tyrinėdami aplinką, aptardami įvairias situacijas, vaikai plėtoja savimonės gebėjimus: supranta mimika ir kūno kalba reiškiamas emocijas, į jas reaguoja, apmąsto ir nusako savo jausmus, emocijas.</a:t>
                      </a:r>
                      <a:endParaRPr lang="lt-LT" sz="1200" dirty="0">
                        <a:effectLst/>
                        <a:latin typeface="Arial" panose="020B0604020202020204" pitchFamily="34" charset="0"/>
                        <a:ea typeface="Noto Sans Symbols"/>
                        <a:cs typeface="Arial" panose="020B0604020202020204" pitchFamily="34" charset="0"/>
                      </a:endParaRPr>
                    </a:p>
                  </a:txBody>
                  <a:tcPr marL="10169" marR="10169" marT="0" marB="0"/>
                </a:tc>
                <a:tc>
                  <a:txBody>
                    <a:bodyPr/>
                    <a:lstStyle/>
                    <a:p>
                      <a:pPr marL="34290">
                        <a:lnSpc>
                          <a:spcPct val="107000"/>
                        </a:lnSpc>
                        <a:spcAft>
                          <a:spcPts val="800"/>
                        </a:spcAft>
                      </a:pPr>
                      <a:r>
                        <a:rPr lang="lt-LT" sz="1200" dirty="0">
                          <a:effectLst/>
                          <a:latin typeface="Arial" panose="020B0604020202020204" pitchFamily="34" charset="0"/>
                          <a:cs typeface="Arial" panose="020B0604020202020204" pitchFamily="34" charset="0"/>
                        </a:rPr>
                        <a:t>Stebėdamas,</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tyrinėdamas nusako, kaip kiti</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žmonės išreiškia emocijas ir</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jausmus balsu ir kūnu.</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0169" marR="10169"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0169" marR="10169"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0169" marR="10169"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A 5.2</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0169" marR="10169"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0169" marR="10169"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0169" marR="10169" marT="0" marB="0"/>
                </a:tc>
                <a:extLst>
                  <a:ext uri="{0D108BD9-81ED-4DB2-BD59-A6C34878D82A}">
                    <a16:rowId xmlns:a16="http://schemas.microsoft.com/office/drawing/2014/main" val="1291454695"/>
                  </a:ext>
                </a:extLst>
              </a:tr>
            </a:tbl>
          </a:graphicData>
        </a:graphic>
      </p:graphicFrame>
    </p:spTree>
    <p:extLst>
      <p:ext uri="{BB962C8B-B14F-4D97-AF65-F5344CB8AC3E}">
        <p14:creationId xmlns:p14="http://schemas.microsoft.com/office/powerpoint/2010/main" val="20164993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4ABC61-C401-4D71-67C7-8BA3DD2F2C03}"/>
              </a:ext>
            </a:extLst>
          </p:cNvPr>
          <p:cNvSpPr>
            <a:spLocks noGrp="1"/>
          </p:cNvSpPr>
          <p:nvPr>
            <p:ph type="sldNum" sz="quarter" idx="12"/>
          </p:nvPr>
        </p:nvSpPr>
        <p:spPr/>
        <p:txBody>
          <a:bodyPr/>
          <a:lstStyle/>
          <a:p>
            <a:fld id="{FACB02E1-4DFD-4284-8264-390F056E040D}" type="slidenum">
              <a:rPr lang="lt-LT" smtClean="0"/>
              <a:t>38</a:t>
            </a:fld>
            <a:endParaRPr lang="lt-LT"/>
          </a:p>
        </p:txBody>
      </p:sp>
      <p:graphicFrame>
        <p:nvGraphicFramePr>
          <p:cNvPr id="4" name="Table 3">
            <a:extLst>
              <a:ext uri="{FF2B5EF4-FFF2-40B4-BE49-F238E27FC236}">
                <a16:creationId xmlns:a16="http://schemas.microsoft.com/office/drawing/2014/main" id="{9E79C800-2648-FCE6-DEEA-F7B6BF176E2E}"/>
              </a:ext>
            </a:extLst>
          </p:cNvPr>
          <p:cNvGraphicFramePr>
            <a:graphicFrameLocks noGrp="1"/>
          </p:cNvGraphicFramePr>
          <p:nvPr>
            <p:extLst>
              <p:ext uri="{D42A27DB-BD31-4B8C-83A1-F6EECF244321}">
                <p14:modId xmlns:p14="http://schemas.microsoft.com/office/powerpoint/2010/main" val="2680248407"/>
              </p:ext>
            </p:extLst>
          </p:nvPr>
        </p:nvGraphicFramePr>
        <p:xfrm>
          <a:off x="475958" y="192637"/>
          <a:ext cx="11240083" cy="2705307"/>
        </p:xfrm>
        <a:graphic>
          <a:graphicData uri="http://schemas.openxmlformats.org/drawingml/2006/table">
            <a:tbl>
              <a:tblPr bandRow="1">
                <a:tableStyleId>{5C22544A-7EE6-4342-B048-85BDC9FD1C3A}</a:tableStyleId>
              </a:tblPr>
              <a:tblGrid>
                <a:gridCol w="1383321">
                  <a:extLst>
                    <a:ext uri="{9D8B030D-6E8A-4147-A177-3AD203B41FA5}">
                      <a16:colId xmlns:a16="http://schemas.microsoft.com/office/drawing/2014/main" val="1139867788"/>
                    </a:ext>
                  </a:extLst>
                </a:gridCol>
                <a:gridCol w="2232074">
                  <a:extLst>
                    <a:ext uri="{9D8B030D-6E8A-4147-A177-3AD203B41FA5}">
                      <a16:colId xmlns:a16="http://schemas.microsoft.com/office/drawing/2014/main" val="1464287170"/>
                    </a:ext>
                  </a:extLst>
                </a:gridCol>
                <a:gridCol w="3758419">
                  <a:extLst>
                    <a:ext uri="{9D8B030D-6E8A-4147-A177-3AD203B41FA5}">
                      <a16:colId xmlns:a16="http://schemas.microsoft.com/office/drawing/2014/main" val="2652551566"/>
                    </a:ext>
                  </a:extLst>
                </a:gridCol>
                <a:gridCol w="961293">
                  <a:extLst>
                    <a:ext uri="{9D8B030D-6E8A-4147-A177-3AD203B41FA5}">
                      <a16:colId xmlns:a16="http://schemas.microsoft.com/office/drawing/2014/main" val="3237107120"/>
                    </a:ext>
                  </a:extLst>
                </a:gridCol>
                <a:gridCol w="712763">
                  <a:extLst>
                    <a:ext uri="{9D8B030D-6E8A-4147-A177-3AD203B41FA5}">
                      <a16:colId xmlns:a16="http://schemas.microsoft.com/office/drawing/2014/main" val="4017156120"/>
                    </a:ext>
                  </a:extLst>
                </a:gridCol>
                <a:gridCol w="829994">
                  <a:extLst>
                    <a:ext uri="{9D8B030D-6E8A-4147-A177-3AD203B41FA5}">
                      <a16:colId xmlns:a16="http://schemas.microsoft.com/office/drawing/2014/main" val="2604414476"/>
                    </a:ext>
                  </a:extLst>
                </a:gridCol>
                <a:gridCol w="722141">
                  <a:extLst>
                    <a:ext uri="{9D8B030D-6E8A-4147-A177-3AD203B41FA5}">
                      <a16:colId xmlns:a16="http://schemas.microsoft.com/office/drawing/2014/main" val="619871521"/>
                    </a:ext>
                  </a:extLst>
                </a:gridCol>
                <a:gridCol w="640078">
                  <a:extLst>
                    <a:ext uri="{9D8B030D-6E8A-4147-A177-3AD203B41FA5}">
                      <a16:colId xmlns:a16="http://schemas.microsoft.com/office/drawing/2014/main" val="2398040822"/>
                    </a:ext>
                  </a:extLst>
                </a:gridCol>
              </a:tblGrid>
              <a:tr h="2705307">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KŪRYBIŠKUMO</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6028" marR="6028"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Kurdami savo sumanymus išbando įvairias dailės priemones, muzikos instrumentus ir kitus garso šaltinius, judesius bei vaidybinius elementus, kurie skatina improvizuoti, akomponuoti ir komponuoti; </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Kelia klausimus, dalinasi savo meniniais sumanymais artimoje aplinkoje, ugdymo įstaigoje ir svarsto, kaip įgytą meninę patirtį panaudoti už jos ribų.</a:t>
                      </a:r>
                      <a:endParaRPr lang="lt-LT" sz="1200" dirty="0">
                        <a:effectLst/>
                        <a:latin typeface="Arial" panose="020B0604020202020204" pitchFamily="34" charset="0"/>
                        <a:ea typeface="Noto Sans Symbols"/>
                        <a:cs typeface="Arial" panose="020B0604020202020204" pitchFamily="34" charset="0"/>
                      </a:endParaRPr>
                    </a:p>
                  </a:txBody>
                  <a:tcPr marL="6028" marR="6028"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Žaisdama, tyrinėdama,</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improvizuodama,</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konstruodama išbando dailės</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priemones (pvz., pieštukus,</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teptukus, kreideles, guašą,</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molį, gamtos ir netradicines</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medžiagas), kuria paties pasirinkta ar pasiūlyta dailės</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technika. Pateikus pasiūlymą, žino kaip ir ką darys, kokių priemonių reikia. Prireikus pagalbos visada kreipiasi į suaugusį žmogų.</a:t>
                      </a:r>
                    </a:p>
                    <a:p>
                      <a:pP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6028" marR="6028"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6028" marR="6028"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6028" marR="6028"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A 2.2</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6028" marR="6028"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6028" marR="6028"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6028" marR="6028" marT="0" marB="0"/>
                </a:tc>
                <a:extLst>
                  <a:ext uri="{0D108BD9-81ED-4DB2-BD59-A6C34878D82A}">
                    <a16:rowId xmlns:a16="http://schemas.microsoft.com/office/drawing/2014/main" val="3734759663"/>
                  </a:ext>
                </a:extLst>
              </a:tr>
            </a:tbl>
          </a:graphicData>
        </a:graphic>
      </p:graphicFrame>
      <p:graphicFrame>
        <p:nvGraphicFramePr>
          <p:cNvPr id="5" name="Table 4">
            <a:extLst>
              <a:ext uri="{FF2B5EF4-FFF2-40B4-BE49-F238E27FC236}">
                <a16:creationId xmlns:a16="http://schemas.microsoft.com/office/drawing/2014/main" id="{0EF2E35B-2429-CA1F-B650-C614E1F47E46}"/>
              </a:ext>
            </a:extLst>
          </p:cNvPr>
          <p:cNvGraphicFramePr>
            <a:graphicFrameLocks noGrp="1"/>
          </p:cNvGraphicFramePr>
          <p:nvPr>
            <p:extLst>
              <p:ext uri="{D42A27DB-BD31-4B8C-83A1-F6EECF244321}">
                <p14:modId xmlns:p14="http://schemas.microsoft.com/office/powerpoint/2010/main" val="3314240384"/>
              </p:ext>
            </p:extLst>
          </p:nvPr>
        </p:nvGraphicFramePr>
        <p:xfrm>
          <a:off x="475958" y="2897945"/>
          <a:ext cx="11240088" cy="3803210"/>
        </p:xfrm>
        <a:graphic>
          <a:graphicData uri="http://schemas.openxmlformats.org/drawingml/2006/table">
            <a:tbl>
              <a:tblPr bandRow="1">
                <a:tableStyleId>{5C22544A-7EE6-4342-B048-85BDC9FD1C3A}</a:tableStyleId>
              </a:tblPr>
              <a:tblGrid>
                <a:gridCol w="1385667">
                  <a:extLst>
                    <a:ext uri="{9D8B030D-6E8A-4147-A177-3AD203B41FA5}">
                      <a16:colId xmlns:a16="http://schemas.microsoft.com/office/drawing/2014/main" val="1236770730"/>
                    </a:ext>
                  </a:extLst>
                </a:gridCol>
                <a:gridCol w="2232073">
                  <a:extLst>
                    <a:ext uri="{9D8B030D-6E8A-4147-A177-3AD203B41FA5}">
                      <a16:colId xmlns:a16="http://schemas.microsoft.com/office/drawing/2014/main" val="1125822196"/>
                    </a:ext>
                  </a:extLst>
                </a:gridCol>
                <a:gridCol w="3770142">
                  <a:extLst>
                    <a:ext uri="{9D8B030D-6E8A-4147-A177-3AD203B41FA5}">
                      <a16:colId xmlns:a16="http://schemas.microsoft.com/office/drawing/2014/main" val="3008082994"/>
                    </a:ext>
                  </a:extLst>
                </a:gridCol>
                <a:gridCol w="951914">
                  <a:extLst>
                    <a:ext uri="{9D8B030D-6E8A-4147-A177-3AD203B41FA5}">
                      <a16:colId xmlns:a16="http://schemas.microsoft.com/office/drawing/2014/main" val="1247242466"/>
                    </a:ext>
                  </a:extLst>
                </a:gridCol>
                <a:gridCol w="708074">
                  <a:extLst>
                    <a:ext uri="{9D8B030D-6E8A-4147-A177-3AD203B41FA5}">
                      <a16:colId xmlns:a16="http://schemas.microsoft.com/office/drawing/2014/main" val="3675813391"/>
                    </a:ext>
                  </a:extLst>
                </a:gridCol>
                <a:gridCol w="834683">
                  <a:extLst>
                    <a:ext uri="{9D8B030D-6E8A-4147-A177-3AD203B41FA5}">
                      <a16:colId xmlns:a16="http://schemas.microsoft.com/office/drawing/2014/main" val="1651427311"/>
                    </a:ext>
                  </a:extLst>
                </a:gridCol>
                <a:gridCol w="722141">
                  <a:extLst>
                    <a:ext uri="{9D8B030D-6E8A-4147-A177-3AD203B41FA5}">
                      <a16:colId xmlns:a16="http://schemas.microsoft.com/office/drawing/2014/main" val="2181942669"/>
                    </a:ext>
                  </a:extLst>
                </a:gridCol>
                <a:gridCol w="635394">
                  <a:extLst>
                    <a:ext uri="{9D8B030D-6E8A-4147-A177-3AD203B41FA5}">
                      <a16:colId xmlns:a16="http://schemas.microsoft.com/office/drawing/2014/main" val="2459163449"/>
                    </a:ext>
                  </a:extLst>
                </a:gridCol>
              </a:tblGrid>
              <a:tr h="2240296">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PAŽINIMO</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3766" marR="3766"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Smalsaudami, dalyvaudami organizuotose veiklose, vaikai tiesiogiai stebi, tyrinėja artimiausią aplinką, kartu su kitais skiria, lygina, grupuoja, analizuoja gamtamokslinio, kalbinio, matematinio, meninio, visuomeninio, sveikatos ir fizinio ugdymosi sričių daiktus ir reiškinius pagal jiems būdingus lengvai pastebimus požymius, mokosi juos apibūdinti.</a:t>
                      </a:r>
                      <a:endParaRPr lang="lt-LT" sz="1200" dirty="0">
                        <a:effectLst/>
                        <a:latin typeface="Arial" panose="020B0604020202020204" pitchFamily="34" charset="0"/>
                        <a:ea typeface="Noto Sans Symbols"/>
                        <a:cs typeface="Arial" panose="020B0604020202020204" pitchFamily="34" charset="0"/>
                      </a:endParaRPr>
                    </a:p>
                  </a:txBody>
                  <a:tcPr marL="3766" marR="3766"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Naudodamasi užuominomis</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ar pavyzdžiais nusako, kur ir</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kada girdi muziką ar mato šokį, pastebi dailės kūrinius</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savo aplinkoje.</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Aptaria, kada ir kaip žmonės kūnu ir kalba rodo emocijas</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teatre ir gyvenime. Skiria atlikėjus nuo klausytojų.</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3766" marR="3766"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3766" marR="3766"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3766" marR="3766"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C 1.1</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3766" marR="3766"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3766" marR="3766"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3766" marR="3766" marT="0" marB="0"/>
                </a:tc>
                <a:extLst>
                  <a:ext uri="{0D108BD9-81ED-4DB2-BD59-A6C34878D82A}">
                    <a16:rowId xmlns:a16="http://schemas.microsoft.com/office/drawing/2014/main" val="4086692096"/>
                  </a:ext>
                </a:extLst>
              </a:tr>
              <a:tr h="1468886">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PILIETIŠKUMO</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3766" marR="3766"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Kartu su kitais ruošiasi ir dalyvauja kūrybiniuose projektuose, koncertuose, Lietuvos valstybinių švenčių renginiuose ir atlieka juose pasirinktą vaidmenį (groja, dainuoja, vaidina, šoka ar pan.).</a:t>
                      </a:r>
                      <a:endParaRPr lang="lt-LT" sz="1200" dirty="0">
                        <a:effectLst/>
                        <a:latin typeface="Arial" panose="020B0604020202020204" pitchFamily="34" charset="0"/>
                        <a:ea typeface="Noto Sans Symbols"/>
                        <a:cs typeface="Arial" panose="020B0604020202020204" pitchFamily="34" charset="0"/>
                      </a:endParaRPr>
                    </a:p>
                  </a:txBody>
                  <a:tcPr marL="3766" marR="3766" marT="0" marB="0"/>
                </a:tc>
                <a:tc>
                  <a:txBody>
                    <a:bodyPr/>
                    <a:lstStyle/>
                    <a:p>
                      <a:pPr marL="34290">
                        <a:lnSpc>
                          <a:spcPct val="107000"/>
                        </a:lnSpc>
                        <a:spcAft>
                          <a:spcPts val="800"/>
                        </a:spcAft>
                      </a:pPr>
                      <a:r>
                        <a:rPr lang="lt-LT" sz="1200" dirty="0">
                          <a:effectLst/>
                          <a:latin typeface="Arial" panose="020B0604020202020204" pitchFamily="34" charset="0"/>
                          <a:cs typeface="Arial" panose="020B0604020202020204" pitchFamily="34" charset="0"/>
                        </a:rPr>
                        <a:t>Per kitų inicijuotus</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teatrinius žaidimus išbando ir</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pritaiko įvairius paties sugalvotus ar judesius, veido išraiškas bei</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balso galimybes</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pavaizduojant skirtingus veikėjus, jų emocijas ir</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jausmus. Panaudoja lėles, kostiumus, dekoracijas ir kitas</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priemones plėtojant</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naratyvinius žaidimus. </a:t>
                      </a:r>
                    </a:p>
                    <a:p>
                      <a:pPr marL="34290">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3766" marR="3766" marT="0" marB="0"/>
                </a:tc>
                <a:tc>
                  <a:txBody>
                    <a:bodyPr/>
                    <a:lstStyle/>
                    <a:p>
                      <a:pPr marL="34290">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3766" marR="3766" marT="0" marB="0"/>
                </a:tc>
                <a:tc>
                  <a:txBody>
                    <a:bodyPr/>
                    <a:lstStyle/>
                    <a:p>
                      <a:pPr marL="34290">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3766" marR="3766"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A 5.2</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3766" marR="3766"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3766" marR="3766"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3766" marR="3766" marT="0" marB="0"/>
                </a:tc>
                <a:extLst>
                  <a:ext uri="{0D108BD9-81ED-4DB2-BD59-A6C34878D82A}">
                    <a16:rowId xmlns:a16="http://schemas.microsoft.com/office/drawing/2014/main" val="1364429256"/>
                  </a:ext>
                </a:extLst>
              </a:tr>
            </a:tbl>
          </a:graphicData>
        </a:graphic>
      </p:graphicFrame>
    </p:spTree>
    <p:extLst>
      <p:ext uri="{BB962C8B-B14F-4D97-AF65-F5344CB8AC3E}">
        <p14:creationId xmlns:p14="http://schemas.microsoft.com/office/powerpoint/2010/main" val="3952100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DAFA94-9E07-0D16-4571-E674DE5DCB96}"/>
              </a:ext>
            </a:extLst>
          </p:cNvPr>
          <p:cNvSpPr>
            <a:spLocks noGrp="1"/>
          </p:cNvSpPr>
          <p:nvPr>
            <p:ph type="sldNum" sz="quarter" idx="12"/>
          </p:nvPr>
        </p:nvSpPr>
        <p:spPr/>
        <p:txBody>
          <a:bodyPr/>
          <a:lstStyle/>
          <a:p>
            <a:fld id="{FACB02E1-4DFD-4284-8264-390F056E040D}" type="slidenum">
              <a:rPr lang="lt-LT" smtClean="0"/>
              <a:t>39</a:t>
            </a:fld>
            <a:endParaRPr lang="lt-LT"/>
          </a:p>
        </p:txBody>
      </p:sp>
      <p:graphicFrame>
        <p:nvGraphicFramePr>
          <p:cNvPr id="5" name="Table 4">
            <a:extLst>
              <a:ext uri="{FF2B5EF4-FFF2-40B4-BE49-F238E27FC236}">
                <a16:creationId xmlns:a16="http://schemas.microsoft.com/office/drawing/2014/main" id="{086FF3B6-425D-5F98-1B90-5D258B20A1D3}"/>
              </a:ext>
            </a:extLst>
          </p:cNvPr>
          <p:cNvGraphicFramePr>
            <a:graphicFrameLocks noGrp="1"/>
          </p:cNvGraphicFramePr>
          <p:nvPr>
            <p:extLst>
              <p:ext uri="{D42A27DB-BD31-4B8C-83A1-F6EECF244321}">
                <p14:modId xmlns:p14="http://schemas.microsoft.com/office/powerpoint/2010/main" val="3673706348"/>
              </p:ext>
            </p:extLst>
          </p:nvPr>
        </p:nvGraphicFramePr>
        <p:xfrm>
          <a:off x="475956" y="305337"/>
          <a:ext cx="11240088" cy="1639599"/>
        </p:xfrm>
        <a:graphic>
          <a:graphicData uri="http://schemas.openxmlformats.org/drawingml/2006/table">
            <a:tbl>
              <a:tblPr bandRow="1">
                <a:tableStyleId>{5C22544A-7EE6-4342-B048-85BDC9FD1C3A}</a:tableStyleId>
              </a:tblPr>
              <a:tblGrid>
                <a:gridCol w="1380978">
                  <a:extLst>
                    <a:ext uri="{9D8B030D-6E8A-4147-A177-3AD203B41FA5}">
                      <a16:colId xmlns:a16="http://schemas.microsoft.com/office/drawing/2014/main" val="2830423026"/>
                    </a:ext>
                  </a:extLst>
                </a:gridCol>
                <a:gridCol w="2236763">
                  <a:extLst>
                    <a:ext uri="{9D8B030D-6E8A-4147-A177-3AD203B41FA5}">
                      <a16:colId xmlns:a16="http://schemas.microsoft.com/office/drawing/2014/main" val="530974564"/>
                    </a:ext>
                  </a:extLst>
                </a:gridCol>
                <a:gridCol w="3774831">
                  <a:extLst>
                    <a:ext uri="{9D8B030D-6E8A-4147-A177-3AD203B41FA5}">
                      <a16:colId xmlns:a16="http://schemas.microsoft.com/office/drawing/2014/main" val="1532255921"/>
                    </a:ext>
                  </a:extLst>
                </a:gridCol>
                <a:gridCol w="961292">
                  <a:extLst>
                    <a:ext uri="{9D8B030D-6E8A-4147-A177-3AD203B41FA5}">
                      <a16:colId xmlns:a16="http://schemas.microsoft.com/office/drawing/2014/main" val="1292704831"/>
                    </a:ext>
                  </a:extLst>
                </a:gridCol>
                <a:gridCol w="703385">
                  <a:extLst>
                    <a:ext uri="{9D8B030D-6E8A-4147-A177-3AD203B41FA5}">
                      <a16:colId xmlns:a16="http://schemas.microsoft.com/office/drawing/2014/main" val="1620186191"/>
                    </a:ext>
                  </a:extLst>
                </a:gridCol>
                <a:gridCol w="820615">
                  <a:extLst>
                    <a:ext uri="{9D8B030D-6E8A-4147-A177-3AD203B41FA5}">
                      <a16:colId xmlns:a16="http://schemas.microsoft.com/office/drawing/2014/main" val="179156309"/>
                    </a:ext>
                  </a:extLst>
                </a:gridCol>
                <a:gridCol w="745588">
                  <a:extLst>
                    <a:ext uri="{9D8B030D-6E8A-4147-A177-3AD203B41FA5}">
                      <a16:colId xmlns:a16="http://schemas.microsoft.com/office/drawing/2014/main" val="2626343609"/>
                    </a:ext>
                  </a:extLst>
                </a:gridCol>
                <a:gridCol w="616636">
                  <a:extLst>
                    <a:ext uri="{9D8B030D-6E8A-4147-A177-3AD203B41FA5}">
                      <a16:colId xmlns:a16="http://schemas.microsoft.com/office/drawing/2014/main" val="374353640"/>
                    </a:ext>
                  </a:extLst>
                </a:gridCol>
              </a:tblGrid>
              <a:tr h="1639599">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SKAITMENINĖ</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0705" marR="10705"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Naudodami įrašymo technologijas pradeda kurti paprasčiausią skaitmeninį turinį (pvz. muziką, filmukus), išbando technologijas bendravimui, bendradarbiavimui, dalinasi bendravimo patirtimi.</a:t>
                      </a:r>
                      <a:endParaRPr lang="lt-LT" sz="1200" dirty="0">
                        <a:effectLst/>
                        <a:latin typeface="Arial" panose="020B0604020202020204" pitchFamily="34" charset="0"/>
                        <a:ea typeface="Noto Sans Symbols"/>
                        <a:cs typeface="Arial" panose="020B0604020202020204" pitchFamily="34" charset="0"/>
                      </a:endParaRPr>
                    </a:p>
                  </a:txBody>
                  <a:tcPr marL="10705" marR="10705" marT="0" marB="0"/>
                </a:tc>
                <a:tc>
                  <a:txBody>
                    <a:bodyPr/>
                    <a:lstStyle/>
                    <a:p>
                      <a:pPr marL="34290">
                        <a:lnSpc>
                          <a:spcPct val="107000"/>
                        </a:lnSpc>
                        <a:spcAft>
                          <a:spcPts val="800"/>
                        </a:spcAft>
                      </a:pPr>
                      <a:r>
                        <a:rPr lang="lt-LT" sz="1200">
                          <a:effectLst/>
                          <a:latin typeface="Arial" panose="020B0604020202020204" pitchFamily="34" charset="0"/>
                          <a:cs typeface="Arial" panose="020B0604020202020204" pitchFamily="34" charset="0"/>
                        </a:rPr>
                        <a:t>Dalyvaudama su grupės vaikais, vaidino spektaklyje, kuris buvo filmuojamas. Žino kaip reikia elgtis prieš kamerą, kaip stovėti. Peržiūrėjus papasakoja kaip jautėsi, kokios emocijos užvaldė.</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0705" marR="10705" marT="0" marB="0"/>
                </a:tc>
                <a:tc>
                  <a:txBody>
                    <a:bodyPr/>
                    <a:lstStyle/>
                    <a:p>
                      <a:pPr marL="34290">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0705" marR="10705" marT="0" marB="0"/>
                </a:tc>
                <a:tc>
                  <a:txBody>
                    <a:bodyPr/>
                    <a:lstStyle/>
                    <a:p>
                      <a:pPr marL="34290">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0705" marR="10705"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A 3.2</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0705" marR="10705"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0705" marR="10705"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0705" marR="10705" marT="0" marB="0"/>
                </a:tc>
                <a:extLst>
                  <a:ext uri="{0D108BD9-81ED-4DB2-BD59-A6C34878D82A}">
                    <a16:rowId xmlns:a16="http://schemas.microsoft.com/office/drawing/2014/main" val="2204688387"/>
                  </a:ext>
                </a:extLst>
              </a:tr>
            </a:tbl>
          </a:graphicData>
        </a:graphic>
      </p:graphicFrame>
    </p:spTree>
    <p:extLst>
      <p:ext uri="{BB962C8B-B14F-4D97-AF65-F5344CB8AC3E}">
        <p14:creationId xmlns:p14="http://schemas.microsoft.com/office/powerpoint/2010/main" val="2166216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7F62FBE-2563-8055-E521-0059AD3168E3}"/>
              </a:ext>
            </a:extLst>
          </p:cNvPr>
          <p:cNvSpPr>
            <a:spLocks noGrp="1"/>
          </p:cNvSpPr>
          <p:nvPr>
            <p:ph type="sldNum" sz="quarter" idx="12"/>
          </p:nvPr>
        </p:nvSpPr>
        <p:spPr/>
        <p:txBody>
          <a:bodyPr/>
          <a:lstStyle/>
          <a:p>
            <a:fld id="{95CBEC59-7FF9-4688-98DF-89832A0C9025}" type="slidenum">
              <a:rPr lang="en-US" smtClean="0"/>
              <a:t>4</a:t>
            </a:fld>
            <a:endParaRPr lang="en-US" dirty="0"/>
          </a:p>
        </p:txBody>
      </p:sp>
      <p:sp>
        <p:nvSpPr>
          <p:cNvPr id="7" name="Subtitle 5">
            <a:extLst>
              <a:ext uri="{FF2B5EF4-FFF2-40B4-BE49-F238E27FC236}">
                <a16:creationId xmlns:a16="http://schemas.microsoft.com/office/drawing/2014/main" id="{B29BD290-6651-8609-E303-957887AA1317}"/>
              </a:ext>
            </a:extLst>
          </p:cNvPr>
          <p:cNvSpPr txBox="1">
            <a:spLocks/>
          </p:cNvSpPr>
          <p:nvPr/>
        </p:nvSpPr>
        <p:spPr>
          <a:xfrm>
            <a:off x="929786" y="981885"/>
            <a:ext cx="10244651" cy="176199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2000" dirty="0">
                <a:solidFill>
                  <a:srgbClr val="002060"/>
                </a:solidFill>
                <a:latin typeface="Arial Narrow" panose="020B0606020202030204" pitchFamily="34" charset="0"/>
              </a:rPr>
              <a:t>Priešmokyklinio amžiaus vaikų </a:t>
            </a:r>
            <a:r>
              <a:rPr lang="lt-LT" sz="2000" b="1" dirty="0">
                <a:solidFill>
                  <a:srgbClr val="C00000"/>
                </a:solidFill>
                <a:latin typeface="Arial Narrow" panose="020B0606020202030204" pitchFamily="34" charset="0"/>
              </a:rPr>
              <a:t>ugdymosi pasiekimai </a:t>
            </a:r>
            <a:r>
              <a:rPr lang="lt-LT" sz="2000" dirty="0">
                <a:solidFill>
                  <a:srgbClr val="002060"/>
                </a:solidFill>
                <a:latin typeface="Arial Narrow" panose="020B0606020202030204" pitchFamily="34" charset="0"/>
              </a:rPr>
              <a:t>– tai ugdymosi procese </a:t>
            </a:r>
            <a:r>
              <a:rPr lang="lt-LT" sz="2000" b="1" dirty="0">
                <a:solidFill>
                  <a:srgbClr val="C00000"/>
                </a:solidFill>
                <a:latin typeface="Arial Narrow" panose="020B0606020202030204" pitchFamily="34" charset="0"/>
              </a:rPr>
              <a:t>įgyti</a:t>
            </a:r>
            <a:r>
              <a:rPr lang="lt-LT" sz="2000" dirty="0">
                <a:solidFill>
                  <a:srgbClr val="002060"/>
                </a:solidFill>
                <a:latin typeface="Arial Narrow" panose="020B0606020202030204" pitchFamily="34" charset="0"/>
              </a:rPr>
              <a:t> </a:t>
            </a:r>
            <a:r>
              <a:rPr lang="lt-LT" sz="2000" b="1" dirty="0">
                <a:solidFill>
                  <a:srgbClr val="C00000"/>
                </a:solidFill>
                <a:latin typeface="Arial Narrow" panose="020B0606020202030204" pitchFamily="34" charset="0"/>
              </a:rPr>
              <a:t>vaikų</a:t>
            </a:r>
            <a:r>
              <a:rPr lang="lt-LT" sz="2000" dirty="0">
                <a:solidFill>
                  <a:srgbClr val="002060"/>
                </a:solidFill>
                <a:latin typeface="Arial Narrow" panose="020B0606020202030204" pitchFamily="34" charset="0"/>
              </a:rPr>
              <a:t> </a:t>
            </a:r>
            <a:r>
              <a:rPr lang="lt-LT" sz="2000" b="1" dirty="0">
                <a:solidFill>
                  <a:srgbClr val="C00000"/>
                </a:solidFill>
                <a:latin typeface="Arial Narrow" panose="020B0606020202030204" pitchFamily="34" charset="0"/>
              </a:rPr>
              <a:t>gebėjimai</a:t>
            </a:r>
            <a:r>
              <a:rPr lang="lt-LT" sz="2000" dirty="0">
                <a:solidFill>
                  <a:srgbClr val="002060"/>
                </a:solidFill>
                <a:latin typeface="Arial Narrow" panose="020B0606020202030204" pitchFamily="34" charset="0"/>
              </a:rPr>
              <a:t>, </a:t>
            </a:r>
            <a:r>
              <a:rPr lang="lt-LT" sz="2000" b="1" dirty="0">
                <a:solidFill>
                  <a:srgbClr val="C00000"/>
                </a:solidFill>
                <a:latin typeface="Arial Narrow" panose="020B0606020202030204" pitchFamily="34" charset="0"/>
              </a:rPr>
              <a:t>žinios</a:t>
            </a:r>
            <a:r>
              <a:rPr lang="lt-LT" sz="2000" dirty="0">
                <a:solidFill>
                  <a:srgbClr val="002060"/>
                </a:solidFill>
                <a:latin typeface="Arial Narrow" panose="020B0606020202030204" pitchFamily="34" charset="0"/>
              </a:rPr>
              <a:t> ir </a:t>
            </a:r>
            <a:r>
              <a:rPr lang="lt-LT" sz="2000" b="1" dirty="0">
                <a:solidFill>
                  <a:srgbClr val="C00000"/>
                </a:solidFill>
                <a:latin typeface="Arial Narrow" panose="020B0606020202030204" pitchFamily="34" charset="0"/>
              </a:rPr>
              <a:t>supratimas</a:t>
            </a:r>
            <a:r>
              <a:rPr lang="lt-LT" sz="2000" dirty="0">
                <a:solidFill>
                  <a:srgbClr val="002060"/>
                </a:solidFill>
                <a:latin typeface="Arial Narrow" panose="020B0606020202030204" pitchFamily="34" charset="0"/>
              </a:rPr>
              <a:t>, </a:t>
            </a:r>
            <a:r>
              <a:rPr lang="lt-LT" sz="2000" b="1" dirty="0">
                <a:solidFill>
                  <a:srgbClr val="C00000"/>
                </a:solidFill>
                <a:latin typeface="Arial Narrow" panose="020B0606020202030204" pitchFamily="34" charset="0"/>
              </a:rPr>
              <a:t>nuostatos</a:t>
            </a:r>
            <a:r>
              <a:rPr lang="lt-LT" sz="2000" dirty="0">
                <a:solidFill>
                  <a:srgbClr val="002060"/>
                </a:solidFill>
                <a:latin typeface="Arial Narrow" panose="020B0606020202030204" pitchFamily="34" charset="0"/>
              </a:rPr>
              <a:t> apie kuriuos sprendžiame iš </a:t>
            </a:r>
            <a:r>
              <a:rPr lang="lt-LT" sz="2000" b="1" dirty="0">
                <a:solidFill>
                  <a:srgbClr val="C00000"/>
                </a:solidFill>
                <a:latin typeface="Arial Narrow" panose="020B0606020202030204" pitchFamily="34" charset="0"/>
              </a:rPr>
              <a:t>vaikų veiklos </a:t>
            </a:r>
            <a:r>
              <a:rPr lang="lt-LT" sz="2000" dirty="0">
                <a:solidFill>
                  <a:srgbClr val="002060"/>
                </a:solidFill>
                <a:latin typeface="Arial Narrow" panose="020B0606020202030204" pitchFamily="34" charset="0"/>
              </a:rPr>
              <a:t>ir jos </a:t>
            </a:r>
            <a:r>
              <a:rPr lang="lt-LT" sz="2000" b="1" dirty="0">
                <a:solidFill>
                  <a:srgbClr val="C00000"/>
                </a:solidFill>
                <a:latin typeface="Arial Narrow" panose="020B0606020202030204" pitchFamily="34" charset="0"/>
              </a:rPr>
              <a:t>rezultatų</a:t>
            </a:r>
            <a:r>
              <a:rPr lang="lt-LT" sz="2000" dirty="0">
                <a:solidFill>
                  <a:srgbClr val="002060"/>
                </a:solidFill>
                <a:latin typeface="Arial Narrow" panose="020B0606020202030204" pitchFamily="34" charset="0"/>
              </a:rPr>
              <a:t>. </a:t>
            </a:r>
          </a:p>
          <a:p>
            <a:pPr marL="0" indent="0">
              <a:buNone/>
            </a:pPr>
            <a:r>
              <a:rPr lang="lt-LT" sz="2000" b="1" dirty="0">
                <a:solidFill>
                  <a:srgbClr val="C00000"/>
                </a:solidFill>
                <a:latin typeface="Arial Narrow" panose="020B0606020202030204" pitchFamily="34" charset="0"/>
              </a:rPr>
              <a:t>VAIKŲ UGDYMOSI PAŽANGA </a:t>
            </a:r>
            <a:r>
              <a:rPr lang="lt-LT" sz="2000" dirty="0">
                <a:solidFill>
                  <a:srgbClr val="002060"/>
                </a:solidFill>
                <a:latin typeface="Arial Narrow" panose="020B0606020202030204" pitchFamily="34" charset="0"/>
              </a:rPr>
              <a:t>– tai vaikų pasiekimų ūgtelėjimas </a:t>
            </a:r>
            <a:r>
              <a:rPr lang="lt-LT" sz="2000" b="1" dirty="0">
                <a:solidFill>
                  <a:srgbClr val="C00000"/>
                </a:solidFill>
                <a:latin typeface="Arial Narrow" panose="020B0606020202030204" pitchFamily="34" charset="0"/>
              </a:rPr>
              <a:t>per tam tikrą laikotarpį</a:t>
            </a:r>
            <a:r>
              <a:rPr lang="lt-LT" sz="2000" dirty="0">
                <a:solidFill>
                  <a:srgbClr val="002060"/>
                </a:solidFill>
                <a:latin typeface="Arial Narrow" panose="020B0606020202030204" pitchFamily="34" charset="0"/>
              </a:rPr>
              <a:t>. </a:t>
            </a:r>
          </a:p>
          <a:p>
            <a:pPr marL="0" indent="0">
              <a:buNone/>
            </a:pPr>
            <a:r>
              <a:rPr lang="lt-LT" sz="2000" b="1" dirty="0">
                <a:solidFill>
                  <a:srgbClr val="C00000"/>
                </a:solidFill>
                <a:latin typeface="Arial Narrow" panose="020B0606020202030204" pitchFamily="34" charset="0"/>
              </a:rPr>
              <a:t>PASIEKIMŲ LYGIŲ PRASMĖ </a:t>
            </a:r>
            <a:r>
              <a:rPr lang="lt-LT" sz="2000" dirty="0">
                <a:solidFill>
                  <a:srgbClr val="002060"/>
                </a:solidFill>
                <a:latin typeface="Arial Narrow" panose="020B0606020202030204" pitchFamily="34" charset="0"/>
              </a:rPr>
              <a:t>– atskleisti kokybinę vaiko ūgtį, atskleisti kompetencijos plėtotės kryptį: iš kur judame kur link. </a:t>
            </a:r>
          </a:p>
        </p:txBody>
      </p:sp>
      <p:sp>
        <p:nvSpPr>
          <p:cNvPr id="8" name="Title 1">
            <a:extLst>
              <a:ext uri="{FF2B5EF4-FFF2-40B4-BE49-F238E27FC236}">
                <a16:creationId xmlns:a16="http://schemas.microsoft.com/office/drawing/2014/main" id="{FEA52DAE-ABB7-89EE-7237-12C24E441106}"/>
              </a:ext>
            </a:extLst>
          </p:cNvPr>
          <p:cNvSpPr txBox="1">
            <a:spLocks/>
          </p:cNvSpPr>
          <p:nvPr/>
        </p:nvSpPr>
        <p:spPr>
          <a:xfrm>
            <a:off x="929786" y="213556"/>
            <a:ext cx="10160245" cy="681805"/>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lt-LT" dirty="0">
                <a:solidFill>
                  <a:srgbClr val="002060"/>
                </a:solidFill>
                <a:latin typeface="Arial Narrow" panose="020B0606020202030204" pitchFamily="34" charset="0"/>
              </a:rPr>
              <a:t>Priešmokyklinio amžiaus vaikų pasiekimai: </a:t>
            </a:r>
            <a:endParaRPr lang="en-US" dirty="0">
              <a:solidFill>
                <a:srgbClr val="002060"/>
              </a:solidFill>
              <a:latin typeface="Arial Narrow" panose="020B0606020202030204" pitchFamily="34" charset="0"/>
            </a:endParaRPr>
          </a:p>
        </p:txBody>
      </p:sp>
      <p:grpSp>
        <p:nvGrpSpPr>
          <p:cNvPr id="18" name="Group 40">
            <a:extLst>
              <a:ext uri="{FF2B5EF4-FFF2-40B4-BE49-F238E27FC236}">
                <a16:creationId xmlns:a16="http://schemas.microsoft.com/office/drawing/2014/main" id="{396E444D-3AC0-E762-137A-AD6339108B68}"/>
              </a:ext>
            </a:extLst>
          </p:cNvPr>
          <p:cNvGrpSpPr/>
          <p:nvPr/>
        </p:nvGrpSpPr>
        <p:grpSpPr>
          <a:xfrm>
            <a:off x="4251149" y="5353636"/>
            <a:ext cx="2435693" cy="834191"/>
            <a:chOff x="3475232" y="3573379"/>
            <a:chExt cx="2805862" cy="834191"/>
          </a:xfrm>
        </p:grpSpPr>
        <p:sp>
          <p:nvSpPr>
            <p:cNvPr id="19" name="Rectangle 41">
              <a:extLst>
                <a:ext uri="{FF2B5EF4-FFF2-40B4-BE49-F238E27FC236}">
                  <a16:creationId xmlns:a16="http://schemas.microsoft.com/office/drawing/2014/main" id="{584A0625-17BE-3C0A-F2FA-A05038829E0C}"/>
                </a:ext>
              </a:extLst>
            </p:cNvPr>
            <p:cNvSpPr/>
            <p:nvPr/>
          </p:nvSpPr>
          <p:spPr>
            <a:xfrm>
              <a:off x="3475232" y="3573379"/>
              <a:ext cx="2637031" cy="8341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 name="Isosceles Triangle 42">
              <a:extLst>
                <a:ext uri="{FF2B5EF4-FFF2-40B4-BE49-F238E27FC236}">
                  <a16:creationId xmlns:a16="http://schemas.microsoft.com/office/drawing/2014/main" id="{19337EDE-78A4-3489-DB39-37706E0BFC48}"/>
                </a:ext>
              </a:extLst>
            </p:cNvPr>
            <p:cNvSpPr/>
            <p:nvPr/>
          </p:nvSpPr>
          <p:spPr>
            <a:xfrm rot="5400000">
              <a:off x="6063629" y="3889798"/>
              <a:ext cx="233573" cy="20135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nvGrpSpPr>
          <p:cNvPr id="21" name="Group 44">
            <a:extLst>
              <a:ext uri="{FF2B5EF4-FFF2-40B4-BE49-F238E27FC236}">
                <a16:creationId xmlns:a16="http://schemas.microsoft.com/office/drawing/2014/main" id="{2413083B-6CB3-C9E2-4A15-6A4FB1CB8D27}"/>
              </a:ext>
            </a:extLst>
          </p:cNvPr>
          <p:cNvGrpSpPr/>
          <p:nvPr/>
        </p:nvGrpSpPr>
        <p:grpSpPr>
          <a:xfrm>
            <a:off x="1614117" y="5353637"/>
            <a:ext cx="2838388" cy="834190"/>
            <a:chOff x="838200" y="3573380"/>
            <a:chExt cx="2838388" cy="834190"/>
          </a:xfrm>
        </p:grpSpPr>
        <p:sp>
          <p:nvSpPr>
            <p:cNvPr id="22" name="Round Same Side Corner Rectangle 45">
              <a:extLst>
                <a:ext uri="{FF2B5EF4-FFF2-40B4-BE49-F238E27FC236}">
                  <a16:creationId xmlns:a16="http://schemas.microsoft.com/office/drawing/2014/main" id="{C08283E9-ACC2-C1DF-8FA9-EDBAABC6D14F}"/>
                </a:ext>
              </a:extLst>
            </p:cNvPr>
            <p:cNvSpPr/>
            <p:nvPr/>
          </p:nvSpPr>
          <p:spPr>
            <a:xfrm rot="16200000">
              <a:off x="1739621" y="2671959"/>
              <a:ext cx="834190" cy="2637031"/>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3" name="Isosceles Triangle 46">
              <a:extLst>
                <a:ext uri="{FF2B5EF4-FFF2-40B4-BE49-F238E27FC236}">
                  <a16:creationId xmlns:a16="http://schemas.microsoft.com/office/drawing/2014/main" id="{18F1961C-7A0F-4D78-FEC8-F24FD4B32341}"/>
                </a:ext>
              </a:extLst>
            </p:cNvPr>
            <p:cNvSpPr/>
            <p:nvPr/>
          </p:nvSpPr>
          <p:spPr>
            <a:xfrm rot="5400000">
              <a:off x="3459123" y="3889797"/>
              <a:ext cx="233573" cy="20135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4" name="TextBox 47">
              <a:extLst>
                <a:ext uri="{FF2B5EF4-FFF2-40B4-BE49-F238E27FC236}">
                  <a16:creationId xmlns:a16="http://schemas.microsoft.com/office/drawing/2014/main" id="{057FF786-5B7D-B996-4065-4E378507ABF1}"/>
                </a:ext>
              </a:extLst>
            </p:cNvPr>
            <p:cNvSpPr txBox="1"/>
            <p:nvPr/>
          </p:nvSpPr>
          <p:spPr>
            <a:xfrm>
              <a:off x="2080614" y="3759641"/>
              <a:ext cx="184731" cy="400110"/>
            </a:xfrm>
            <a:prstGeom prst="rect">
              <a:avLst/>
            </a:prstGeom>
            <a:noFill/>
          </p:spPr>
          <p:txBody>
            <a:bodyPr wrap="none" rtlCol="0">
              <a:spAutoFit/>
            </a:bodyPr>
            <a:lstStyle/>
            <a:p>
              <a:pPr algn="ctr"/>
              <a:endParaRPr lang="en-US" sz="2000" b="1" dirty="0">
                <a:solidFill>
                  <a:schemeClr val="bg1"/>
                </a:solidFill>
              </a:endParaRPr>
            </a:p>
          </p:txBody>
        </p:sp>
      </p:grpSp>
      <p:sp>
        <p:nvSpPr>
          <p:cNvPr id="25" name="矩形 38">
            <a:extLst>
              <a:ext uri="{FF2B5EF4-FFF2-40B4-BE49-F238E27FC236}">
                <a16:creationId xmlns:a16="http://schemas.microsoft.com/office/drawing/2014/main" id="{865BF83C-3466-90C9-5C59-B6D16BE6A607}"/>
              </a:ext>
            </a:extLst>
          </p:cNvPr>
          <p:cNvSpPr/>
          <p:nvPr/>
        </p:nvSpPr>
        <p:spPr>
          <a:xfrm>
            <a:off x="1921690" y="5480982"/>
            <a:ext cx="2074434" cy="584775"/>
          </a:xfrm>
          <a:prstGeom prst="rect">
            <a:avLst/>
          </a:prstGeom>
        </p:spPr>
        <p:txBody>
          <a:bodyPr wrap="square">
            <a:spAutoFit/>
          </a:bodyPr>
          <a:lstStyle/>
          <a:p>
            <a:pPr algn="ctr"/>
            <a:r>
              <a:rPr lang="lt-LT" altLang="zh-CN" sz="1600" b="1" dirty="0">
                <a:solidFill>
                  <a:srgbClr val="C00000"/>
                </a:solidFill>
                <a:latin typeface="Helvetica" panose="020B0604020202020204" pitchFamily="34" charset="0"/>
                <a:cs typeface="Helvetica" panose="020B0604020202020204" pitchFamily="34" charset="0"/>
              </a:rPr>
              <a:t>VAIKŲ UGDYMOSI PAŽANGA:</a:t>
            </a:r>
            <a:endParaRPr lang="en-US" altLang="zh-CN" sz="1600" b="1" dirty="0">
              <a:solidFill>
                <a:srgbClr val="C00000"/>
              </a:solidFill>
              <a:latin typeface="Helvetica" panose="020B0604020202020204" pitchFamily="34" charset="0"/>
              <a:cs typeface="Helvetica" panose="020B0604020202020204" pitchFamily="34" charset="0"/>
            </a:endParaRPr>
          </a:p>
        </p:txBody>
      </p:sp>
      <p:sp>
        <p:nvSpPr>
          <p:cNvPr id="26" name="矩形 39">
            <a:extLst>
              <a:ext uri="{FF2B5EF4-FFF2-40B4-BE49-F238E27FC236}">
                <a16:creationId xmlns:a16="http://schemas.microsoft.com/office/drawing/2014/main" id="{90CEDAD5-107D-2F10-14CB-AEA42ECB4742}"/>
              </a:ext>
            </a:extLst>
          </p:cNvPr>
          <p:cNvSpPr/>
          <p:nvPr/>
        </p:nvSpPr>
        <p:spPr>
          <a:xfrm>
            <a:off x="4387417" y="5602780"/>
            <a:ext cx="2074434" cy="276999"/>
          </a:xfrm>
          <a:prstGeom prst="rect">
            <a:avLst/>
          </a:prstGeom>
        </p:spPr>
        <p:txBody>
          <a:bodyPr wrap="square">
            <a:spAutoFit/>
          </a:bodyPr>
          <a:lstStyle/>
          <a:p>
            <a:pPr algn="ctr"/>
            <a:r>
              <a:rPr lang="lt-LT" altLang="zh-CN" sz="1200" b="1" dirty="0">
                <a:solidFill>
                  <a:schemeClr val="bg1"/>
                </a:solidFill>
                <a:latin typeface="Helvetica" panose="020B0604020202020204" pitchFamily="34" charset="0"/>
                <a:cs typeface="Helvetica" panose="020B0604020202020204" pitchFamily="34" charset="0"/>
              </a:rPr>
              <a:t>IKI PAGRINDINIO LYGIO</a:t>
            </a:r>
            <a:endParaRPr lang="en-US" altLang="zh-CN" sz="1200" b="1" dirty="0">
              <a:solidFill>
                <a:schemeClr val="bg1"/>
              </a:solidFill>
              <a:latin typeface="Helvetica" panose="020B0604020202020204" pitchFamily="34" charset="0"/>
              <a:cs typeface="Helvetica" panose="020B0604020202020204" pitchFamily="34" charset="0"/>
            </a:endParaRPr>
          </a:p>
        </p:txBody>
      </p:sp>
      <p:grpSp>
        <p:nvGrpSpPr>
          <p:cNvPr id="27" name="组合 41">
            <a:extLst>
              <a:ext uri="{FF2B5EF4-FFF2-40B4-BE49-F238E27FC236}">
                <a16:creationId xmlns:a16="http://schemas.microsoft.com/office/drawing/2014/main" id="{5368C2F9-3BE0-7713-F9D1-7997E8D2C935}"/>
              </a:ext>
            </a:extLst>
          </p:cNvPr>
          <p:cNvGrpSpPr/>
          <p:nvPr/>
        </p:nvGrpSpPr>
        <p:grpSpPr>
          <a:xfrm>
            <a:off x="9091906" y="5353638"/>
            <a:ext cx="2637031" cy="834190"/>
            <a:chOff x="8668518" y="3569940"/>
            <a:chExt cx="2637031" cy="834190"/>
          </a:xfrm>
        </p:grpSpPr>
        <p:sp>
          <p:nvSpPr>
            <p:cNvPr id="28" name="Round Same Side Corner Rectangle 6">
              <a:extLst>
                <a:ext uri="{FF2B5EF4-FFF2-40B4-BE49-F238E27FC236}">
                  <a16:creationId xmlns:a16="http://schemas.microsoft.com/office/drawing/2014/main" id="{A160A0A3-5202-2E36-30E4-75C44B4663D7}"/>
                </a:ext>
              </a:extLst>
            </p:cNvPr>
            <p:cNvSpPr/>
            <p:nvPr/>
          </p:nvSpPr>
          <p:spPr>
            <a:xfrm rot="5400000">
              <a:off x="9569939" y="2668519"/>
              <a:ext cx="834190" cy="2637031"/>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9" name="矩形 43">
              <a:extLst>
                <a:ext uri="{FF2B5EF4-FFF2-40B4-BE49-F238E27FC236}">
                  <a16:creationId xmlns:a16="http://schemas.microsoft.com/office/drawing/2014/main" id="{A683E228-A022-561C-C8A4-EC98DADD710C}"/>
                </a:ext>
              </a:extLst>
            </p:cNvPr>
            <p:cNvSpPr/>
            <p:nvPr/>
          </p:nvSpPr>
          <p:spPr>
            <a:xfrm>
              <a:off x="9029777" y="3799474"/>
              <a:ext cx="2074434" cy="461665"/>
            </a:xfrm>
            <a:prstGeom prst="rect">
              <a:avLst/>
            </a:prstGeom>
          </p:spPr>
          <p:txBody>
            <a:bodyPr wrap="square">
              <a:spAutoFit/>
            </a:bodyPr>
            <a:lstStyle/>
            <a:p>
              <a:pPr algn="ctr"/>
              <a:r>
                <a:rPr lang="lt-LT" altLang="zh-CN" sz="1200" b="1" dirty="0">
                  <a:solidFill>
                    <a:schemeClr val="bg1"/>
                  </a:solidFill>
                  <a:latin typeface="Helvetica" panose="020B0604020202020204" pitchFamily="34" charset="0"/>
                  <a:cs typeface="Helvetica" panose="020B0604020202020204" pitchFamily="34" charset="0"/>
                </a:rPr>
                <a:t>VIRŠ PAGRINDINIO LYGIO</a:t>
              </a:r>
              <a:endParaRPr lang="en-US" altLang="zh-CN" sz="1200" b="1" dirty="0">
                <a:solidFill>
                  <a:schemeClr val="bg1"/>
                </a:solidFill>
                <a:latin typeface="Helvetica" panose="020B0604020202020204" pitchFamily="34" charset="0"/>
                <a:cs typeface="Helvetica" panose="020B0604020202020204" pitchFamily="34" charset="0"/>
              </a:endParaRPr>
            </a:p>
          </p:txBody>
        </p:sp>
      </p:grpSp>
      <p:grpSp>
        <p:nvGrpSpPr>
          <p:cNvPr id="30" name="Group 36">
            <a:extLst>
              <a:ext uri="{FF2B5EF4-FFF2-40B4-BE49-F238E27FC236}">
                <a16:creationId xmlns:a16="http://schemas.microsoft.com/office/drawing/2014/main" id="{B433652D-7FF4-08DE-C036-845DF81ED235}"/>
              </a:ext>
            </a:extLst>
          </p:cNvPr>
          <p:cNvGrpSpPr/>
          <p:nvPr/>
        </p:nvGrpSpPr>
        <p:grpSpPr>
          <a:xfrm>
            <a:off x="6503128" y="5353636"/>
            <a:ext cx="2838387" cy="834191"/>
            <a:chOff x="6079738" y="3573379"/>
            <a:chExt cx="2838387" cy="834191"/>
          </a:xfrm>
        </p:grpSpPr>
        <p:sp>
          <p:nvSpPr>
            <p:cNvPr id="31" name="Rectangle 37">
              <a:extLst>
                <a:ext uri="{FF2B5EF4-FFF2-40B4-BE49-F238E27FC236}">
                  <a16:creationId xmlns:a16="http://schemas.microsoft.com/office/drawing/2014/main" id="{B7542117-C02B-F678-93F8-CA6D677C6DCE}"/>
                </a:ext>
              </a:extLst>
            </p:cNvPr>
            <p:cNvSpPr/>
            <p:nvPr/>
          </p:nvSpPr>
          <p:spPr>
            <a:xfrm>
              <a:off x="6079738" y="3573379"/>
              <a:ext cx="2637031" cy="8341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2" name="Isosceles Triangle 38">
              <a:extLst>
                <a:ext uri="{FF2B5EF4-FFF2-40B4-BE49-F238E27FC236}">
                  <a16:creationId xmlns:a16="http://schemas.microsoft.com/office/drawing/2014/main" id="{A881190A-7C84-1D91-4E68-3E0C2C13F069}"/>
                </a:ext>
              </a:extLst>
            </p:cNvPr>
            <p:cNvSpPr/>
            <p:nvPr/>
          </p:nvSpPr>
          <p:spPr>
            <a:xfrm rot="5400000">
              <a:off x="8700660" y="3889799"/>
              <a:ext cx="233573" cy="201356"/>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33" name="矩形 40">
            <a:extLst>
              <a:ext uri="{FF2B5EF4-FFF2-40B4-BE49-F238E27FC236}">
                <a16:creationId xmlns:a16="http://schemas.microsoft.com/office/drawing/2014/main" id="{C910D090-6BC5-87BA-EBFC-F9D0BE2C4030}"/>
              </a:ext>
            </a:extLst>
          </p:cNvPr>
          <p:cNvSpPr/>
          <p:nvPr/>
        </p:nvSpPr>
        <p:spPr>
          <a:xfrm>
            <a:off x="6633156" y="5602780"/>
            <a:ext cx="2232015" cy="276999"/>
          </a:xfrm>
          <a:prstGeom prst="rect">
            <a:avLst/>
          </a:prstGeom>
        </p:spPr>
        <p:txBody>
          <a:bodyPr wrap="square">
            <a:spAutoFit/>
          </a:bodyPr>
          <a:lstStyle/>
          <a:p>
            <a:pPr algn="ctr"/>
            <a:r>
              <a:rPr lang="lt-LT" altLang="zh-CN" sz="1200" b="1" dirty="0">
                <a:solidFill>
                  <a:schemeClr val="bg1"/>
                </a:solidFill>
                <a:latin typeface="Helvetica" panose="020B0604020202020204" pitchFamily="34" charset="0"/>
                <a:cs typeface="Helvetica" panose="020B0604020202020204" pitchFamily="34" charset="0"/>
              </a:rPr>
              <a:t>PAGRINDINIS LYGIS </a:t>
            </a:r>
            <a:endParaRPr lang="en-US" altLang="zh-CN" sz="1400" b="1" dirty="0">
              <a:solidFill>
                <a:schemeClr val="bg1"/>
              </a:solidFill>
              <a:latin typeface="Helvetica" panose="020B0604020202020204" pitchFamily="34" charset="0"/>
              <a:cs typeface="Helvetica" panose="020B0604020202020204" pitchFamily="34" charset="0"/>
            </a:endParaRPr>
          </a:p>
        </p:txBody>
      </p:sp>
      <p:sp>
        <p:nvSpPr>
          <p:cNvPr id="38" name="Line">
            <a:extLst>
              <a:ext uri="{FF2B5EF4-FFF2-40B4-BE49-F238E27FC236}">
                <a16:creationId xmlns:a16="http://schemas.microsoft.com/office/drawing/2014/main" id="{8F0C9872-BB2A-C4DA-0B97-58296CA28F13}"/>
              </a:ext>
            </a:extLst>
          </p:cNvPr>
          <p:cNvSpPr/>
          <p:nvPr/>
        </p:nvSpPr>
        <p:spPr>
          <a:xfrm>
            <a:off x="2594759" y="5076366"/>
            <a:ext cx="8337097" cy="1"/>
          </a:xfrm>
          <a:prstGeom prst="line">
            <a:avLst/>
          </a:prstGeom>
          <a:ln w="88900">
            <a:solidFill>
              <a:srgbClr val="000000"/>
            </a:solidFill>
            <a:miter lim="400000"/>
            <a:headEnd type="triangle"/>
            <a:tailEnd type="triangle"/>
          </a:ln>
        </p:spPr>
        <p:txBody>
          <a:bodyPr lIns="25400" tIns="25400" rIns="25400" bIns="25400" anchor="ctr"/>
          <a:lstStyle/>
          <a:p>
            <a:endParaRPr/>
          </a:p>
        </p:txBody>
      </p:sp>
      <p:sp>
        <p:nvSpPr>
          <p:cNvPr id="39" name="Title 1">
            <a:extLst>
              <a:ext uri="{FF2B5EF4-FFF2-40B4-BE49-F238E27FC236}">
                <a16:creationId xmlns:a16="http://schemas.microsoft.com/office/drawing/2014/main" id="{C4A1E482-89B8-0FB8-318B-38F7A72684D4}"/>
              </a:ext>
            </a:extLst>
          </p:cNvPr>
          <p:cNvSpPr txBox="1">
            <a:spLocks/>
          </p:cNvSpPr>
          <p:nvPr/>
        </p:nvSpPr>
        <p:spPr>
          <a:xfrm>
            <a:off x="2716875" y="4244406"/>
            <a:ext cx="8546657" cy="681805"/>
          </a:xfrm>
          <a:prstGeom prst="rect">
            <a:avLst/>
          </a:prstGeom>
        </p:spPr>
        <p:txBody>
          <a:bodyPr vert="horz" lIns="91440" tIns="45720" rIns="91440" bIns="45720" rtlCol="0" anchor="b">
            <a:normAutofit fontScale="82500" lnSpcReduction="10000"/>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lt-LT" dirty="0">
                <a:solidFill>
                  <a:srgbClr val="002060"/>
                </a:solidFill>
                <a:latin typeface="Arial Narrow" panose="020B0606020202030204" pitchFamily="34" charset="0"/>
              </a:rPr>
              <a:t>Priešmokyklinio ugdymo metai: raidos žingsniai</a:t>
            </a:r>
            <a:endParaRPr lang="en-US" dirty="0">
              <a:solidFill>
                <a:srgbClr val="002060"/>
              </a:solidFill>
              <a:latin typeface="Arial Narrow" panose="020B0606020202030204" pitchFamily="34" charset="0"/>
            </a:endParaRPr>
          </a:p>
        </p:txBody>
      </p:sp>
      <p:sp>
        <p:nvSpPr>
          <p:cNvPr id="40" name="Kompetencijos plėtotės procesas">
            <a:extLst>
              <a:ext uri="{FF2B5EF4-FFF2-40B4-BE49-F238E27FC236}">
                <a16:creationId xmlns:a16="http://schemas.microsoft.com/office/drawing/2014/main" id="{D0AA12A7-E511-9352-A86A-724EF52FA75C}"/>
              </a:ext>
            </a:extLst>
          </p:cNvPr>
          <p:cNvSpPr txBox="1"/>
          <p:nvPr/>
        </p:nvSpPr>
        <p:spPr>
          <a:xfrm>
            <a:off x="4878977" y="6254782"/>
            <a:ext cx="3768660" cy="4206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6700">
                <a:solidFill>
                  <a:srgbClr val="000000"/>
                </a:solidFill>
                <a:latin typeface="Arial Narrow"/>
                <a:ea typeface="Arial Narrow"/>
                <a:cs typeface="Arial Narrow"/>
                <a:sym typeface="Arial Narrow"/>
              </a:defRPr>
            </a:lvl1pPr>
          </a:lstStyle>
          <a:p>
            <a:r>
              <a:rPr lang="lt-LT" sz="2400" dirty="0"/>
              <a:t>Kompetencijos plėtotės procesas</a:t>
            </a:r>
          </a:p>
        </p:txBody>
      </p:sp>
      <p:sp>
        <p:nvSpPr>
          <p:cNvPr id="41" name="TextBox 40">
            <a:extLst>
              <a:ext uri="{FF2B5EF4-FFF2-40B4-BE49-F238E27FC236}">
                <a16:creationId xmlns:a16="http://schemas.microsoft.com/office/drawing/2014/main" id="{C0C0A2E8-3AC8-F37B-CDAE-2B779F5B3A8D}"/>
              </a:ext>
            </a:extLst>
          </p:cNvPr>
          <p:cNvSpPr txBox="1"/>
          <p:nvPr/>
        </p:nvSpPr>
        <p:spPr>
          <a:xfrm>
            <a:off x="929786" y="2766224"/>
            <a:ext cx="4589439" cy="923330"/>
          </a:xfrm>
          <a:prstGeom prst="rect">
            <a:avLst/>
          </a:prstGeom>
          <a:noFill/>
        </p:spPr>
        <p:txBody>
          <a:bodyPr wrap="square">
            <a:spAutoFit/>
          </a:bodyPr>
          <a:lstStyle/>
          <a:p>
            <a:pPr marL="0" indent="0">
              <a:buNone/>
            </a:pPr>
            <a:r>
              <a:rPr lang="lt-LT" sz="1800" b="1" dirty="0">
                <a:solidFill>
                  <a:srgbClr val="C00000"/>
                </a:solidFill>
                <a:latin typeface="Arial Narrow" panose="020B0606020202030204" pitchFamily="34" charset="0"/>
              </a:rPr>
              <a:t>PASIEKIMŲ LYGIAI </a:t>
            </a:r>
            <a:r>
              <a:rPr lang="lt-LT" sz="1800" b="1" dirty="0">
                <a:solidFill>
                  <a:srgbClr val="002060"/>
                </a:solidFill>
                <a:latin typeface="Arial Narrow" panose="020B0606020202030204" pitchFamily="34" charset="0"/>
              </a:rPr>
              <a:t>– vaiko ugdymosi pažangą nusakantys siekiniai / žingsniai. Tai pamatas sėkmingai kompetencijų plėtotei. </a:t>
            </a:r>
          </a:p>
        </p:txBody>
      </p:sp>
      <p:sp>
        <p:nvSpPr>
          <p:cNvPr id="42" name="TextBox 41">
            <a:extLst>
              <a:ext uri="{FF2B5EF4-FFF2-40B4-BE49-F238E27FC236}">
                <a16:creationId xmlns:a16="http://schemas.microsoft.com/office/drawing/2014/main" id="{BC68F2AA-20BE-5B54-824E-97BCEA69BACC}"/>
              </a:ext>
            </a:extLst>
          </p:cNvPr>
          <p:cNvSpPr txBox="1"/>
          <p:nvPr/>
        </p:nvSpPr>
        <p:spPr>
          <a:xfrm>
            <a:off x="5592603" y="2766807"/>
            <a:ext cx="6110068" cy="1200329"/>
          </a:xfrm>
          <a:prstGeom prst="rect">
            <a:avLst/>
          </a:prstGeom>
          <a:noFill/>
        </p:spPr>
        <p:txBody>
          <a:bodyPr wrap="square">
            <a:spAutoFit/>
          </a:bodyPr>
          <a:lstStyle/>
          <a:p>
            <a:pPr marL="0" indent="0">
              <a:buNone/>
            </a:pPr>
            <a:r>
              <a:rPr lang="lt-LT" sz="1800" b="1" dirty="0">
                <a:solidFill>
                  <a:srgbClr val="C00000"/>
                </a:solidFill>
                <a:latin typeface="Arial Narrow" panose="020B0606020202030204" pitchFamily="34" charset="0"/>
              </a:rPr>
              <a:t>TAI NE STANDARTAS, O SIEKIAMYBĖ. </a:t>
            </a:r>
            <a:r>
              <a:rPr lang="lt-LT" sz="1800" b="1" dirty="0">
                <a:solidFill>
                  <a:srgbClr val="002060"/>
                </a:solidFill>
                <a:latin typeface="Arial Narrow" panose="020B0606020202030204" pitchFamily="34" charset="0"/>
              </a:rPr>
              <a:t>Jie padeda priešmokyklinio ugdymo pedagogams tikslingiau stebėti, atpažinti bei vertinti ką vaikas jau </a:t>
            </a:r>
            <a:r>
              <a:rPr lang="lt-LT" sz="1800" b="1" dirty="0">
                <a:solidFill>
                  <a:srgbClr val="C00000"/>
                </a:solidFill>
                <a:latin typeface="Arial Narrow" panose="020B0606020202030204" pitchFamily="34" charset="0"/>
              </a:rPr>
              <a:t>žino</a:t>
            </a:r>
            <a:r>
              <a:rPr lang="lt-LT" sz="1800" b="1" dirty="0">
                <a:solidFill>
                  <a:srgbClr val="002060"/>
                </a:solidFill>
                <a:latin typeface="Arial Narrow" panose="020B0606020202030204" pitchFamily="34" charset="0"/>
              </a:rPr>
              <a:t>, </a:t>
            </a:r>
            <a:r>
              <a:rPr lang="lt-LT" sz="1800" b="1" dirty="0">
                <a:solidFill>
                  <a:srgbClr val="C00000"/>
                </a:solidFill>
                <a:latin typeface="Arial Narrow" panose="020B0606020202030204" pitchFamily="34" charset="0"/>
              </a:rPr>
              <a:t>supranta</a:t>
            </a:r>
            <a:r>
              <a:rPr lang="lt-LT" sz="1800" b="1" dirty="0">
                <a:solidFill>
                  <a:srgbClr val="002060"/>
                </a:solidFill>
                <a:latin typeface="Arial Narrow" panose="020B0606020202030204" pitchFamily="34" charset="0"/>
              </a:rPr>
              <a:t>, </a:t>
            </a:r>
            <a:r>
              <a:rPr lang="lt-LT" sz="1800" b="1" dirty="0">
                <a:solidFill>
                  <a:srgbClr val="C00000"/>
                </a:solidFill>
                <a:latin typeface="Arial Narrow" panose="020B0606020202030204" pitchFamily="34" charset="0"/>
              </a:rPr>
              <a:t>geba</a:t>
            </a:r>
            <a:r>
              <a:rPr lang="lt-LT" sz="1800" b="1" dirty="0">
                <a:solidFill>
                  <a:srgbClr val="002060"/>
                </a:solidFill>
                <a:latin typeface="Arial Narrow" panose="020B0606020202030204" pitchFamily="34" charset="0"/>
              </a:rPr>
              <a:t>, </a:t>
            </a:r>
            <a:r>
              <a:rPr lang="lt-LT" sz="1800" b="1" dirty="0">
                <a:solidFill>
                  <a:srgbClr val="C00000"/>
                </a:solidFill>
                <a:latin typeface="Arial Narrow" panose="020B0606020202030204" pitchFamily="34" charset="0"/>
              </a:rPr>
              <a:t>išsiaiškinti vaiko patirtį </a:t>
            </a:r>
            <a:r>
              <a:rPr lang="lt-LT" sz="1800" b="1" dirty="0">
                <a:solidFill>
                  <a:srgbClr val="002060"/>
                </a:solidFill>
                <a:latin typeface="Arial Narrow" panose="020B0606020202030204" pitchFamily="34" charset="0"/>
              </a:rPr>
              <a:t>ir </a:t>
            </a:r>
            <a:r>
              <a:rPr lang="lt-LT" sz="1800" b="1" dirty="0">
                <a:solidFill>
                  <a:srgbClr val="C00000"/>
                </a:solidFill>
                <a:latin typeface="Arial Narrow" panose="020B0606020202030204" pitchFamily="34" charset="0"/>
              </a:rPr>
              <a:t>tolesnio ugdymosi poreikį</a:t>
            </a:r>
            <a:r>
              <a:rPr lang="lt-LT" sz="1800" b="1" dirty="0">
                <a:solidFill>
                  <a:srgbClr val="002060"/>
                </a:solidFill>
                <a:latin typeface="Arial Narrow" panose="020B0606020202030204" pitchFamily="34" charset="0"/>
              </a:rPr>
              <a:t>. </a:t>
            </a:r>
            <a:endParaRPr lang="lt-LT" sz="1800" b="1" dirty="0">
              <a:solidFill>
                <a:srgbClr val="C00000"/>
              </a:solidFill>
              <a:latin typeface="Arial Narrow" panose="020B0606020202030204" pitchFamily="34" charset="0"/>
            </a:endParaRPr>
          </a:p>
        </p:txBody>
      </p:sp>
    </p:spTree>
    <p:extLst>
      <p:ext uri="{BB962C8B-B14F-4D97-AF65-F5344CB8AC3E}">
        <p14:creationId xmlns:p14="http://schemas.microsoft.com/office/powerpoint/2010/main" val="37159603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40D1D04-091D-48B3-8FBC-B60BC009682D}"/>
              </a:ext>
            </a:extLst>
          </p:cNvPr>
          <p:cNvSpPr/>
          <p:nvPr/>
        </p:nvSpPr>
        <p:spPr>
          <a:xfrm>
            <a:off x="2699487" y="3232824"/>
            <a:ext cx="2082018"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000" b="1" dirty="0"/>
              <a:t>Sveikatos ir fizinis ugdymas</a:t>
            </a:r>
          </a:p>
        </p:txBody>
      </p:sp>
      <p:sp>
        <p:nvSpPr>
          <p:cNvPr id="3" name="Rectangle: Rounded Corners 2">
            <a:extLst>
              <a:ext uri="{FF2B5EF4-FFF2-40B4-BE49-F238E27FC236}">
                <a16:creationId xmlns:a16="http://schemas.microsoft.com/office/drawing/2014/main" id="{89857E87-7B3B-4F26-BEFE-406FDBA1CB7C}"/>
              </a:ext>
            </a:extLst>
          </p:cNvPr>
          <p:cNvSpPr/>
          <p:nvPr/>
        </p:nvSpPr>
        <p:spPr>
          <a:xfrm>
            <a:off x="5456792" y="1593554"/>
            <a:ext cx="1807699"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a:t>B. Asmens sveikatos stiprinimas </a:t>
            </a:r>
          </a:p>
        </p:txBody>
      </p:sp>
      <p:sp>
        <p:nvSpPr>
          <p:cNvPr id="4" name="Rectangle: Rounded Corners 3">
            <a:extLst>
              <a:ext uri="{FF2B5EF4-FFF2-40B4-BE49-F238E27FC236}">
                <a16:creationId xmlns:a16="http://schemas.microsoft.com/office/drawing/2014/main" id="{5F3B7BA6-5748-4011-A243-D6DB5A292385}"/>
              </a:ext>
            </a:extLst>
          </p:cNvPr>
          <p:cNvSpPr/>
          <p:nvPr/>
        </p:nvSpPr>
        <p:spPr>
          <a:xfrm>
            <a:off x="5456792" y="3226518"/>
            <a:ext cx="1807699"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a:t>C. Judėjimo gebėjimų plėtojimas </a:t>
            </a:r>
          </a:p>
        </p:txBody>
      </p:sp>
      <p:cxnSp>
        <p:nvCxnSpPr>
          <p:cNvPr id="6" name="Straight Arrow Connector 5">
            <a:extLst>
              <a:ext uri="{FF2B5EF4-FFF2-40B4-BE49-F238E27FC236}">
                <a16:creationId xmlns:a16="http://schemas.microsoft.com/office/drawing/2014/main" id="{C2F3651A-3044-44F3-BF03-6E239877CAA9}"/>
              </a:ext>
            </a:extLst>
          </p:cNvPr>
          <p:cNvCxnSpPr>
            <a:cxnSpLocks/>
            <a:stCxn id="2" idx="3"/>
            <a:endCxn id="3" idx="1"/>
          </p:cNvCxnSpPr>
          <p:nvPr/>
        </p:nvCxnSpPr>
        <p:spPr>
          <a:xfrm flipV="1">
            <a:off x="4781505" y="2027308"/>
            <a:ext cx="675287" cy="16392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E8BB0F20-3478-4E11-864C-BB36752064D8}"/>
              </a:ext>
            </a:extLst>
          </p:cNvPr>
          <p:cNvCxnSpPr>
            <a:cxnSpLocks/>
            <a:stCxn id="2" idx="3"/>
            <a:endCxn id="4" idx="1"/>
          </p:cNvCxnSpPr>
          <p:nvPr/>
        </p:nvCxnSpPr>
        <p:spPr>
          <a:xfrm flipV="1">
            <a:off x="4781505" y="3660272"/>
            <a:ext cx="675287" cy="63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B89A623E-2473-40A6-963B-AD7757D31D49}"/>
              </a:ext>
            </a:extLst>
          </p:cNvPr>
          <p:cNvCxnSpPr>
            <a:cxnSpLocks/>
            <a:stCxn id="2" idx="3"/>
            <a:endCxn id="54" idx="1"/>
          </p:cNvCxnSpPr>
          <p:nvPr/>
        </p:nvCxnSpPr>
        <p:spPr>
          <a:xfrm>
            <a:off x="4781505" y="3666578"/>
            <a:ext cx="675287" cy="20604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Arc 8">
            <a:extLst>
              <a:ext uri="{FF2B5EF4-FFF2-40B4-BE49-F238E27FC236}">
                <a16:creationId xmlns:a16="http://schemas.microsoft.com/office/drawing/2014/main" id="{7FEFF15D-E322-4253-9F06-B03E29E8317F}"/>
              </a:ext>
            </a:extLst>
          </p:cNvPr>
          <p:cNvSpPr/>
          <p:nvPr/>
        </p:nvSpPr>
        <p:spPr>
          <a:xfrm>
            <a:off x="11102136" y="3530932"/>
            <a:ext cx="1014835" cy="957335"/>
          </a:xfrm>
          <a:prstGeom prst="arc">
            <a:avLst>
              <a:gd name="adj1" fmla="val 16161279"/>
              <a:gd name="adj2" fmla="val 51531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10" name="Arc 9">
            <a:extLst>
              <a:ext uri="{FF2B5EF4-FFF2-40B4-BE49-F238E27FC236}">
                <a16:creationId xmlns:a16="http://schemas.microsoft.com/office/drawing/2014/main" id="{DC36185C-A7C6-4B65-BC15-1F224D7588E4}"/>
              </a:ext>
            </a:extLst>
          </p:cNvPr>
          <p:cNvSpPr/>
          <p:nvPr/>
        </p:nvSpPr>
        <p:spPr>
          <a:xfrm>
            <a:off x="11095933" y="4519354"/>
            <a:ext cx="1014835" cy="957335"/>
          </a:xfrm>
          <a:prstGeom prst="arc">
            <a:avLst>
              <a:gd name="adj1" fmla="val 16161279"/>
              <a:gd name="adj2" fmla="val 540583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11" name="Arc 10">
            <a:extLst>
              <a:ext uri="{FF2B5EF4-FFF2-40B4-BE49-F238E27FC236}">
                <a16:creationId xmlns:a16="http://schemas.microsoft.com/office/drawing/2014/main" id="{ED8097EF-887F-481C-8A3A-867796A09177}"/>
              </a:ext>
            </a:extLst>
          </p:cNvPr>
          <p:cNvSpPr/>
          <p:nvPr/>
        </p:nvSpPr>
        <p:spPr>
          <a:xfrm>
            <a:off x="11102492" y="5474624"/>
            <a:ext cx="1014835" cy="957335"/>
          </a:xfrm>
          <a:prstGeom prst="arc">
            <a:avLst>
              <a:gd name="adj1" fmla="val 16161279"/>
              <a:gd name="adj2" fmla="val 597455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grpSp>
        <p:nvGrpSpPr>
          <p:cNvPr id="12" name="Group 11">
            <a:extLst>
              <a:ext uri="{FF2B5EF4-FFF2-40B4-BE49-F238E27FC236}">
                <a16:creationId xmlns:a16="http://schemas.microsoft.com/office/drawing/2014/main" id="{1CF82FD3-F404-48AC-8A15-60043C4E020C}"/>
              </a:ext>
            </a:extLst>
          </p:cNvPr>
          <p:cNvGrpSpPr/>
          <p:nvPr/>
        </p:nvGrpSpPr>
        <p:grpSpPr>
          <a:xfrm>
            <a:off x="8387427" y="135319"/>
            <a:ext cx="3150254" cy="6602264"/>
            <a:chOff x="95889" y="105704"/>
            <a:chExt cx="3150254" cy="6602264"/>
          </a:xfrm>
        </p:grpSpPr>
        <p:grpSp>
          <p:nvGrpSpPr>
            <p:cNvPr id="13" name="Google Shape;286;p11">
              <a:extLst>
                <a:ext uri="{FF2B5EF4-FFF2-40B4-BE49-F238E27FC236}">
                  <a16:creationId xmlns:a16="http://schemas.microsoft.com/office/drawing/2014/main" id="{66E221C9-CE71-49DC-AB5C-AB0C0B4D34AD}"/>
                </a:ext>
              </a:extLst>
            </p:cNvPr>
            <p:cNvGrpSpPr/>
            <p:nvPr/>
          </p:nvGrpSpPr>
          <p:grpSpPr>
            <a:xfrm>
              <a:off x="95889" y="105704"/>
              <a:ext cx="3150254" cy="5769546"/>
              <a:chOff x="632697" y="1407043"/>
              <a:chExt cx="3192243" cy="5229443"/>
            </a:xfrm>
          </p:grpSpPr>
          <p:grpSp>
            <p:nvGrpSpPr>
              <p:cNvPr id="18" name="Google Shape;287;p11">
                <a:extLst>
                  <a:ext uri="{FF2B5EF4-FFF2-40B4-BE49-F238E27FC236}">
                    <a16:creationId xmlns:a16="http://schemas.microsoft.com/office/drawing/2014/main" id="{EFCD88F2-29D3-41AB-95A3-8FCEC0C37CEF}"/>
                  </a:ext>
                </a:extLst>
              </p:cNvPr>
              <p:cNvGrpSpPr/>
              <p:nvPr/>
            </p:nvGrpSpPr>
            <p:grpSpPr>
              <a:xfrm>
                <a:off x="690480" y="1407043"/>
                <a:ext cx="3134460" cy="5229443"/>
                <a:chOff x="847799" y="738315"/>
                <a:chExt cx="3134460" cy="5229443"/>
              </a:xfrm>
            </p:grpSpPr>
            <p:sp>
              <p:nvSpPr>
                <p:cNvPr id="24" name="Google Shape;288;p11">
                  <a:extLst>
                    <a:ext uri="{FF2B5EF4-FFF2-40B4-BE49-F238E27FC236}">
                      <a16:creationId xmlns:a16="http://schemas.microsoft.com/office/drawing/2014/main" id="{5F2EBE5E-7F05-4473-B4A8-27572D7B09CE}"/>
                    </a:ext>
                  </a:extLst>
                </p:cNvPr>
                <p:cNvSpPr/>
                <p:nvPr/>
              </p:nvSpPr>
              <p:spPr>
                <a:xfrm>
                  <a:off x="1707472" y="764578"/>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89;p11">
                  <a:extLst>
                    <a:ext uri="{FF2B5EF4-FFF2-40B4-BE49-F238E27FC236}">
                      <a16:creationId xmlns:a16="http://schemas.microsoft.com/office/drawing/2014/main" id="{C99A4D5B-041C-46E3-BE76-F12C143C1EC4}"/>
                    </a:ext>
                  </a:extLst>
                </p:cNvPr>
                <p:cNvSpPr txBox="1"/>
                <p:nvPr/>
              </p:nvSpPr>
              <p:spPr>
                <a:xfrm>
                  <a:off x="1707472" y="764578"/>
                  <a:ext cx="2274787" cy="710871"/>
                </a:xfrm>
                <a:prstGeom prst="rect">
                  <a:avLst/>
                </a:prstGeom>
                <a:noFill/>
                <a:ln>
                  <a:no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a:solidFill>
                        <a:schemeClr val="dk1"/>
                      </a:solidFill>
                      <a:latin typeface="Times New Roman"/>
                      <a:ea typeface="Times New Roman"/>
                      <a:cs typeface="Times New Roman"/>
                      <a:sym typeface="Times New Roman"/>
                    </a:rPr>
                    <a:t>Pažinimo kompetencija</a:t>
                  </a:r>
                  <a:endParaRPr sz="1500">
                    <a:solidFill>
                      <a:schemeClr val="dk1"/>
                    </a:solidFill>
                    <a:latin typeface="Times New Roman"/>
                    <a:ea typeface="Times New Roman"/>
                    <a:cs typeface="Times New Roman"/>
                    <a:sym typeface="Times New Roman"/>
                  </a:endParaRPr>
                </a:p>
              </p:txBody>
            </p:sp>
            <p:sp>
              <p:nvSpPr>
                <p:cNvPr id="26" name="Google Shape;290;p11">
                  <a:extLst>
                    <a:ext uri="{FF2B5EF4-FFF2-40B4-BE49-F238E27FC236}">
                      <a16:creationId xmlns:a16="http://schemas.microsoft.com/office/drawing/2014/main" id="{93E3F23B-014B-4969-A8F2-D14F001981F5}"/>
                    </a:ext>
                  </a:extLst>
                </p:cNvPr>
                <p:cNvSpPr/>
                <p:nvPr/>
              </p:nvSpPr>
              <p:spPr>
                <a:xfrm>
                  <a:off x="886989" y="738315"/>
                  <a:ext cx="784884" cy="746414"/>
                </a:xfrm>
                <a:prstGeom prst="rect">
                  <a:avLst/>
                </a:prstGeom>
                <a:solidFill>
                  <a:srgbClr val="A6C9E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91;p11">
                  <a:extLst>
                    <a:ext uri="{FF2B5EF4-FFF2-40B4-BE49-F238E27FC236}">
                      <a16:creationId xmlns:a16="http://schemas.microsoft.com/office/drawing/2014/main" id="{FAD221CF-C669-43E8-B987-F85967B691B3}"/>
                    </a:ext>
                  </a:extLst>
                </p:cNvPr>
                <p:cNvSpPr/>
                <p:nvPr/>
              </p:nvSpPr>
              <p:spPr>
                <a:xfrm>
                  <a:off x="1707472" y="1659486"/>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92;p11">
                  <a:extLst>
                    <a:ext uri="{FF2B5EF4-FFF2-40B4-BE49-F238E27FC236}">
                      <a16:creationId xmlns:a16="http://schemas.microsoft.com/office/drawing/2014/main" id="{12CDF566-33C3-4AFA-880C-18CC151A9484}"/>
                    </a:ext>
                  </a:extLst>
                </p:cNvPr>
                <p:cNvSpPr txBox="1"/>
                <p:nvPr/>
              </p:nvSpPr>
              <p:spPr>
                <a:xfrm>
                  <a:off x="1707472" y="1659486"/>
                  <a:ext cx="2274787" cy="710871"/>
                </a:xfrm>
                <a:prstGeom prst="rect">
                  <a:avLst/>
                </a:prstGeom>
                <a:noFill/>
                <a:ln>
                  <a:noFill/>
                </a:ln>
              </p:spPr>
              <p:txBody>
                <a:bodyPr spcFirstLastPara="1" wrap="square" lIns="481475" tIns="53325" rIns="53325" bIns="53325" anchor="ctr" anchorCtr="0">
                  <a:noAutofit/>
                </a:bodyPr>
                <a:lstStyle/>
                <a:p>
                  <a:pPr marL="0" marR="0" lvl="0" indent="0" algn="l" rtl="0">
                    <a:lnSpc>
                      <a:spcPct val="90000"/>
                    </a:lnSpc>
                    <a:spcBef>
                      <a:spcPts val="0"/>
                    </a:spcBef>
                    <a:spcAft>
                      <a:spcPts val="0"/>
                    </a:spcAft>
                    <a:buNone/>
                  </a:pPr>
                  <a:r>
                    <a:rPr lang="lt-LT" sz="1400" b="1" i="0">
                      <a:solidFill>
                        <a:schemeClr val="dk1"/>
                      </a:solidFill>
                      <a:latin typeface="Times New Roman"/>
                      <a:ea typeface="Times New Roman"/>
                      <a:cs typeface="Times New Roman"/>
                      <a:sym typeface="Times New Roman"/>
                    </a:rPr>
                    <a:t>Socialinė, emocinė ir sveikos gyvensenos kompetencija</a:t>
                  </a:r>
                  <a:endParaRPr sz="1400">
                    <a:solidFill>
                      <a:schemeClr val="dk1"/>
                    </a:solidFill>
                    <a:latin typeface="Times New Roman"/>
                    <a:ea typeface="Times New Roman"/>
                    <a:cs typeface="Times New Roman"/>
                    <a:sym typeface="Times New Roman"/>
                  </a:endParaRPr>
                </a:p>
              </p:txBody>
            </p:sp>
            <p:sp>
              <p:nvSpPr>
                <p:cNvPr id="29" name="Google Shape;293;p11">
                  <a:extLst>
                    <a:ext uri="{FF2B5EF4-FFF2-40B4-BE49-F238E27FC236}">
                      <a16:creationId xmlns:a16="http://schemas.microsoft.com/office/drawing/2014/main" id="{7F6DC690-F780-4214-89EC-11FA7BFCBAD9}"/>
                    </a:ext>
                  </a:extLst>
                </p:cNvPr>
                <p:cNvSpPr/>
                <p:nvPr/>
              </p:nvSpPr>
              <p:spPr>
                <a:xfrm>
                  <a:off x="871852" y="1633223"/>
                  <a:ext cx="784884" cy="746414"/>
                </a:xfrm>
                <a:prstGeom prst="rect">
                  <a:avLst/>
                </a:prstGeom>
                <a:blipFill rotWithShape="1">
                  <a:blip r:embed="rId2">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4;p11">
                  <a:extLst>
                    <a:ext uri="{FF2B5EF4-FFF2-40B4-BE49-F238E27FC236}">
                      <a16:creationId xmlns:a16="http://schemas.microsoft.com/office/drawing/2014/main" id="{AC036F5E-6F99-4750-B22B-508C83DC4313}"/>
                    </a:ext>
                  </a:extLst>
                </p:cNvPr>
                <p:cNvSpPr/>
                <p:nvPr/>
              </p:nvSpPr>
              <p:spPr>
                <a:xfrm>
                  <a:off x="1707472" y="2554394"/>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5;p11">
                  <a:extLst>
                    <a:ext uri="{FF2B5EF4-FFF2-40B4-BE49-F238E27FC236}">
                      <a16:creationId xmlns:a16="http://schemas.microsoft.com/office/drawing/2014/main" id="{70973E1A-D956-4599-8709-9C51B05421B0}"/>
                    </a:ext>
                  </a:extLst>
                </p:cNvPr>
                <p:cNvSpPr txBox="1"/>
                <p:nvPr/>
              </p:nvSpPr>
              <p:spPr>
                <a:xfrm>
                  <a:off x="1707472" y="2554394"/>
                  <a:ext cx="2274787" cy="710871"/>
                </a:xfrm>
                <a:prstGeom prst="rect">
                  <a:avLst/>
                </a:prstGeom>
                <a:noFill/>
                <a:ln>
                  <a:no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a:solidFill>
                        <a:schemeClr val="dk1"/>
                      </a:solidFill>
                      <a:latin typeface="Times New Roman"/>
                      <a:ea typeface="Times New Roman"/>
                      <a:cs typeface="Times New Roman"/>
                      <a:sym typeface="Times New Roman"/>
                    </a:rPr>
                    <a:t>Kūrybiškumo kompetencija</a:t>
                  </a:r>
                  <a:endParaRPr sz="1500">
                    <a:solidFill>
                      <a:schemeClr val="dk1"/>
                    </a:solidFill>
                    <a:latin typeface="Times New Roman"/>
                    <a:ea typeface="Times New Roman"/>
                    <a:cs typeface="Times New Roman"/>
                    <a:sym typeface="Times New Roman"/>
                  </a:endParaRPr>
                </a:p>
              </p:txBody>
            </p:sp>
            <p:sp>
              <p:nvSpPr>
                <p:cNvPr id="32" name="Google Shape;296;p11">
                  <a:extLst>
                    <a:ext uri="{FF2B5EF4-FFF2-40B4-BE49-F238E27FC236}">
                      <a16:creationId xmlns:a16="http://schemas.microsoft.com/office/drawing/2014/main" id="{DCA853EC-3FFB-443F-8362-79907AAC764E}"/>
                    </a:ext>
                  </a:extLst>
                </p:cNvPr>
                <p:cNvSpPr/>
                <p:nvPr/>
              </p:nvSpPr>
              <p:spPr>
                <a:xfrm>
                  <a:off x="871852" y="2528131"/>
                  <a:ext cx="784884" cy="746414"/>
                </a:xfrm>
                <a:prstGeom prst="rect">
                  <a:avLst/>
                </a:prstGeom>
                <a:solidFill>
                  <a:srgbClr val="1DDD2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97;p11">
                  <a:extLst>
                    <a:ext uri="{FF2B5EF4-FFF2-40B4-BE49-F238E27FC236}">
                      <a16:creationId xmlns:a16="http://schemas.microsoft.com/office/drawing/2014/main" id="{1332AA16-7A86-4426-8511-DFA2EB06B9F6}"/>
                    </a:ext>
                  </a:extLst>
                </p:cNvPr>
                <p:cNvSpPr/>
                <p:nvPr/>
              </p:nvSpPr>
              <p:spPr>
                <a:xfrm>
                  <a:off x="1707472" y="3449301"/>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98;p11">
                  <a:extLst>
                    <a:ext uri="{FF2B5EF4-FFF2-40B4-BE49-F238E27FC236}">
                      <a16:creationId xmlns:a16="http://schemas.microsoft.com/office/drawing/2014/main" id="{B59A0E2E-75EA-4C3D-9E1D-7681404237D9}"/>
                    </a:ext>
                  </a:extLst>
                </p:cNvPr>
                <p:cNvSpPr txBox="1"/>
                <p:nvPr/>
              </p:nvSpPr>
              <p:spPr>
                <a:xfrm>
                  <a:off x="1707472" y="3449301"/>
                  <a:ext cx="2274787" cy="710871"/>
                </a:xfrm>
                <a:prstGeom prst="rect">
                  <a:avLst/>
                </a:prstGeom>
                <a:noFill/>
                <a:ln>
                  <a:no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a:solidFill>
                        <a:schemeClr val="dk1"/>
                      </a:solidFill>
                      <a:latin typeface="Times New Roman"/>
                      <a:ea typeface="Times New Roman"/>
                      <a:cs typeface="Times New Roman"/>
                      <a:sym typeface="Times New Roman"/>
                    </a:rPr>
                    <a:t>Pilietiškumo kompetencija</a:t>
                  </a:r>
                  <a:endParaRPr sz="1500">
                    <a:solidFill>
                      <a:schemeClr val="dk1"/>
                    </a:solidFill>
                    <a:latin typeface="Times New Roman"/>
                    <a:ea typeface="Times New Roman"/>
                    <a:cs typeface="Times New Roman"/>
                    <a:sym typeface="Times New Roman"/>
                  </a:endParaRPr>
                </a:p>
              </p:txBody>
            </p:sp>
            <p:sp>
              <p:nvSpPr>
                <p:cNvPr id="35" name="Google Shape;299;p11">
                  <a:extLst>
                    <a:ext uri="{FF2B5EF4-FFF2-40B4-BE49-F238E27FC236}">
                      <a16:creationId xmlns:a16="http://schemas.microsoft.com/office/drawing/2014/main" id="{A9F390B3-28D7-4EA7-BDB8-81492492FE7C}"/>
                    </a:ext>
                  </a:extLst>
                </p:cNvPr>
                <p:cNvSpPr/>
                <p:nvPr/>
              </p:nvSpPr>
              <p:spPr>
                <a:xfrm>
                  <a:off x="871852" y="3423039"/>
                  <a:ext cx="784884" cy="746414"/>
                </a:xfrm>
                <a:prstGeom prst="rect">
                  <a:avLst/>
                </a:prstGeom>
                <a:solidFill>
                  <a:srgbClr val="FF5D5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00;p11">
                  <a:extLst>
                    <a:ext uri="{FF2B5EF4-FFF2-40B4-BE49-F238E27FC236}">
                      <a16:creationId xmlns:a16="http://schemas.microsoft.com/office/drawing/2014/main" id="{DB27513D-2E40-41D2-B3A2-B5010E362F4D}"/>
                    </a:ext>
                  </a:extLst>
                </p:cNvPr>
                <p:cNvSpPr/>
                <p:nvPr/>
              </p:nvSpPr>
              <p:spPr>
                <a:xfrm>
                  <a:off x="1707472" y="4344209"/>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01;p11">
                  <a:extLst>
                    <a:ext uri="{FF2B5EF4-FFF2-40B4-BE49-F238E27FC236}">
                      <a16:creationId xmlns:a16="http://schemas.microsoft.com/office/drawing/2014/main" id="{E2B7740C-5C9F-4F93-9200-B0F248A95707}"/>
                    </a:ext>
                  </a:extLst>
                </p:cNvPr>
                <p:cNvSpPr txBox="1"/>
                <p:nvPr/>
              </p:nvSpPr>
              <p:spPr>
                <a:xfrm>
                  <a:off x="1707472" y="4344209"/>
                  <a:ext cx="2274787" cy="710871"/>
                </a:xfrm>
                <a:prstGeom prst="rect">
                  <a:avLst/>
                </a:prstGeom>
                <a:noFill/>
                <a:ln>
                  <a:no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a:solidFill>
                        <a:schemeClr val="dk1"/>
                      </a:solidFill>
                      <a:latin typeface="Times New Roman"/>
                      <a:ea typeface="Times New Roman"/>
                      <a:cs typeface="Times New Roman"/>
                      <a:sym typeface="Times New Roman"/>
                    </a:rPr>
                    <a:t>Kultūrinė kompetencija</a:t>
                  </a:r>
                  <a:endParaRPr sz="1500">
                    <a:solidFill>
                      <a:schemeClr val="dk1"/>
                    </a:solidFill>
                    <a:latin typeface="Times New Roman"/>
                    <a:ea typeface="Times New Roman"/>
                    <a:cs typeface="Times New Roman"/>
                    <a:sym typeface="Times New Roman"/>
                  </a:endParaRPr>
                </a:p>
              </p:txBody>
            </p:sp>
            <p:sp>
              <p:nvSpPr>
                <p:cNvPr id="38" name="Google Shape;302;p11">
                  <a:extLst>
                    <a:ext uri="{FF2B5EF4-FFF2-40B4-BE49-F238E27FC236}">
                      <a16:creationId xmlns:a16="http://schemas.microsoft.com/office/drawing/2014/main" id="{300F763D-E478-4763-B39F-ADC4BA7F8E60}"/>
                    </a:ext>
                  </a:extLst>
                </p:cNvPr>
                <p:cNvSpPr/>
                <p:nvPr/>
              </p:nvSpPr>
              <p:spPr>
                <a:xfrm>
                  <a:off x="866151" y="4326436"/>
                  <a:ext cx="784884" cy="746414"/>
                </a:xfrm>
                <a:prstGeom prst="rect">
                  <a:avLst/>
                </a:prstGeom>
                <a:solidFill>
                  <a:srgbClr val="A66BD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03;p11">
                  <a:extLst>
                    <a:ext uri="{FF2B5EF4-FFF2-40B4-BE49-F238E27FC236}">
                      <a16:creationId xmlns:a16="http://schemas.microsoft.com/office/drawing/2014/main" id="{AED14D39-5E59-4F7F-809C-23C9ABB9992C}"/>
                    </a:ext>
                  </a:extLst>
                </p:cNvPr>
                <p:cNvSpPr/>
                <p:nvPr/>
              </p:nvSpPr>
              <p:spPr>
                <a:xfrm>
                  <a:off x="1707472" y="5239117"/>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04;p11">
                  <a:extLst>
                    <a:ext uri="{FF2B5EF4-FFF2-40B4-BE49-F238E27FC236}">
                      <a16:creationId xmlns:a16="http://schemas.microsoft.com/office/drawing/2014/main" id="{3E861E0D-09CC-4F3A-AA82-383C8FE3711C}"/>
                    </a:ext>
                  </a:extLst>
                </p:cNvPr>
                <p:cNvSpPr txBox="1"/>
                <p:nvPr/>
              </p:nvSpPr>
              <p:spPr>
                <a:xfrm>
                  <a:off x="1707472" y="5239117"/>
                  <a:ext cx="2274787" cy="710871"/>
                </a:xfrm>
                <a:prstGeom prst="rect">
                  <a:avLst/>
                </a:prstGeom>
                <a:noFill/>
                <a:ln>
                  <a:no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dirty="0">
                      <a:solidFill>
                        <a:schemeClr val="dk1"/>
                      </a:solidFill>
                      <a:latin typeface="Times New Roman"/>
                      <a:ea typeface="Times New Roman"/>
                      <a:cs typeface="Times New Roman"/>
                      <a:sym typeface="Times New Roman"/>
                    </a:rPr>
                    <a:t>Komunikavimo kompetencija</a:t>
                  </a:r>
                  <a:endParaRPr sz="1500" dirty="0">
                    <a:solidFill>
                      <a:schemeClr val="dk1"/>
                    </a:solidFill>
                    <a:latin typeface="Times New Roman"/>
                    <a:ea typeface="Times New Roman"/>
                    <a:cs typeface="Times New Roman"/>
                    <a:sym typeface="Times New Roman"/>
                  </a:endParaRPr>
                </a:p>
              </p:txBody>
            </p:sp>
            <p:sp>
              <p:nvSpPr>
                <p:cNvPr id="41" name="Google Shape;305;p11">
                  <a:extLst>
                    <a:ext uri="{FF2B5EF4-FFF2-40B4-BE49-F238E27FC236}">
                      <a16:creationId xmlns:a16="http://schemas.microsoft.com/office/drawing/2014/main" id="{F69DF68A-0ACC-4B87-BE4B-C429F8DDC4D3}"/>
                    </a:ext>
                  </a:extLst>
                </p:cNvPr>
                <p:cNvSpPr/>
                <p:nvPr/>
              </p:nvSpPr>
              <p:spPr>
                <a:xfrm>
                  <a:off x="847799" y="5221344"/>
                  <a:ext cx="784884" cy="746414"/>
                </a:xfrm>
                <a:prstGeom prst="rect">
                  <a:avLst/>
                </a:prstGeom>
                <a:solidFill>
                  <a:srgbClr val="686EA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 name="Google Shape;317;p11">
                <a:extLst>
                  <a:ext uri="{FF2B5EF4-FFF2-40B4-BE49-F238E27FC236}">
                    <a16:creationId xmlns:a16="http://schemas.microsoft.com/office/drawing/2014/main" id="{B667EC03-EEDB-49B0-81CE-B022271C8B62}"/>
                  </a:ext>
                </a:extLst>
              </p:cNvPr>
              <p:cNvPicPr preferRelativeResize="0"/>
              <p:nvPr/>
            </p:nvPicPr>
            <p:blipFill rotWithShape="1">
              <a:blip r:embed="rId3">
                <a:alphaModFix/>
              </a:blip>
              <a:srcRect/>
              <a:stretch/>
            </p:blipFill>
            <p:spPr>
              <a:xfrm>
                <a:off x="632697" y="4838182"/>
                <a:ext cx="937155" cy="1008000"/>
              </a:xfrm>
              <a:prstGeom prst="rect">
                <a:avLst/>
              </a:prstGeom>
              <a:noFill/>
              <a:ln>
                <a:noFill/>
              </a:ln>
            </p:spPr>
          </p:pic>
          <p:pic>
            <p:nvPicPr>
              <p:cNvPr id="20" name="Google Shape;318;p11">
                <a:extLst>
                  <a:ext uri="{FF2B5EF4-FFF2-40B4-BE49-F238E27FC236}">
                    <a16:creationId xmlns:a16="http://schemas.microsoft.com/office/drawing/2014/main" id="{D2C3957F-A7DF-4BFE-939F-0B0C8DA4F574}"/>
                  </a:ext>
                </a:extLst>
              </p:cNvPr>
              <p:cNvPicPr preferRelativeResize="0"/>
              <p:nvPr/>
            </p:nvPicPr>
            <p:blipFill rotWithShape="1">
              <a:blip r:embed="rId4">
                <a:alphaModFix/>
              </a:blip>
              <a:srcRect/>
              <a:stretch/>
            </p:blipFill>
            <p:spPr>
              <a:xfrm>
                <a:off x="870112" y="4201956"/>
                <a:ext cx="504000" cy="504000"/>
              </a:xfrm>
              <a:prstGeom prst="rect">
                <a:avLst/>
              </a:prstGeom>
              <a:noFill/>
              <a:ln>
                <a:noFill/>
              </a:ln>
            </p:spPr>
          </p:pic>
          <p:pic>
            <p:nvPicPr>
              <p:cNvPr id="21" name="Google Shape;319;p11">
                <a:extLst>
                  <a:ext uri="{FF2B5EF4-FFF2-40B4-BE49-F238E27FC236}">
                    <a16:creationId xmlns:a16="http://schemas.microsoft.com/office/drawing/2014/main" id="{C446EE09-0940-4287-9B8F-56CCFB4081F7}"/>
                  </a:ext>
                </a:extLst>
              </p:cNvPr>
              <p:cNvPicPr preferRelativeResize="0"/>
              <p:nvPr/>
            </p:nvPicPr>
            <p:blipFill rotWithShape="1">
              <a:blip r:embed="rId5">
                <a:alphaModFix/>
              </a:blip>
              <a:srcRect/>
              <a:stretch/>
            </p:blipFill>
            <p:spPr>
              <a:xfrm>
                <a:off x="870110" y="1514648"/>
                <a:ext cx="504000" cy="504000"/>
              </a:xfrm>
              <a:prstGeom prst="rect">
                <a:avLst/>
              </a:prstGeom>
              <a:noFill/>
              <a:ln>
                <a:noFill/>
              </a:ln>
            </p:spPr>
          </p:pic>
          <p:pic>
            <p:nvPicPr>
              <p:cNvPr id="22" name="Google Shape;320;p11">
                <a:extLst>
                  <a:ext uri="{FF2B5EF4-FFF2-40B4-BE49-F238E27FC236}">
                    <a16:creationId xmlns:a16="http://schemas.microsoft.com/office/drawing/2014/main" id="{2B08D2FC-936D-42B3-9766-2B472DA82C81}"/>
                  </a:ext>
                </a:extLst>
              </p:cNvPr>
              <p:cNvPicPr preferRelativeResize="0"/>
              <p:nvPr/>
            </p:nvPicPr>
            <p:blipFill rotWithShape="1">
              <a:blip r:embed="rId6">
                <a:alphaModFix/>
              </a:blip>
              <a:srcRect/>
              <a:stretch/>
            </p:blipFill>
            <p:spPr>
              <a:xfrm>
                <a:off x="870111" y="2385764"/>
                <a:ext cx="504000" cy="504000"/>
              </a:xfrm>
              <a:prstGeom prst="rect">
                <a:avLst/>
              </a:prstGeom>
              <a:noFill/>
              <a:ln>
                <a:noFill/>
              </a:ln>
            </p:spPr>
          </p:pic>
          <p:pic>
            <p:nvPicPr>
              <p:cNvPr id="23" name="Google Shape;321;p11">
                <a:extLst>
                  <a:ext uri="{FF2B5EF4-FFF2-40B4-BE49-F238E27FC236}">
                    <a16:creationId xmlns:a16="http://schemas.microsoft.com/office/drawing/2014/main" id="{EFB80B6F-C480-4CC4-A829-FC37E41FD711}"/>
                  </a:ext>
                </a:extLst>
              </p:cNvPr>
              <p:cNvPicPr preferRelativeResize="0"/>
              <p:nvPr/>
            </p:nvPicPr>
            <p:blipFill rotWithShape="1">
              <a:blip r:embed="rId7">
                <a:alphaModFix/>
              </a:blip>
              <a:srcRect/>
              <a:stretch/>
            </p:blipFill>
            <p:spPr>
              <a:xfrm>
                <a:off x="813274" y="3259466"/>
                <a:ext cx="576000" cy="576000"/>
              </a:xfrm>
              <a:prstGeom prst="rect">
                <a:avLst/>
              </a:prstGeom>
              <a:noFill/>
              <a:ln>
                <a:noFill/>
              </a:ln>
            </p:spPr>
          </p:pic>
        </p:grpSp>
        <p:pic>
          <p:nvPicPr>
            <p:cNvPr id="14" name="Picture 13">
              <a:extLst>
                <a:ext uri="{FF2B5EF4-FFF2-40B4-BE49-F238E27FC236}">
                  <a16:creationId xmlns:a16="http://schemas.microsoft.com/office/drawing/2014/main" id="{E1037E03-8D84-4618-9D15-4914EE6A9E88}"/>
                </a:ext>
              </a:extLst>
            </p:cNvPr>
            <p:cNvPicPr>
              <a:picLocks noChangeAspect="1"/>
            </p:cNvPicPr>
            <p:nvPr/>
          </p:nvPicPr>
          <p:blipFill>
            <a:blip r:embed="rId8"/>
            <a:stretch>
              <a:fillRect/>
            </a:stretch>
          </p:blipFill>
          <p:spPr>
            <a:xfrm>
              <a:off x="222997" y="5129359"/>
              <a:ext cx="619518" cy="659304"/>
            </a:xfrm>
            <a:prstGeom prst="rect">
              <a:avLst/>
            </a:prstGeom>
          </p:spPr>
        </p:pic>
        <p:sp>
          <p:nvSpPr>
            <p:cNvPr id="15" name="Google Shape;304;p11">
              <a:extLst>
                <a:ext uri="{FF2B5EF4-FFF2-40B4-BE49-F238E27FC236}">
                  <a16:creationId xmlns:a16="http://schemas.microsoft.com/office/drawing/2014/main" id="{E7A932DC-F35E-4979-BB1F-A98A87139D28}"/>
                </a:ext>
              </a:extLst>
            </p:cNvPr>
            <p:cNvSpPr txBox="1"/>
            <p:nvPr/>
          </p:nvSpPr>
          <p:spPr>
            <a:xfrm>
              <a:off x="1001277" y="5923677"/>
              <a:ext cx="2244866" cy="784291"/>
            </a:xfrm>
            <a:prstGeom prst="rect">
              <a:avLst/>
            </a:prstGeom>
            <a:solidFill>
              <a:schemeClr val="accent6">
                <a:lumMod val="20000"/>
                <a:lumOff val="80000"/>
              </a:schemeClr>
            </a:solidFill>
            <a:ln>
              <a:solidFill>
                <a:schemeClr val="accent5">
                  <a:lumMod val="60000"/>
                  <a:lumOff val="40000"/>
                </a:schemeClr>
              </a:solid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dirty="0">
                  <a:solidFill>
                    <a:schemeClr val="dk1"/>
                  </a:solidFill>
                  <a:latin typeface="Times New Roman"/>
                  <a:ea typeface="Times New Roman"/>
                  <a:cs typeface="Times New Roman"/>
                  <a:sym typeface="Times New Roman"/>
                </a:rPr>
                <a:t>Skaitmeninė kompetencija</a:t>
              </a:r>
              <a:endParaRPr sz="1500" dirty="0">
                <a:solidFill>
                  <a:schemeClr val="dk1"/>
                </a:solidFill>
                <a:latin typeface="Times New Roman"/>
                <a:ea typeface="Times New Roman"/>
                <a:cs typeface="Times New Roman"/>
                <a:sym typeface="Times New Roman"/>
              </a:endParaRPr>
            </a:p>
          </p:txBody>
        </p:sp>
        <p:sp>
          <p:nvSpPr>
            <p:cNvPr id="16" name="Google Shape;305;p11">
              <a:extLst>
                <a:ext uri="{FF2B5EF4-FFF2-40B4-BE49-F238E27FC236}">
                  <a16:creationId xmlns:a16="http://schemas.microsoft.com/office/drawing/2014/main" id="{F03AB8F7-3D84-48E3-A15C-77B35F108530}"/>
                </a:ext>
              </a:extLst>
            </p:cNvPr>
            <p:cNvSpPr/>
            <p:nvPr/>
          </p:nvSpPr>
          <p:spPr>
            <a:xfrm>
              <a:off x="148996" y="5904070"/>
              <a:ext cx="778475" cy="803270"/>
            </a:xfrm>
            <a:prstGeom prst="rect">
              <a:avLst/>
            </a:prstGeom>
            <a:solidFill>
              <a:srgbClr val="EB994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Picture 16">
              <a:extLst>
                <a:ext uri="{FF2B5EF4-FFF2-40B4-BE49-F238E27FC236}">
                  <a16:creationId xmlns:a16="http://schemas.microsoft.com/office/drawing/2014/main" id="{CF7635D0-E794-4F60-B2D1-271CC997521C}"/>
                </a:ext>
              </a:extLst>
            </p:cNvPr>
            <p:cNvPicPr>
              <a:picLocks noChangeAspect="1"/>
            </p:cNvPicPr>
            <p:nvPr/>
          </p:nvPicPr>
          <p:blipFill>
            <a:blip r:embed="rId9">
              <a:duotone>
                <a:prstClr val="black"/>
                <a:srgbClr val="9900CC">
                  <a:tint val="45000"/>
                  <a:satMod val="400000"/>
                </a:srgbClr>
              </a:duotone>
            </a:blip>
            <a:stretch>
              <a:fillRect/>
            </a:stretch>
          </p:blipFill>
          <p:spPr>
            <a:xfrm>
              <a:off x="198109" y="5952864"/>
              <a:ext cx="670646" cy="680140"/>
            </a:xfrm>
            <a:prstGeom prst="rect">
              <a:avLst/>
            </a:prstGeom>
          </p:spPr>
        </p:pic>
      </p:grpSp>
      <p:sp>
        <p:nvSpPr>
          <p:cNvPr id="42" name="Oval 41">
            <a:extLst>
              <a:ext uri="{FF2B5EF4-FFF2-40B4-BE49-F238E27FC236}">
                <a16:creationId xmlns:a16="http://schemas.microsoft.com/office/drawing/2014/main" id="{0BEF8CD0-8C0D-4995-A1BC-283BB74124E3}"/>
              </a:ext>
            </a:extLst>
          </p:cNvPr>
          <p:cNvSpPr/>
          <p:nvPr/>
        </p:nvSpPr>
        <p:spPr>
          <a:xfrm>
            <a:off x="11397487" y="381887"/>
            <a:ext cx="247426" cy="253653"/>
          </a:xfrm>
          <a:prstGeom prst="ellipse">
            <a:avLst/>
          </a:prstGeom>
          <a:solidFill>
            <a:srgbClr val="0070C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3" name="Oval 42">
            <a:extLst>
              <a:ext uri="{FF2B5EF4-FFF2-40B4-BE49-F238E27FC236}">
                <a16:creationId xmlns:a16="http://schemas.microsoft.com/office/drawing/2014/main" id="{1A032828-ED77-48A4-B49D-662B7C9359EC}"/>
              </a:ext>
            </a:extLst>
          </p:cNvPr>
          <p:cNvSpPr/>
          <p:nvPr/>
        </p:nvSpPr>
        <p:spPr>
          <a:xfrm>
            <a:off x="11393037" y="1447328"/>
            <a:ext cx="247426" cy="253653"/>
          </a:xfrm>
          <a:prstGeom prst="ellipse">
            <a:avLst/>
          </a:prstGeom>
          <a:solidFill>
            <a:srgbClr val="FFFF0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4" name="Oval 43">
            <a:extLst>
              <a:ext uri="{FF2B5EF4-FFF2-40B4-BE49-F238E27FC236}">
                <a16:creationId xmlns:a16="http://schemas.microsoft.com/office/drawing/2014/main" id="{246E0A63-3EA7-42BA-9D83-D40F910379D4}"/>
              </a:ext>
            </a:extLst>
          </p:cNvPr>
          <p:cNvSpPr/>
          <p:nvPr/>
        </p:nvSpPr>
        <p:spPr>
          <a:xfrm>
            <a:off x="11393037" y="2353568"/>
            <a:ext cx="247426" cy="253653"/>
          </a:xfrm>
          <a:prstGeom prst="ellipse">
            <a:avLst/>
          </a:prstGeom>
          <a:solidFill>
            <a:srgbClr val="00B05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5" name="Oval 44">
            <a:extLst>
              <a:ext uri="{FF2B5EF4-FFF2-40B4-BE49-F238E27FC236}">
                <a16:creationId xmlns:a16="http://schemas.microsoft.com/office/drawing/2014/main" id="{420ED15F-07AD-45DE-94E3-6EDE5262A908}"/>
              </a:ext>
            </a:extLst>
          </p:cNvPr>
          <p:cNvSpPr/>
          <p:nvPr/>
        </p:nvSpPr>
        <p:spPr>
          <a:xfrm>
            <a:off x="11396706" y="4350056"/>
            <a:ext cx="247426" cy="253653"/>
          </a:xfrm>
          <a:prstGeom prst="ellipse">
            <a:avLst/>
          </a:prstGeom>
          <a:solidFill>
            <a:srgbClr val="7030A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6" name="Oval 45">
            <a:extLst>
              <a:ext uri="{FF2B5EF4-FFF2-40B4-BE49-F238E27FC236}">
                <a16:creationId xmlns:a16="http://schemas.microsoft.com/office/drawing/2014/main" id="{5E410E2A-5DC6-4AE6-9474-FFE1876E98E5}"/>
              </a:ext>
            </a:extLst>
          </p:cNvPr>
          <p:cNvSpPr/>
          <p:nvPr/>
        </p:nvSpPr>
        <p:spPr>
          <a:xfrm>
            <a:off x="11389073" y="5370365"/>
            <a:ext cx="247426" cy="253653"/>
          </a:xfrm>
          <a:prstGeom prst="ellipse">
            <a:avLst/>
          </a:prstGeom>
          <a:solidFill>
            <a:srgbClr val="00B0F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7" name="Oval 46">
            <a:extLst>
              <a:ext uri="{FF2B5EF4-FFF2-40B4-BE49-F238E27FC236}">
                <a16:creationId xmlns:a16="http://schemas.microsoft.com/office/drawing/2014/main" id="{FB99B694-7F58-46F2-9700-FE4DBD7DED54}"/>
              </a:ext>
            </a:extLst>
          </p:cNvPr>
          <p:cNvSpPr/>
          <p:nvPr/>
        </p:nvSpPr>
        <p:spPr>
          <a:xfrm>
            <a:off x="11393890" y="6206798"/>
            <a:ext cx="247426" cy="253653"/>
          </a:xfrm>
          <a:prstGeom prst="ellipse">
            <a:avLst/>
          </a:prstGeom>
          <a:solidFill>
            <a:srgbClr val="EB9942"/>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8" name="Arc 47">
            <a:extLst>
              <a:ext uri="{FF2B5EF4-FFF2-40B4-BE49-F238E27FC236}">
                <a16:creationId xmlns:a16="http://schemas.microsoft.com/office/drawing/2014/main" id="{6508D64E-1A53-47A0-917C-DFD807411EE6}"/>
              </a:ext>
            </a:extLst>
          </p:cNvPr>
          <p:cNvSpPr/>
          <p:nvPr/>
        </p:nvSpPr>
        <p:spPr>
          <a:xfrm>
            <a:off x="11106250" y="2549980"/>
            <a:ext cx="1014835" cy="957335"/>
          </a:xfrm>
          <a:prstGeom prst="arc">
            <a:avLst>
              <a:gd name="adj1" fmla="val 16161279"/>
              <a:gd name="adj2" fmla="val 51531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49" name="Arc 48">
            <a:extLst>
              <a:ext uri="{FF2B5EF4-FFF2-40B4-BE49-F238E27FC236}">
                <a16:creationId xmlns:a16="http://schemas.microsoft.com/office/drawing/2014/main" id="{18AA0FC3-09D5-402B-B088-7210900427C3}"/>
              </a:ext>
            </a:extLst>
          </p:cNvPr>
          <p:cNvSpPr/>
          <p:nvPr/>
        </p:nvSpPr>
        <p:spPr>
          <a:xfrm>
            <a:off x="11103581" y="1541780"/>
            <a:ext cx="1014835" cy="957335"/>
          </a:xfrm>
          <a:prstGeom prst="arc">
            <a:avLst>
              <a:gd name="adj1" fmla="val 16161279"/>
              <a:gd name="adj2" fmla="val 51531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50" name="Arc 49">
            <a:extLst>
              <a:ext uri="{FF2B5EF4-FFF2-40B4-BE49-F238E27FC236}">
                <a16:creationId xmlns:a16="http://schemas.microsoft.com/office/drawing/2014/main" id="{3A6B1466-A0E1-424C-B16E-8036CA7C605D}"/>
              </a:ext>
            </a:extLst>
          </p:cNvPr>
          <p:cNvSpPr/>
          <p:nvPr/>
        </p:nvSpPr>
        <p:spPr>
          <a:xfrm>
            <a:off x="11061298" y="570954"/>
            <a:ext cx="1014835" cy="957335"/>
          </a:xfrm>
          <a:prstGeom prst="arc">
            <a:avLst>
              <a:gd name="adj1" fmla="val 16161279"/>
              <a:gd name="adj2" fmla="val 51531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51" name="Oval 50">
            <a:extLst>
              <a:ext uri="{FF2B5EF4-FFF2-40B4-BE49-F238E27FC236}">
                <a16:creationId xmlns:a16="http://schemas.microsoft.com/office/drawing/2014/main" id="{4FF93B05-05B8-4C2A-91DC-8B004FE357F2}"/>
              </a:ext>
            </a:extLst>
          </p:cNvPr>
          <p:cNvSpPr/>
          <p:nvPr/>
        </p:nvSpPr>
        <p:spPr>
          <a:xfrm>
            <a:off x="11411994" y="3391617"/>
            <a:ext cx="247426" cy="253653"/>
          </a:xfrm>
          <a:prstGeom prst="ellipse">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2" name="Title 7">
            <a:extLst>
              <a:ext uri="{FF2B5EF4-FFF2-40B4-BE49-F238E27FC236}">
                <a16:creationId xmlns:a16="http://schemas.microsoft.com/office/drawing/2014/main" id="{A1F7424A-08BD-4861-AD9B-9F4A6A91F34E}"/>
              </a:ext>
            </a:extLst>
          </p:cNvPr>
          <p:cNvSpPr txBox="1">
            <a:spLocks/>
          </p:cNvSpPr>
          <p:nvPr/>
        </p:nvSpPr>
        <p:spPr>
          <a:xfrm>
            <a:off x="206326" y="104459"/>
            <a:ext cx="7984171" cy="423728"/>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ctr"/>
            <a:r>
              <a:rPr lang="lt-LT" sz="2000" dirty="0"/>
              <a:t>Sveikatos ir fizinis ugdymas: pasiekimų sričių ir kompetencijų dermė </a:t>
            </a:r>
            <a:endParaRPr lang="en-US" sz="2000" dirty="0"/>
          </a:p>
        </p:txBody>
      </p:sp>
      <p:sp>
        <p:nvSpPr>
          <p:cNvPr id="53" name="Rectangle: Rounded Corners 52">
            <a:extLst>
              <a:ext uri="{FF2B5EF4-FFF2-40B4-BE49-F238E27FC236}">
                <a16:creationId xmlns:a16="http://schemas.microsoft.com/office/drawing/2014/main" id="{094D3C04-3C59-4C36-915E-C185A48CDEF2}"/>
              </a:ext>
            </a:extLst>
          </p:cNvPr>
          <p:cNvSpPr/>
          <p:nvPr/>
        </p:nvSpPr>
        <p:spPr>
          <a:xfrm>
            <a:off x="456414" y="3235403"/>
            <a:ext cx="1807699"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a:t>A. Savęs ir kitų pažinimas, atsakingas elgesys </a:t>
            </a:r>
          </a:p>
        </p:txBody>
      </p:sp>
      <p:sp>
        <p:nvSpPr>
          <p:cNvPr id="54" name="Rectangle: Rounded Corners 53">
            <a:extLst>
              <a:ext uri="{FF2B5EF4-FFF2-40B4-BE49-F238E27FC236}">
                <a16:creationId xmlns:a16="http://schemas.microsoft.com/office/drawing/2014/main" id="{BC99FD21-6C11-44C2-BA1C-B43199790766}"/>
              </a:ext>
            </a:extLst>
          </p:cNvPr>
          <p:cNvSpPr/>
          <p:nvPr/>
        </p:nvSpPr>
        <p:spPr>
          <a:xfrm>
            <a:off x="5456792" y="5293236"/>
            <a:ext cx="1807699"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a:t>D. Savistaba ir sąveika su kitais judant</a:t>
            </a:r>
          </a:p>
        </p:txBody>
      </p:sp>
      <p:cxnSp>
        <p:nvCxnSpPr>
          <p:cNvPr id="74" name="Straight Arrow Connector 73">
            <a:extLst>
              <a:ext uri="{FF2B5EF4-FFF2-40B4-BE49-F238E27FC236}">
                <a16:creationId xmlns:a16="http://schemas.microsoft.com/office/drawing/2014/main" id="{BA711810-E182-4874-A101-E45ACF17F4CD}"/>
              </a:ext>
            </a:extLst>
          </p:cNvPr>
          <p:cNvCxnSpPr>
            <a:stCxn id="2" idx="1"/>
            <a:endCxn id="53" idx="3"/>
          </p:cNvCxnSpPr>
          <p:nvPr/>
        </p:nvCxnSpPr>
        <p:spPr>
          <a:xfrm flipH="1">
            <a:off x="2264113" y="3666578"/>
            <a:ext cx="435374" cy="25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5" name="Rectangle: Rounded Corners 54">
            <a:extLst>
              <a:ext uri="{FF2B5EF4-FFF2-40B4-BE49-F238E27FC236}">
                <a16:creationId xmlns:a16="http://schemas.microsoft.com/office/drawing/2014/main" id="{77F001DE-E46C-463B-B166-C7732B94C156}"/>
              </a:ext>
            </a:extLst>
          </p:cNvPr>
          <p:cNvSpPr/>
          <p:nvPr/>
        </p:nvSpPr>
        <p:spPr>
          <a:xfrm>
            <a:off x="474326" y="2342681"/>
            <a:ext cx="77685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A</a:t>
            </a:r>
            <a:r>
              <a:rPr lang="en-US" dirty="0"/>
              <a:t>1</a:t>
            </a:r>
            <a:endParaRPr lang="lt-LT" dirty="0"/>
          </a:p>
        </p:txBody>
      </p:sp>
      <p:sp>
        <p:nvSpPr>
          <p:cNvPr id="56" name="Rectangle: Rounded Corners 55">
            <a:extLst>
              <a:ext uri="{FF2B5EF4-FFF2-40B4-BE49-F238E27FC236}">
                <a16:creationId xmlns:a16="http://schemas.microsoft.com/office/drawing/2014/main" id="{F4499298-B91A-4424-988A-2543F6B4C1DB}"/>
              </a:ext>
            </a:extLst>
          </p:cNvPr>
          <p:cNvSpPr/>
          <p:nvPr/>
        </p:nvSpPr>
        <p:spPr>
          <a:xfrm>
            <a:off x="1399226" y="2328965"/>
            <a:ext cx="77685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A</a:t>
            </a:r>
            <a:r>
              <a:rPr lang="ru-RU" dirty="0"/>
              <a:t>2</a:t>
            </a:r>
            <a:endParaRPr lang="lt-LT" dirty="0"/>
          </a:p>
        </p:txBody>
      </p:sp>
      <p:sp>
        <p:nvSpPr>
          <p:cNvPr id="58" name="Rectangle: Rounded Corners 57">
            <a:extLst>
              <a:ext uri="{FF2B5EF4-FFF2-40B4-BE49-F238E27FC236}">
                <a16:creationId xmlns:a16="http://schemas.microsoft.com/office/drawing/2014/main" id="{5A6069F7-17BC-4A2D-AFED-8EE2BCC0D550}"/>
              </a:ext>
            </a:extLst>
          </p:cNvPr>
          <p:cNvSpPr/>
          <p:nvPr/>
        </p:nvSpPr>
        <p:spPr>
          <a:xfrm>
            <a:off x="472347" y="1676444"/>
            <a:ext cx="77685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A</a:t>
            </a:r>
            <a:r>
              <a:rPr lang="ru-RU" dirty="0"/>
              <a:t>4</a:t>
            </a:r>
            <a:endParaRPr lang="lt-LT" dirty="0"/>
          </a:p>
        </p:txBody>
      </p:sp>
      <p:sp>
        <p:nvSpPr>
          <p:cNvPr id="59" name="Rectangle: Rounded Corners 58">
            <a:extLst>
              <a:ext uri="{FF2B5EF4-FFF2-40B4-BE49-F238E27FC236}">
                <a16:creationId xmlns:a16="http://schemas.microsoft.com/office/drawing/2014/main" id="{E5861B25-1F4C-4A25-941C-986CCA5AEBFA}"/>
              </a:ext>
            </a:extLst>
          </p:cNvPr>
          <p:cNvSpPr/>
          <p:nvPr/>
        </p:nvSpPr>
        <p:spPr>
          <a:xfrm>
            <a:off x="2330977" y="2328399"/>
            <a:ext cx="776854" cy="506865"/>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A</a:t>
            </a:r>
            <a:r>
              <a:rPr lang="ru-RU" dirty="0"/>
              <a:t>3</a:t>
            </a:r>
            <a:endParaRPr lang="lt-LT" dirty="0"/>
          </a:p>
        </p:txBody>
      </p:sp>
      <p:sp>
        <p:nvSpPr>
          <p:cNvPr id="60" name="Rectangle: Rounded Corners 59">
            <a:extLst>
              <a:ext uri="{FF2B5EF4-FFF2-40B4-BE49-F238E27FC236}">
                <a16:creationId xmlns:a16="http://schemas.microsoft.com/office/drawing/2014/main" id="{19B46474-F328-480C-BAB4-5209014A6C71}"/>
              </a:ext>
            </a:extLst>
          </p:cNvPr>
          <p:cNvSpPr/>
          <p:nvPr/>
        </p:nvSpPr>
        <p:spPr>
          <a:xfrm>
            <a:off x="1399226" y="1684878"/>
            <a:ext cx="77685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A</a:t>
            </a:r>
            <a:r>
              <a:rPr lang="ru-RU" dirty="0"/>
              <a:t>5</a:t>
            </a:r>
            <a:endParaRPr lang="lt-LT" dirty="0"/>
          </a:p>
        </p:txBody>
      </p:sp>
      <p:cxnSp>
        <p:nvCxnSpPr>
          <p:cNvPr id="61" name="Straight Connector 60">
            <a:extLst>
              <a:ext uri="{FF2B5EF4-FFF2-40B4-BE49-F238E27FC236}">
                <a16:creationId xmlns:a16="http://schemas.microsoft.com/office/drawing/2014/main" id="{A5C08A42-3461-4F34-BF98-DBF728672F8A}"/>
              </a:ext>
            </a:extLst>
          </p:cNvPr>
          <p:cNvCxnSpPr>
            <a:cxnSpLocks/>
            <a:stCxn id="53" idx="0"/>
          </p:cNvCxnSpPr>
          <p:nvPr/>
        </p:nvCxnSpPr>
        <p:spPr>
          <a:xfrm flipV="1">
            <a:off x="1360264" y="3033932"/>
            <a:ext cx="0" cy="201471"/>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77CB9394-A94C-4F67-812D-54EE677A0B71}"/>
              </a:ext>
            </a:extLst>
          </p:cNvPr>
          <p:cNvCxnSpPr>
            <a:cxnSpLocks/>
          </p:cNvCxnSpPr>
          <p:nvPr/>
        </p:nvCxnSpPr>
        <p:spPr>
          <a:xfrm>
            <a:off x="862753" y="3022453"/>
            <a:ext cx="185073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098B83BE-7B3E-4888-AB8E-FBC4B2B6A82A}"/>
              </a:ext>
            </a:extLst>
          </p:cNvPr>
          <p:cNvCxnSpPr>
            <a:cxnSpLocks/>
            <a:endCxn id="55" idx="2"/>
          </p:cNvCxnSpPr>
          <p:nvPr/>
        </p:nvCxnSpPr>
        <p:spPr>
          <a:xfrm flipV="1">
            <a:off x="862753" y="2820983"/>
            <a:ext cx="0" cy="201470"/>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8ED5379A-D7E2-460C-9573-3826631327E8}"/>
              </a:ext>
            </a:extLst>
          </p:cNvPr>
          <p:cNvCxnSpPr>
            <a:cxnSpLocks/>
            <a:endCxn id="56" idx="2"/>
          </p:cNvCxnSpPr>
          <p:nvPr/>
        </p:nvCxnSpPr>
        <p:spPr>
          <a:xfrm flipV="1">
            <a:off x="1787653" y="2807267"/>
            <a:ext cx="0" cy="212949"/>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DA5F87C3-55A6-477D-82D8-5BE1C9F201B2}"/>
              </a:ext>
            </a:extLst>
          </p:cNvPr>
          <p:cNvCxnSpPr>
            <a:stCxn id="59" idx="2"/>
          </p:cNvCxnSpPr>
          <p:nvPr/>
        </p:nvCxnSpPr>
        <p:spPr>
          <a:xfrm flipH="1">
            <a:off x="2713489" y="2835264"/>
            <a:ext cx="5915" cy="187189"/>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1247C61D-88FC-4E14-9CD9-6B0A0DCC6BCD}"/>
              </a:ext>
            </a:extLst>
          </p:cNvPr>
          <p:cNvCxnSpPr>
            <a:stCxn id="55" idx="0"/>
            <a:endCxn id="58" idx="2"/>
          </p:cNvCxnSpPr>
          <p:nvPr/>
        </p:nvCxnSpPr>
        <p:spPr>
          <a:xfrm flipH="1" flipV="1">
            <a:off x="860774" y="2154746"/>
            <a:ext cx="1979" cy="187935"/>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5594D205-0CFD-45C0-8FDD-713DB5FBF018}"/>
              </a:ext>
            </a:extLst>
          </p:cNvPr>
          <p:cNvCxnSpPr>
            <a:stCxn id="56" idx="0"/>
            <a:endCxn id="60" idx="2"/>
          </p:cNvCxnSpPr>
          <p:nvPr/>
        </p:nvCxnSpPr>
        <p:spPr>
          <a:xfrm flipV="1">
            <a:off x="1787653" y="2163180"/>
            <a:ext cx="0" cy="165785"/>
          </a:xfrm>
          <a:prstGeom prst="line">
            <a:avLst/>
          </a:prstGeom>
        </p:spPr>
        <p:style>
          <a:lnRef idx="2">
            <a:schemeClr val="accent1"/>
          </a:lnRef>
          <a:fillRef idx="0">
            <a:schemeClr val="accent1"/>
          </a:fillRef>
          <a:effectRef idx="1">
            <a:schemeClr val="accent1"/>
          </a:effectRef>
          <a:fontRef idx="minor">
            <a:schemeClr val="tx1"/>
          </a:fontRef>
        </p:style>
      </p:cxnSp>
      <p:sp>
        <p:nvSpPr>
          <p:cNvPr id="92" name="Rectangle: Rounded Corners 91">
            <a:extLst>
              <a:ext uri="{FF2B5EF4-FFF2-40B4-BE49-F238E27FC236}">
                <a16:creationId xmlns:a16="http://schemas.microsoft.com/office/drawing/2014/main" id="{9C0C6398-FF5B-4604-BF62-F24DF33D6857}"/>
              </a:ext>
            </a:extLst>
          </p:cNvPr>
          <p:cNvSpPr/>
          <p:nvPr/>
        </p:nvSpPr>
        <p:spPr>
          <a:xfrm>
            <a:off x="2330977" y="1684275"/>
            <a:ext cx="776854" cy="506865"/>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A</a:t>
            </a:r>
            <a:r>
              <a:rPr lang="ru-RU" dirty="0"/>
              <a:t>6</a:t>
            </a:r>
            <a:endParaRPr lang="lt-LT" dirty="0"/>
          </a:p>
        </p:txBody>
      </p:sp>
      <p:cxnSp>
        <p:nvCxnSpPr>
          <p:cNvPr id="94" name="Straight Connector 93">
            <a:extLst>
              <a:ext uri="{FF2B5EF4-FFF2-40B4-BE49-F238E27FC236}">
                <a16:creationId xmlns:a16="http://schemas.microsoft.com/office/drawing/2014/main" id="{A9881AFF-3AEF-4526-8A9B-2AF1B63B71E7}"/>
              </a:ext>
            </a:extLst>
          </p:cNvPr>
          <p:cNvCxnSpPr>
            <a:stCxn id="59" idx="0"/>
            <a:endCxn id="92" idx="2"/>
          </p:cNvCxnSpPr>
          <p:nvPr/>
        </p:nvCxnSpPr>
        <p:spPr>
          <a:xfrm flipV="1">
            <a:off x="2719404" y="2191140"/>
            <a:ext cx="0" cy="137259"/>
          </a:xfrm>
          <a:prstGeom prst="line">
            <a:avLst/>
          </a:prstGeom>
        </p:spPr>
        <p:style>
          <a:lnRef idx="2">
            <a:schemeClr val="accent1"/>
          </a:lnRef>
          <a:fillRef idx="0">
            <a:schemeClr val="accent1"/>
          </a:fillRef>
          <a:effectRef idx="1">
            <a:schemeClr val="accent1"/>
          </a:effectRef>
          <a:fontRef idx="minor">
            <a:schemeClr val="tx1"/>
          </a:fontRef>
        </p:style>
      </p:cxnSp>
      <p:sp>
        <p:nvSpPr>
          <p:cNvPr id="99" name="Rectangle: Rounded Corners 98">
            <a:extLst>
              <a:ext uri="{FF2B5EF4-FFF2-40B4-BE49-F238E27FC236}">
                <a16:creationId xmlns:a16="http://schemas.microsoft.com/office/drawing/2014/main" id="{AB82A0C2-9533-498D-9B40-21BAEF6CF30C}"/>
              </a:ext>
            </a:extLst>
          </p:cNvPr>
          <p:cNvSpPr/>
          <p:nvPr/>
        </p:nvSpPr>
        <p:spPr>
          <a:xfrm>
            <a:off x="4589959" y="636458"/>
            <a:ext cx="77685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B2</a:t>
            </a:r>
            <a:endParaRPr lang="lt-LT" dirty="0"/>
          </a:p>
        </p:txBody>
      </p:sp>
      <p:sp>
        <p:nvSpPr>
          <p:cNvPr id="100" name="Rectangle: Rounded Corners 99">
            <a:extLst>
              <a:ext uri="{FF2B5EF4-FFF2-40B4-BE49-F238E27FC236}">
                <a16:creationId xmlns:a16="http://schemas.microsoft.com/office/drawing/2014/main" id="{FA8E4444-658A-4AC2-9419-8DA6B77540DC}"/>
              </a:ext>
            </a:extLst>
          </p:cNvPr>
          <p:cNvSpPr/>
          <p:nvPr/>
        </p:nvSpPr>
        <p:spPr>
          <a:xfrm>
            <a:off x="5516838" y="636458"/>
            <a:ext cx="77685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B3</a:t>
            </a:r>
            <a:endParaRPr lang="lt-LT" dirty="0"/>
          </a:p>
        </p:txBody>
      </p:sp>
      <p:sp>
        <p:nvSpPr>
          <p:cNvPr id="101" name="Rectangle: Rounded Corners 100">
            <a:extLst>
              <a:ext uri="{FF2B5EF4-FFF2-40B4-BE49-F238E27FC236}">
                <a16:creationId xmlns:a16="http://schemas.microsoft.com/office/drawing/2014/main" id="{BCA30D6E-749D-4708-8114-81372B576C1B}"/>
              </a:ext>
            </a:extLst>
          </p:cNvPr>
          <p:cNvSpPr/>
          <p:nvPr/>
        </p:nvSpPr>
        <p:spPr>
          <a:xfrm>
            <a:off x="6448589" y="635855"/>
            <a:ext cx="776854" cy="506865"/>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B4</a:t>
            </a:r>
            <a:endParaRPr lang="lt-LT" dirty="0"/>
          </a:p>
        </p:txBody>
      </p:sp>
      <p:sp>
        <p:nvSpPr>
          <p:cNvPr id="102" name="Rectangle: Rounded Corners 101">
            <a:extLst>
              <a:ext uri="{FF2B5EF4-FFF2-40B4-BE49-F238E27FC236}">
                <a16:creationId xmlns:a16="http://schemas.microsoft.com/office/drawing/2014/main" id="{2D2065AB-20A6-4DFC-851B-CBFFB18BD84F}"/>
              </a:ext>
            </a:extLst>
          </p:cNvPr>
          <p:cNvSpPr/>
          <p:nvPr/>
        </p:nvSpPr>
        <p:spPr>
          <a:xfrm>
            <a:off x="3668206" y="650136"/>
            <a:ext cx="77685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B1</a:t>
            </a:r>
            <a:endParaRPr lang="lt-LT" dirty="0"/>
          </a:p>
        </p:txBody>
      </p:sp>
      <p:cxnSp>
        <p:nvCxnSpPr>
          <p:cNvPr id="104" name="Straight Connector 103">
            <a:extLst>
              <a:ext uri="{FF2B5EF4-FFF2-40B4-BE49-F238E27FC236}">
                <a16:creationId xmlns:a16="http://schemas.microsoft.com/office/drawing/2014/main" id="{296D44C5-933C-48F5-A74B-535A9BF15A6B}"/>
              </a:ext>
            </a:extLst>
          </p:cNvPr>
          <p:cNvCxnSpPr>
            <a:cxnSpLocks/>
          </p:cNvCxnSpPr>
          <p:nvPr/>
        </p:nvCxnSpPr>
        <p:spPr>
          <a:xfrm>
            <a:off x="4257822" y="1348163"/>
            <a:ext cx="2579194" cy="59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21FB5CEE-25EB-4C94-825A-4C49987A4A4A}"/>
              </a:ext>
            </a:extLst>
          </p:cNvPr>
          <p:cNvCxnSpPr>
            <a:cxnSpLocks/>
            <a:endCxn id="99" idx="2"/>
          </p:cNvCxnSpPr>
          <p:nvPr/>
        </p:nvCxnSpPr>
        <p:spPr>
          <a:xfrm flipV="1">
            <a:off x="4978386" y="1114760"/>
            <a:ext cx="0" cy="22402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EEEBDE71-9C1C-4FDB-B363-DF2778CEE344}"/>
              </a:ext>
            </a:extLst>
          </p:cNvPr>
          <p:cNvCxnSpPr>
            <a:cxnSpLocks/>
          </p:cNvCxnSpPr>
          <p:nvPr/>
        </p:nvCxnSpPr>
        <p:spPr>
          <a:xfrm flipV="1">
            <a:off x="4250906" y="1092627"/>
            <a:ext cx="0" cy="246157"/>
          </a:xfrm>
          <a:prstGeom prst="line">
            <a:avLst/>
          </a:prstGeom>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64C6B92D-2744-4776-9437-C73CB1FC67F9}"/>
              </a:ext>
            </a:extLst>
          </p:cNvPr>
          <p:cNvCxnSpPr>
            <a:stCxn id="100" idx="2"/>
          </p:cNvCxnSpPr>
          <p:nvPr/>
        </p:nvCxnSpPr>
        <p:spPr>
          <a:xfrm>
            <a:off x="5905265" y="1114760"/>
            <a:ext cx="0" cy="4787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FA556972-0D5C-4F0F-A81D-3595A062E228}"/>
              </a:ext>
            </a:extLst>
          </p:cNvPr>
          <p:cNvCxnSpPr>
            <a:cxnSpLocks/>
            <a:stCxn id="101" idx="2"/>
          </p:cNvCxnSpPr>
          <p:nvPr/>
        </p:nvCxnSpPr>
        <p:spPr>
          <a:xfrm>
            <a:off x="6837016" y="1142720"/>
            <a:ext cx="0" cy="205443"/>
          </a:xfrm>
          <a:prstGeom prst="line">
            <a:avLst/>
          </a:prstGeom>
        </p:spPr>
        <p:style>
          <a:lnRef idx="2">
            <a:schemeClr val="accent1"/>
          </a:lnRef>
          <a:fillRef idx="0">
            <a:schemeClr val="accent1"/>
          </a:fillRef>
          <a:effectRef idx="1">
            <a:schemeClr val="accent1"/>
          </a:effectRef>
          <a:fontRef idx="minor">
            <a:schemeClr val="tx1"/>
          </a:fontRef>
        </p:style>
      </p:cxnSp>
      <p:sp>
        <p:nvSpPr>
          <p:cNvPr id="126" name="Rectangle: Rounded Corners 125">
            <a:extLst>
              <a:ext uri="{FF2B5EF4-FFF2-40B4-BE49-F238E27FC236}">
                <a16:creationId xmlns:a16="http://schemas.microsoft.com/office/drawing/2014/main" id="{63BA993D-7769-4D30-B293-E2FE4349C83B}"/>
              </a:ext>
            </a:extLst>
          </p:cNvPr>
          <p:cNvSpPr/>
          <p:nvPr/>
        </p:nvSpPr>
        <p:spPr>
          <a:xfrm>
            <a:off x="4610776" y="4476474"/>
            <a:ext cx="77685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C3</a:t>
            </a:r>
            <a:endParaRPr lang="lt-LT" dirty="0"/>
          </a:p>
        </p:txBody>
      </p:sp>
      <p:sp>
        <p:nvSpPr>
          <p:cNvPr id="127" name="Rectangle: Rounded Corners 126">
            <a:extLst>
              <a:ext uri="{FF2B5EF4-FFF2-40B4-BE49-F238E27FC236}">
                <a16:creationId xmlns:a16="http://schemas.microsoft.com/office/drawing/2014/main" id="{944EE079-7A26-480C-B2DE-493F1D354BED}"/>
              </a:ext>
            </a:extLst>
          </p:cNvPr>
          <p:cNvSpPr/>
          <p:nvPr/>
        </p:nvSpPr>
        <p:spPr>
          <a:xfrm>
            <a:off x="5537655" y="4476474"/>
            <a:ext cx="77685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C4</a:t>
            </a:r>
            <a:endParaRPr lang="lt-LT" dirty="0"/>
          </a:p>
        </p:txBody>
      </p:sp>
      <p:sp>
        <p:nvSpPr>
          <p:cNvPr id="128" name="Rectangle: Rounded Corners 127">
            <a:extLst>
              <a:ext uri="{FF2B5EF4-FFF2-40B4-BE49-F238E27FC236}">
                <a16:creationId xmlns:a16="http://schemas.microsoft.com/office/drawing/2014/main" id="{CA5CFE7C-1751-401F-AF9E-870A97D326E6}"/>
              </a:ext>
            </a:extLst>
          </p:cNvPr>
          <p:cNvSpPr/>
          <p:nvPr/>
        </p:nvSpPr>
        <p:spPr>
          <a:xfrm>
            <a:off x="6469406" y="4475871"/>
            <a:ext cx="776854" cy="506865"/>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C5</a:t>
            </a:r>
            <a:endParaRPr lang="lt-LT" dirty="0"/>
          </a:p>
        </p:txBody>
      </p:sp>
      <p:sp>
        <p:nvSpPr>
          <p:cNvPr id="129" name="Rectangle: Rounded Corners 128">
            <a:extLst>
              <a:ext uri="{FF2B5EF4-FFF2-40B4-BE49-F238E27FC236}">
                <a16:creationId xmlns:a16="http://schemas.microsoft.com/office/drawing/2014/main" id="{902700BF-6382-4D0A-9E5D-19C7BAF27D73}"/>
              </a:ext>
            </a:extLst>
          </p:cNvPr>
          <p:cNvSpPr/>
          <p:nvPr/>
        </p:nvSpPr>
        <p:spPr>
          <a:xfrm>
            <a:off x="3636425" y="4504434"/>
            <a:ext cx="77685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C2</a:t>
            </a:r>
            <a:endParaRPr lang="lt-LT" dirty="0"/>
          </a:p>
        </p:txBody>
      </p:sp>
      <p:sp>
        <p:nvSpPr>
          <p:cNvPr id="130" name="Rectangle: Rounded Corners 129">
            <a:extLst>
              <a:ext uri="{FF2B5EF4-FFF2-40B4-BE49-F238E27FC236}">
                <a16:creationId xmlns:a16="http://schemas.microsoft.com/office/drawing/2014/main" id="{2A6DF98B-7E94-4539-88EE-34C3E9F2CAA7}"/>
              </a:ext>
            </a:extLst>
          </p:cNvPr>
          <p:cNvSpPr/>
          <p:nvPr/>
        </p:nvSpPr>
        <p:spPr>
          <a:xfrm>
            <a:off x="2699487" y="4497891"/>
            <a:ext cx="77685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C1</a:t>
            </a:r>
            <a:endParaRPr lang="lt-LT" dirty="0"/>
          </a:p>
        </p:txBody>
      </p:sp>
      <p:cxnSp>
        <p:nvCxnSpPr>
          <p:cNvPr id="132" name="Straight Connector 131">
            <a:extLst>
              <a:ext uri="{FF2B5EF4-FFF2-40B4-BE49-F238E27FC236}">
                <a16:creationId xmlns:a16="http://schemas.microsoft.com/office/drawing/2014/main" id="{F1355550-6021-4185-8ABA-321B17FB671E}"/>
              </a:ext>
            </a:extLst>
          </p:cNvPr>
          <p:cNvCxnSpPr>
            <a:cxnSpLocks/>
          </p:cNvCxnSpPr>
          <p:nvPr/>
        </p:nvCxnSpPr>
        <p:spPr>
          <a:xfrm>
            <a:off x="3092291" y="4281498"/>
            <a:ext cx="3765542" cy="10273"/>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86EF4EBD-7BD7-4F32-BDDF-75C111592DCB}"/>
              </a:ext>
            </a:extLst>
          </p:cNvPr>
          <p:cNvCxnSpPr>
            <a:cxnSpLocks/>
            <a:endCxn id="127" idx="0"/>
          </p:cNvCxnSpPr>
          <p:nvPr/>
        </p:nvCxnSpPr>
        <p:spPr>
          <a:xfrm>
            <a:off x="5926082" y="4100331"/>
            <a:ext cx="0" cy="37614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7" name="Straight Connector 146">
            <a:extLst>
              <a:ext uri="{FF2B5EF4-FFF2-40B4-BE49-F238E27FC236}">
                <a16:creationId xmlns:a16="http://schemas.microsoft.com/office/drawing/2014/main" id="{52F47C1C-B2E6-44A2-95C9-C7CF06BE9C3A}"/>
              </a:ext>
            </a:extLst>
          </p:cNvPr>
          <p:cNvCxnSpPr>
            <a:cxnSpLocks/>
            <a:endCxn id="130" idx="0"/>
          </p:cNvCxnSpPr>
          <p:nvPr/>
        </p:nvCxnSpPr>
        <p:spPr>
          <a:xfrm flipH="1">
            <a:off x="3087914" y="4291771"/>
            <a:ext cx="4418" cy="2061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1" name="Straight Connector 150">
            <a:extLst>
              <a:ext uri="{FF2B5EF4-FFF2-40B4-BE49-F238E27FC236}">
                <a16:creationId xmlns:a16="http://schemas.microsoft.com/office/drawing/2014/main" id="{FB53454F-BBAD-4D64-A27C-5EC7FE047144}"/>
              </a:ext>
            </a:extLst>
          </p:cNvPr>
          <p:cNvCxnSpPr>
            <a:stCxn id="129" idx="0"/>
          </p:cNvCxnSpPr>
          <p:nvPr/>
        </p:nvCxnSpPr>
        <p:spPr>
          <a:xfrm flipH="1" flipV="1">
            <a:off x="4019664" y="4281498"/>
            <a:ext cx="5188" cy="222936"/>
          </a:xfrm>
          <a:prstGeom prst="line">
            <a:avLst/>
          </a:prstGeom>
        </p:spPr>
        <p:style>
          <a:lnRef idx="2">
            <a:schemeClr val="accent1"/>
          </a:lnRef>
          <a:fillRef idx="0">
            <a:schemeClr val="accent1"/>
          </a:fillRef>
          <a:effectRef idx="1">
            <a:schemeClr val="accent1"/>
          </a:effectRef>
          <a:fontRef idx="minor">
            <a:schemeClr val="tx1"/>
          </a:fontRef>
        </p:style>
      </p:cxnSp>
      <p:cxnSp>
        <p:nvCxnSpPr>
          <p:cNvPr id="153" name="Straight Connector 152">
            <a:extLst>
              <a:ext uri="{FF2B5EF4-FFF2-40B4-BE49-F238E27FC236}">
                <a16:creationId xmlns:a16="http://schemas.microsoft.com/office/drawing/2014/main" id="{07168EC6-5660-4E6E-9BF3-3C41FCCF814D}"/>
              </a:ext>
            </a:extLst>
          </p:cNvPr>
          <p:cNvCxnSpPr>
            <a:stCxn id="126" idx="0"/>
          </p:cNvCxnSpPr>
          <p:nvPr/>
        </p:nvCxnSpPr>
        <p:spPr>
          <a:xfrm flipH="1" flipV="1">
            <a:off x="4999028" y="4288402"/>
            <a:ext cx="175" cy="1880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id="{F07B3F35-4434-4C7A-8C77-0C5141B049C3}"/>
              </a:ext>
            </a:extLst>
          </p:cNvPr>
          <p:cNvCxnSpPr>
            <a:endCxn id="128" idx="0"/>
          </p:cNvCxnSpPr>
          <p:nvPr/>
        </p:nvCxnSpPr>
        <p:spPr>
          <a:xfrm>
            <a:off x="6857833" y="4291771"/>
            <a:ext cx="0" cy="184100"/>
          </a:xfrm>
          <a:prstGeom prst="line">
            <a:avLst/>
          </a:prstGeom>
        </p:spPr>
        <p:style>
          <a:lnRef idx="2">
            <a:schemeClr val="accent1"/>
          </a:lnRef>
          <a:fillRef idx="0">
            <a:schemeClr val="accent1"/>
          </a:fillRef>
          <a:effectRef idx="1">
            <a:schemeClr val="accent1"/>
          </a:effectRef>
          <a:fontRef idx="minor">
            <a:schemeClr val="tx1"/>
          </a:fontRef>
        </p:style>
      </p:cxnSp>
      <p:sp>
        <p:nvSpPr>
          <p:cNvPr id="157" name="Rectangle: Rounded Corners 156">
            <a:extLst>
              <a:ext uri="{FF2B5EF4-FFF2-40B4-BE49-F238E27FC236}">
                <a16:creationId xmlns:a16="http://schemas.microsoft.com/office/drawing/2014/main" id="{B35BA93B-600C-4CC8-AD4A-3F3F97B4321A}"/>
              </a:ext>
            </a:extLst>
          </p:cNvPr>
          <p:cNvSpPr/>
          <p:nvPr/>
        </p:nvSpPr>
        <p:spPr>
          <a:xfrm>
            <a:off x="2680331" y="6089304"/>
            <a:ext cx="77685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D3</a:t>
            </a:r>
            <a:endParaRPr lang="lt-LT" dirty="0"/>
          </a:p>
        </p:txBody>
      </p:sp>
      <p:sp>
        <p:nvSpPr>
          <p:cNvPr id="158" name="Rectangle: Rounded Corners 157">
            <a:extLst>
              <a:ext uri="{FF2B5EF4-FFF2-40B4-BE49-F238E27FC236}">
                <a16:creationId xmlns:a16="http://schemas.microsoft.com/office/drawing/2014/main" id="{8F477911-01D5-4F63-B3A5-FF731066C58D}"/>
              </a:ext>
            </a:extLst>
          </p:cNvPr>
          <p:cNvSpPr/>
          <p:nvPr/>
        </p:nvSpPr>
        <p:spPr>
          <a:xfrm>
            <a:off x="3607210" y="6089304"/>
            <a:ext cx="77685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D4</a:t>
            </a:r>
            <a:endParaRPr lang="lt-LT" dirty="0"/>
          </a:p>
        </p:txBody>
      </p:sp>
      <p:sp>
        <p:nvSpPr>
          <p:cNvPr id="159" name="Rectangle: Rounded Corners 158">
            <a:extLst>
              <a:ext uri="{FF2B5EF4-FFF2-40B4-BE49-F238E27FC236}">
                <a16:creationId xmlns:a16="http://schemas.microsoft.com/office/drawing/2014/main" id="{DC05EC15-BFED-46F6-9433-BBEA12AABCBB}"/>
              </a:ext>
            </a:extLst>
          </p:cNvPr>
          <p:cNvSpPr/>
          <p:nvPr/>
        </p:nvSpPr>
        <p:spPr>
          <a:xfrm>
            <a:off x="4538961" y="6088701"/>
            <a:ext cx="776854" cy="506865"/>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D5</a:t>
            </a:r>
            <a:endParaRPr lang="lt-LT" dirty="0"/>
          </a:p>
        </p:txBody>
      </p:sp>
      <p:sp>
        <p:nvSpPr>
          <p:cNvPr id="160" name="Rectangle: Rounded Corners 159">
            <a:extLst>
              <a:ext uri="{FF2B5EF4-FFF2-40B4-BE49-F238E27FC236}">
                <a16:creationId xmlns:a16="http://schemas.microsoft.com/office/drawing/2014/main" id="{D2FE7F02-C82D-4FE1-A507-9BEFE8466AC6}"/>
              </a:ext>
            </a:extLst>
          </p:cNvPr>
          <p:cNvSpPr/>
          <p:nvPr/>
        </p:nvSpPr>
        <p:spPr>
          <a:xfrm>
            <a:off x="1705980" y="6117264"/>
            <a:ext cx="77685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D2</a:t>
            </a:r>
            <a:endParaRPr lang="lt-LT" dirty="0"/>
          </a:p>
        </p:txBody>
      </p:sp>
      <p:sp>
        <p:nvSpPr>
          <p:cNvPr id="161" name="Rectangle: Rounded Corners 160">
            <a:extLst>
              <a:ext uri="{FF2B5EF4-FFF2-40B4-BE49-F238E27FC236}">
                <a16:creationId xmlns:a16="http://schemas.microsoft.com/office/drawing/2014/main" id="{63B253DD-1F6F-4143-BD8B-ADDE45037205}"/>
              </a:ext>
            </a:extLst>
          </p:cNvPr>
          <p:cNvSpPr/>
          <p:nvPr/>
        </p:nvSpPr>
        <p:spPr>
          <a:xfrm>
            <a:off x="769042" y="6110721"/>
            <a:ext cx="77685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D1</a:t>
            </a:r>
            <a:endParaRPr lang="lt-LT" dirty="0"/>
          </a:p>
        </p:txBody>
      </p:sp>
      <p:cxnSp>
        <p:nvCxnSpPr>
          <p:cNvPr id="162" name="Straight Connector 161">
            <a:extLst>
              <a:ext uri="{FF2B5EF4-FFF2-40B4-BE49-F238E27FC236}">
                <a16:creationId xmlns:a16="http://schemas.microsoft.com/office/drawing/2014/main" id="{598F07DB-F17C-4E04-9C11-633F8BE2B583}"/>
              </a:ext>
            </a:extLst>
          </p:cNvPr>
          <p:cNvCxnSpPr>
            <a:cxnSpLocks/>
          </p:cNvCxnSpPr>
          <p:nvPr/>
        </p:nvCxnSpPr>
        <p:spPr>
          <a:xfrm>
            <a:off x="1161846" y="5894328"/>
            <a:ext cx="4294946" cy="55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3" name="Straight Connector 162">
            <a:extLst>
              <a:ext uri="{FF2B5EF4-FFF2-40B4-BE49-F238E27FC236}">
                <a16:creationId xmlns:a16="http://schemas.microsoft.com/office/drawing/2014/main" id="{F88298E6-EA6B-409D-BAED-65F6D1E1041C}"/>
              </a:ext>
            </a:extLst>
          </p:cNvPr>
          <p:cNvCxnSpPr>
            <a:cxnSpLocks/>
            <a:endCxn id="161" idx="0"/>
          </p:cNvCxnSpPr>
          <p:nvPr/>
        </p:nvCxnSpPr>
        <p:spPr>
          <a:xfrm flipH="1">
            <a:off x="1157469" y="5904601"/>
            <a:ext cx="4418" cy="2061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4" name="Straight Connector 163">
            <a:extLst>
              <a:ext uri="{FF2B5EF4-FFF2-40B4-BE49-F238E27FC236}">
                <a16:creationId xmlns:a16="http://schemas.microsoft.com/office/drawing/2014/main" id="{35121E95-B227-4FBC-94F0-94D58B36EDAC}"/>
              </a:ext>
            </a:extLst>
          </p:cNvPr>
          <p:cNvCxnSpPr>
            <a:stCxn id="160" idx="0"/>
          </p:cNvCxnSpPr>
          <p:nvPr/>
        </p:nvCxnSpPr>
        <p:spPr>
          <a:xfrm flipH="1" flipV="1">
            <a:off x="2089219" y="5894328"/>
            <a:ext cx="5188" cy="222936"/>
          </a:xfrm>
          <a:prstGeom prst="line">
            <a:avLst/>
          </a:prstGeom>
        </p:spPr>
        <p:style>
          <a:lnRef idx="2">
            <a:schemeClr val="accent1"/>
          </a:lnRef>
          <a:fillRef idx="0">
            <a:schemeClr val="accent1"/>
          </a:fillRef>
          <a:effectRef idx="1">
            <a:schemeClr val="accent1"/>
          </a:effectRef>
          <a:fontRef idx="minor">
            <a:schemeClr val="tx1"/>
          </a:fontRef>
        </p:style>
      </p:cxnSp>
      <p:cxnSp>
        <p:nvCxnSpPr>
          <p:cNvPr id="165" name="Straight Connector 164">
            <a:extLst>
              <a:ext uri="{FF2B5EF4-FFF2-40B4-BE49-F238E27FC236}">
                <a16:creationId xmlns:a16="http://schemas.microsoft.com/office/drawing/2014/main" id="{F2283720-0592-4F26-95DF-7066D8C62DD0}"/>
              </a:ext>
            </a:extLst>
          </p:cNvPr>
          <p:cNvCxnSpPr>
            <a:stCxn id="157" idx="0"/>
          </p:cNvCxnSpPr>
          <p:nvPr/>
        </p:nvCxnSpPr>
        <p:spPr>
          <a:xfrm flipH="1" flipV="1">
            <a:off x="3068583" y="5901232"/>
            <a:ext cx="175" cy="1880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66" name="Straight Connector 165">
            <a:extLst>
              <a:ext uri="{FF2B5EF4-FFF2-40B4-BE49-F238E27FC236}">
                <a16:creationId xmlns:a16="http://schemas.microsoft.com/office/drawing/2014/main" id="{24B94A86-6D63-4D2E-9B72-51AB79A78592}"/>
              </a:ext>
            </a:extLst>
          </p:cNvPr>
          <p:cNvCxnSpPr>
            <a:endCxn id="159" idx="0"/>
          </p:cNvCxnSpPr>
          <p:nvPr/>
        </p:nvCxnSpPr>
        <p:spPr>
          <a:xfrm>
            <a:off x="4927388" y="5904601"/>
            <a:ext cx="0" cy="1841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9" name="Straight Arrow Connector 168">
            <a:extLst>
              <a:ext uri="{FF2B5EF4-FFF2-40B4-BE49-F238E27FC236}">
                <a16:creationId xmlns:a16="http://schemas.microsoft.com/office/drawing/2014/main" id="{BAE0FBF8-BB3E-4815-B441-42D7B2D4083C}"/>
              </a:ext>
            </a:extLst>
          </p:cNvPr>
          <p:cNvCxnSpPr>
            <a:cxnSpLocks/>
            <a:stCxn id="26" idx="1"/>
            <a:endCxn id="157" idx="0"/>
          </p:cNvCxnSpPr>
          <p:nvPr/>
        </p:nvCxnSpPr>
        <p:spPr>
          <a:xfrm flipH="1">
            <a:off x="3068758" y="547072"/>
            <a:ext cx="5414367" cy="5542232"/>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72" name="Straight Arrow Connector 171">
            <a:extLst>
              <a:ext uri="{FF2B5EF4-FFF2-40B4-BE49-F238E27FC236}">
                <a16:creationId xmlns:a16="http://schemas.microsoft.com/office/drawing/2014/main" id="{F256B24C-6F2E-4C5A-9995-48C8306F6B13}"/>
              </a:ext>
            </a:extLst>
          </p:cNvPr>
          <p:cNvCxnSpPr>
            <a:stCxn id="26" idx="1"/>
            <a:endCxn id="129" idx="0"/>
          </p:cNvCxnSpPr>
          <p:nvPr/>
        </p:nvCxnSpPr>
        <p:spPr>
          <a:xfrm flipH="1">
            <a:off x="4024852" y="547072"/>
            <a:ext cx="4458273" cy="3957362"/>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74" name="Straight Arrow Connector 173">
            <a:extLst>
              <a:ext uri="{FF2B5EF4-FFF2-40B4-BE49-F238E27FC236}">
                <a16:creationId xmlns:a16="http://schemas.microsoft.com/office/drawing/2014/main" id="{D53F3F00-C4F0-4F67-B9A3-9DF153043055}"/>
              </a:ext>
            </a:extLst>
          </p:cNvPr>
          <p:cNvCxnSpPr>
            <a:stCxn id="26" idx="1"/>
            <a:endCxn id="127" idx="0"/>
          </p:cNvCxnSpPr>
          <p:nvPr/>
        </p:nvCxnSpPr>
        <p:spPr>
          <a:xfrm flipH="1">
            <a:off x="5926082" y="547072"/>
            <a:ext cx="2557043" cy="3929402"/>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76" name="Straight Arrow Connector 175">
            <a:extLst>
              <a:ext uri="{FF2B5EF4-FFF2-40B4-BE49-F238E27FC236}">
                <a16:creationId xmlns:a16="http://schemas.microsoft.com/office/drawing/2014/main" id="{FC4FD29E-EB26-4B80-A426-AB2C6A7822C9}"/>
              </a:ext>
            </a:extLst>
          </p:cNvPr>
          <p:cNvCxnSpPr>
            <a:stCxn id="29" idx="1"/>
            <a:endCxn id="130" idx="0"/>
          </p:cNvCxnSpPr>
          <p:nvPr/>
        </p:nvCxnSpPr>
        <p:spPr>
          <a:xfrm flipH="1">
            <a:off x="3087914" y="1534407"/>
            <a:ext cx="5380273" cy="2963484"/>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78" name="Straight Arrow Connector 177">
            <a:extLst>
              <a:ext uri="{FF2B5EF4-FFF2-40B4-BE49-F238E27FC236}">
                <a16:creationId xmlns:a16="http://schemas.microsoft.com/office/drawing/2014/main" id="{771A4DA3-D60F-4D43-8DF9-7C68E57544BC}"/>
              </a:ext>
            </a:extLst>
          </p:cNvPr>
          <p:cNvCxnSpPr>
            <a:stCxn id="29" idx="1"/>
            <a:endCxn id="129" idx="0"/>
          </p:cNvCxnSpPr>
          <p:nvPr/>
        </p:nvCxnSpPr>
        <p:spPr>
          <a:xfrm flipH="1">
            <a:off x="4024852" y="1534407"/>
            <a:ext cx="4443335" cy="2970027"/>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80" name="Straight Arrow Connector 179">
            <a:extLst>
              <a:ext uri="{FF2B5EF4-FFF2-40B4-BE49-F238E27FC236}">
                <a16:creationId xmlns:a16="http://schemas.microsoft.com/office/drawing/2014/main" id="{90A961A6-9B6B-4DEB-BBC4-89BE1C3705F7}"/>
              </a:ext>
            </a:extLst>
          </p:cNvPr>
          <p:cNvCxnSpPr>
            <a:stCxn id="29" idx="1"/>
            <a:endCxn id="126" idx="0"/>
          </p:cNvCxnSpPr>
          <p:nvPr/>
        </p:nvCxnSpPr>
        <p:spPr>
          <a:xfrm flipH="1">
            <a:off x="4999203" y="1534407"/>
            <a:ext cx="3468984" cy="2942067"/>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82" name="Straight Arrow Connector 181">
            <a:extLst>
              <a:ext uri="{FF2B5EF4-FFF2-40B4-BE49-F238E27FC236}">
                <a16:creationId xmlns:a16="http://schemas.microsoft.com/office/drawing/2014/main" id="{4FDE5CA1-D0F8-49C8-A41F-8453CA709D1A}"/>
              </a:ext>
            </a:extLst>
          </p:cNvPr>
          <p:cNvCxnSpPr>
            <a:stCxn id="29" idx="1"/>
            <a:endCxn id="127" idx="0"/>
          </p:cNvCxnSpPr>
          <p:nvPr/>
        </p:nvCxnSpPr>
        <p:spPr>
          <a:xfrm flipH="1">
            <a:off x="5926082" y="1534407"/>
            <a:ext cx="2542105" cy="2942067"/>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84" name="Straight Arrow Connector 183">
            <a:extLst>
              <a:ext uri="{FF2B5EF4-FFF2-40B4-BE49-F238E27FC236}">
                <a16:creationId xmlns:a16="http://schemas.microsoft.com/office/drawing/2014/main" id="{C77C40EB-9F70-4255-ADB1-3DE023083C27}"/>
              </a:ext>
            </a:extLst>
          </p:cNvPr>
          <p:cNvCxnSpPr>
            <a:stCxn id="29" idx="1"/>
            <a:endCxn id="128" idx="0"/>
          </p:cNvCxnSpPr>
          <p:nvPr/>
        </p:nvCxnSpPr>
        <p:spPr>
          <a:xfrm flipH="1">
            <a:off x="6857833" y="1534407"/>
            <a:ext cx="1610354" cy="2941464"/>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86" name="Straight Arrow Connector 185">
            <a:extLst>
              <a:ext uri="{FF2B5EF4-FFF2-40B4-BE49-F238E27FC236}">
                <a16:creationId xmlns:a16="http://schemas.microsoft.com/office/drawing/2014/main" id="{51F22DBD-4CD7-4C6B-961A-7F186BC568E8}"/>
              </a:ext>
            </a:extLst>
          </p:cNvPr>
          <p:cNvCxnSpPr>
            <a:stCxn id="29" idx="1"/>
            <a:endCxn id="158" idx="0"/>
          </p:cNvCxnSpPr>
          <p:nvPr/>
        </p:nvCxnSpPr>
        <p:spPr>
          <a:xfrm flipH="1">
            <a:off x="3995637" y="1534407"/>
            <a:ext cx="4472550" cy="4554897"/>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88" name="Straight Arrow Connector 187">
            <a:extLst>
              <a:ext uri="{FF2B5EF4-FFF2-40B4-BE49-F238E27FC236}">
                <a16:creationId xmlns:a16="http://schemas.microsoft.com/office/drawing/2014/main" id="{CA504775-6E4F-4497-A813-35CC5C0C39EC}"/>
              </a:ext>
            </a:extLst>
          </p:cNvPr>
          <p:cNvCxnSpPr>
            <a:stCxn id="29" idx="1"/>
            <a:endCxn id="161" idx="0"/>
          </p:cNvCxnSpPr>
          <p:nvPr/>
        </p:nvCxnSpPr>
        <p:spPr>
          <a:xfrm flipH="1">
            <a:off x="1157469" y="1534407"/>
            <a:ext cx="7310718" cy="4576314"/>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90" name="Straight Arrow Connector 189">
            <a:extLst>
              <a:ext uri="{FF2B5EF4-FFF2-40B4-BE49-F238E27FC236}">
                <a16:creationId xmlns:a16="http://schemas.microsoft.com/office/drawing/2014/main" id="{4B021A93-4F5A-4301-83C5-5AAE2E54804E}"/>
              </a:ext>
            </a:extLst>
          </p:cNvPr>
          <p:cNvCxnSpPr>
            <a:stCxn id="29" idx="1"/>
            <a:endCxn id="159" idx="0"/>
          </p:cNvCxnSpPr>
          <p:nvPr/>
        </p:nvCxnSpPr>
        <p:spPr>
          <a:xfrm flipH="1">
            <a:off x="4927388" y="1534407"/>
            <a:ext cx="3540799" cy="4554294"/>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92" name="Straight Arrow Connector 191">
            <a:extLst>
              <a:ext uri="{FF2B5EF4-FFF2-40B4-BE49-F238E27FC236}">
                <a16:creationId xmlns:a16="http://schemas.microsoft.com/office/drawing/2014/main" id="{B0EC8CE9-4908-444B-9CC9-6A0BAB5FB52E}"/>
              </a:ext>
            </a:extLst>
          </p:cNvPr>
          <p:cNvCxnSpPr>
            <a:cxnSpLocks/>
            <a:endCxn id="126" idx="2"/>
          </p:cNvCxnSpPr>
          <p:nvPr/>
        </p:nvCxnSpPr>
        <p:spPr>
          <a:xfrm flipH="1">
            <a:off x="4999203" y="4504434"/>
            <a:ext cx="3515332" cy="450342"/>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96" name="Straight Arrow Connector 195">
            <a:extLst>
              <a:ext uri="{FF2B5EF4-FFF2-40B4-BE49-F238E27FC236}">
                <a16:creationId xmlns:a16="http://schemas.microsoft.com/office/drawing/2014/main" id="{1457C8AA-8969-4132-80D2-7535D192A834}"/>
              </a:ext>
            </a:extLst>
          </p:cNvPr>
          <p:cNvCxnSpPr>
            <a:stCxn id="32" idx="1"/>
            <a:endCxn id="129" idx="0"/>
          </p:cNvCxnSpPr>
          <p:nvPr/>
        </p:nvCxnSpPr>
        <p:spPr>
          <a:xfrm flipH="1">
            <a:off x="4024852" y="2521742"/>
            <a:ext cx="4443335" cy="1982692"/>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98" name="Straight Arrow Connector 197">
            <a:extLst>
              <a:ext uri="{FF2B5EF4-FFF2-40B4-BE49-F238E27FC236}">
                <a16:creationId xmlns:a16="http://schemas.microsoft.com/office/drawing/2014/main" id="{EA7FD2BD-E6D3-4625-86BF-ADA5AB6CA9B2}"/>
              </a:ext>
            </a:extLst>
          </p:cNvPr>
          <p:cNvCxnSpPr>
            <a:stCxn id="32" idx="1"/>
            <a:endCxn id="128" idx="0"/>
          </p:cNvCxnSpPr>
          <p:nvPr/>
        </p:nvCxnSpPr>
        <p:spPr>
          <a:xfrm flipH="1">
            <a:off x="6857833" y="2521742"/>
            <a:ext cx="1610354" cy="1954129"/>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00" name="Straight Arrow Connector 199">
            <a:extLst>
              <a:ext uri="{FF2B5EF4-FFF2-40B4-BE49-F238E27FC236}">
                <a16:creationId xmlns:a16="http://schemas.microsoft.com/office/drawing/2014/main" id="{6702A78C-8608-4691-A48A-58AC4C16D9AF}"/>
              </a:ext>
            </a:extLst>
          </p:cNvPr>
          <p:cNvCxnSpPr>
            <a:stCxn id="35" idx="1"/>
            <a:endCxn id="157" idx="0"/>
          </p:cNvCxnSpPr>
          <p:nvPr/>
        </p:nvCxnSpPr>
        <p:spPr>
          <a:xfrm flipH="1">
            <a:off x="3068758" y="3509077"/>
            <a:ext cx="5399429" cy="258022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2" name="Straight Arrow Connector 201">
            <a:extLst>
              <a:ext uri="{FF2B5EF4-FFF2-40B4-BE49-F238E27FC236}">
                <a16:creationId xmlns:a16="http://schemas.microsoft.com/office/drawing/2014/main" id="{A92FA2E4-813D-4651-B8A3-76D39349F536}"/>
              </a:ext>
            </a:extLst>
          </p:cNvPr>
          <p:cNvCxnSpPr>
            <a:stCxn id="35" idx="1"/>
            <a:endCxn id="158" idx="0"/>
          </p:cNvCxnSpPr>
          <p:nvPr/>
        </p:nvCxnSpPr>
        <p:spPr>
          <a:xfrm flipH="1">
            <a:off x="3995637" y="3509077"/>
            <a:ext cx="4472550" cy="258022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4" name="Straight Arrow Connector 203">
            <a:extLst>
              <a:ext uri="{FF2B5EF4-FFF2-40B4-BE49-F238E27FC236}">
                <a16:creationId xmlns:a16="http://schemas.microsoft.com/office/drawing/2014/main" id="{44E039E2-79B3-4079-8FA4-55E816DB949F}"/>
              </a:ext>
            </a:extLst>
          </p:cNvPr>
          <p:cNvCxnSpPr>
            <a:stCxn id="35" idx="1"/>
            <a:endCxn id="159" idx="0"/>
          </p:cNvCxnSpPr>
          <p:nvPr/>
        </p:nvCxnSpPr>
        <p:spPr>
          <a:xfrm flipH="1">
            <a:off x="4927388" y="3509077"/>
            <a:ext cx="3540799" cy="257962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6" name="Straight Arrow Connector 205">
            <a:extLst>
              <a:ext uri="{FF2B5EF4-FFF2-40B4-BE49-F238E27FC236}">
                <a16:creationId xmlns:a16="http://schemas.microsoft.com/office/drawing/2014/main" id="{F294BBD0-6E1B-4BEF-9FF1-BC764BF88BEE}"/>
              </a:ext>
            </a:extLst>
          </p:cNvPr>
          <p:cNvCxnSpPr>
            <a:stCxn id="41" idx="1"/>
            <a:endCxn id="161" idx="0"/>
          </p:cNvCxnSpPr>
          <p:nvPr/>
        </p:nvCxnSpPr>
        <p:spPr>
          <a:xfrm flipH="1">
            <a:off x="1157469" y="5493113"/>
            <a:ext cx="7286981" cy="617608"/>
          </a:xfrm>
          <a:prstGeom prst="straightConnector1">
            <a:avLst/>
          </a:prstGeom>
          <a:ln>
            <a:solidFill>
              <a:schemeClr val="accent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08" name="Straight Arrow Connector 207">
            <a:extLst>
              <a:ext uri="{FF2B5EF4-FFF2-40B4-BE49-F238E27FC236}">
                <a16:creationId xmlns:a16="http://schemas.microsoft.com/office/drawing/2014/main" id="{34F2CA98-79E1-4274-A34C-0B8095C4A01E}"/>
              </a:ext>
            </a:extLst>
          </p:cNvPr>
          <p:cNvCxnSpPr>
            <a:stCxn id="41" idx="1"/>
            <a:endCxn id="160" idx="0"/>
          </p:cNvCxnSpPr>
          <p:nvPr/>
        </p:nvCxnSpPr>
        <p:spPr>
          <a:xfrm flipH="1">
            <a:off x="2094407" y="5493113"/>
            <a:ext cx="6350043" cy="624151"/>
          </a:xfrm>
          <a:prstGeom prst="straightConnector1">
            <a:avLst/>
          </a:prstGeom>
          <a:ln>
            <a:solidFill>
              <a:schemeClr val="accent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10" name="Straight Arrow Connector 209">
            <a:extLst>
              <a:ext uri="{FF2B5EF4-FFF2-40B4-BE49-F238E27FC236}">
                <a16:creationId xmlns:a16="http://schemas.microsoft.com/office/drawing/2014/main" id="{C862AD08-7201-4E0D-8D6C-9133D075321A}"/>
              </a:ext>
            </a:extLst>
          </p:cNvPr>
          <p:cNvCxnSpPr>
            <a:stCxn id="41" idx="1"/>
            <a:endCxn id="159" idx="0"/>
          </p:cNvCxnSpPr>
          <p:nvPr/>
        </p:nvCxnSpPr>
        <p:spPr>
          <a:xfrm flipH="1">
            <a:off x="4927388" y="5493113"/>
            <a:ext cx="3517062" cy="595588"/>
          </a:xfrm>
          <a:prstGeom prst="straightConnector1">
            <a:avLst/>
          </a:prstGeom>
          <a:ln>
            <a:solidFill>
              <a:schemeClr val="accent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12" name="Straight Arrow Connector 211">
            <a:extLst>
              <a:ext uri="{FF2B5EF4-FFF2-40B4-BE49-F238E27FC236}">
                <a16:creationId xmlns:a16="http://schemas.microsoft.com/office/drawing/2014/main" id="{0F0D212E-4F4C-4C98-89E2-281C68415787}"/>
              </a:ext>
            </a:extLst>
          </p:cNvPr>
          <p:cNvCxnSpPr>
            <a:stCxn id="17" idx="1"/>
            <a:endCxn id="157" idx="2"/>
          </p:cNvCxnSpPr>
          <p:nvPr/>
        </p:nvCxnSpPr>
        <p:spPr>
          <a:xfrm flipH="1">
            <a:off x="3068758" y="6322549"/>
            <a:ext cx="5420889" cy="245057"/>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14" name="Straight Arrow Connector 213">
            <a:extLst>
              <a:ext uri="{FF2B5EF4-FFF2-40B4-BE49-F238E27FC236}">
                <a16:creationId xmlns:a16="http://schemas.microsoft.com/office/drawing/2014/main" id="{C25CCCEB-4124-4707-B381-84E77045C692}"/>
              </a:ext>
            </a:extLst>
          </p:cNvPr>
          <p:cNvCxnSpPr>
            <a:stCxn id="26" idx="1"/>
            <a:endCxn id="58" idx="0"/>
          </p:cNvCxnSpPr>
          <p:nvPr/>
        </p:nvCxnSpPr>
        <p:spPr>
          <a:xfrm flipH="1">
            <a:off x="860774" y="547072"/>
            <a:ext cx="7622351" cy="1129372"/>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16" name="Straight Arrow Connector 215">
            <a:extLst>
              <a:ext uri="{FF2B5EF4-FFF2-40B4-BE49-F238E27FC236}">
                <a16:creationId xmlns:a16="http://schemas.microsoft.com/office/drawing/2014/main" id="{5957FEF3-6A52-44BD-A285-BC803A81B145}"/>
              </a:ext>
            </a:extLst>
          </p:cNvPr>
          <p:cNvCxnSpPr>
            <a:stCxn id="26" idx="1"/>
            <a:endCxn id="55" idx="0"/>
          </p:cNvCxnSpPr>
          <p:nvPr/>
        </p:nvCxnSpPr>
        <p:spPr>
          <a:xfrm flipH="1">
            <a:off x="862753" y="547072"/>
            <a:ext cx="7620372" cy="1795609"/>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18" name="Straight Arrow Connector 217">
            <a:extLst>
              <a:ext uri="{FF2B5EF4-FFF2-40B4-BE49-F238E27FC236}">
                <a16:creationId xmlns:a16="http://schemas.microsoft.com/office/drawing/2014/main" id="{F011595D-5FF6-4AB1-8D23-33D662682242}"/>
              </a:ext>
            </a:extLst>
          </p:cNvPr>
          <p:cNvCxnSpPr>
            <a:stCxn id="26" idx="1"/>
            <a:endCxn id="56" idx="0"/>
          </p:cNvCxnSpPr>
          <p:nvPr/>
        </p:nvCxnSpPr>
        <p:spPr>
          <a:xfrm flipH="1">
            <a:off x="1787653" y="547072"/>
            <a:ext cx="6695472" cy="1781893"/>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20" name="Straight Arrow Connector 219">
            <a:extLst>
              <a:ext uri="{FF2B5EF4-FFF2-40B4-BE49-F238E27FC236}">
                <a16:creationId xmlns:a16="http://schemas.microsoft.com/office/drawing/2014/main" id="{62567035-D2D2-481E-BA5B-386CB1BD6A36}"/>
              </a:ext>
            </a:extLst>
          </p:cNvPr>
          <p:cNvCxnSpPr>
            <a:stCxn id="26" idx="1"/>
            <a:endCxn id="59" idx="0"/>
          </p:cNvCxnSpPr>
          <p:nvPr/>
        </p:nvCxnSpPr>
        <p:spPr>
          <a:xfrm flipH="1">
            <a:off x="2719404" y="547072"/>
            <a:ext cx="5763721" cy="1781327"/>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22" name="Straight Arrow Connector 221">
            <a:extLst>
              <a:ext uri="{FF2B5EF4-FFF2-40B4-BE49-F238E27FC236}">
                <a16:creationId xmlns:a16="http://schemas.microsoft.com/office/drawing/2014/main" id="{8AD245F9-5469-419E-8EB4-D6EAAAD43A02}"/>
              </a:ext>
            </a:extLst>
          </p:cNvPr>
          <p:cNvCxnSpPr>
            <a:stCxn id="26" idx="1"/>
            <a:endCxn id="60" idx="0"/>
          </p:cNvCxnSpPr>
          <p:nvPr/>
        </p:nvCxnSpPr>
        <p:spPr>
          <a:xfrm flipH="1">
            <a:off x="1787653" y="547072"/>
            <a:ext cx="6695472" cy="1137806"/>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24" name="Straight Arrow Connector 223">
            <a:extLst>
              <a:ext uri="{FF2B5EF4-FFF2-40B4-BE49-F238E27FC236}">
                <a16:creationId xmlns:a16="http://schemas.microsoft.com/office/drawing/2014/main" id="{9D48A815-3D37-4176-B0FF-B8F4DFEF03DC}"/>
              </a:ext>
            </a:extLst>
          </p:cNvPr>
          <p:cNvCxnSpPr>
            <a:stCxn id="26" idx="1"/>
            <a:endCxn id="92" idx="0"/>
          </p:cNvCxnSpPr>
          <p:nvPr/>
        </p:nvCxnSpPr>
        <p:spPr>
          <a:xfrm flipH="1">
            <a:off x="2719404" y="547072"/>
            <a:ext cx="5763721" cy="1137203"/>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6199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05DED32-C207-CDE3-FEEA-FA670D593339}"/>
              </a:ext>
            </a:extLst>
          </p:cNvPr>
          <p:cNvSpPr>
            <a:spLocks noGrp="1"/>
          </p:cNvSpPr>
          <p:nvPr>
            <p:ph type="sldNum" sz="quarter" idx="12"/>
          </p:nvPr>
        </p:nvSpPr>
        <p:spPr>
          <a:xfrm>
            <a:off x="8845062" y="6056240"/>
            <a:ext cx="2743200" cy="365125"/>
          </a:xfrm>
        </p:spPr>
        <p:txBody>
          <a:bodyPr/>
          <a:lstStyle/>
          <a:p>
            <a:fld id="{5C24B80A-506B-47C0-BF92-BE1E19B7E093}" type="slidenum">
              <a:rPr lang="en-US" smtClean="0"/>
              <a:t>41</a:t>
            </a:fld>
            <a:endParaRPr lang="en-US" dirty="0"/>
          </a:p>
        </p:txBody>
      </p:sp>
      <p:sp>
        <p:nvSpPr>
          <p:cNvPr id="6" name="Freeform 6">
            <a:extLst>
              <a:ext uri="{FF2B5EF4-FFF2-40B4-BE49-F238E27FC236}">
                <a16:creationId xmlns:a16="http://schemas.microsoft.com/office/drawing/2014/main" id="{8CD3A075-C5E7-0E8A-CF3D-BB035B1A5DAA}"/>
              </a:ext>
            </a:extLst>
          </p:cNvPr>
          <p:cNvSpPr>
            <a:spLocks/>
          </p:cNvSpPr>
          <p:nvPr/>
        </p:nvSpPr>
        <p:spPr bwMode="auto">
          <a:xfrm>
            <a:off x="5914268" y="1159354"/>
            <a:ext cx="1539875" cy="1626932"/>
          </a:xfrm>
          <a:custGeom>
            <a:avLst/>
            <a:gdLst>
              <a:gd name="connsiteX0" fmla="*/ 0 w 1539875"/>
              <a:gd name="connsiteY0" fmla="*/ 0 h 1626932"/>
              <a:gd name="connsiteX1" fmla="*/ 108006 w 1539875"/>
              <a:gd name="connsiteY1" fmla="*/ 3175 h 1626932"/>
              <a:gd name="connsiteX2" fmla="*/ 214423 w 1539875"/>
              <a:gd name="connsiteY2" fmla="*/ 11113 h 1626932"/>
              <a:gd name="connsiteX3" fmla="*/ 321635 w 1539875"/>
              <a:gd name="connsiteY3" fmla="*/ 24606 h 1626932"/>
              <a:gd name="connsiteX4" fmla="*/ 426464 w 1539875"/>
              <a:gd name="connsiteY4" fmla="*/ 42863 h 1626932"/>
              <a:gd name="connsiteX5" fmla="*/ 530499 w 1539875"/>
              <a:gd name="connsiteY5" fmla="*/ 65881 h 1626932"/>
              <a:gd name="connsiteX6" fmla="*/ 632945 w 1539875"/>
              <a:gd name="connsiteY6" fmla="*/ 94456 h 1626932"/>
              <a:gd name="connsiteX7" fmla="*/ 733009 w 1539875"/>
              <a:gd name="connsiteY7" fmla="*/ 128588 h 1626932"/>
              <a:gd name="connsiteX8" fmla="*/ 832279 w 1539875"/>
              <a:gd name="connsiteY8" fmla="*/ 166688 h 1626932"/>
              <a:gd name="connsiteX9" fmla="*/ 929961 w 1539875"/>
              <a:gd name="connsiteY9" fmla="*/ 208756 h 1626932"/>
              <a:gd name="connsiteX10" fmla="*/ 1024466 w 1539875"/>
              <a:gd name="connsiteY10" fmla="*/ 256381 h 1626932"/>
              <a:gd name="connsiteX11" fmla="*/ 1117382 w 1539875"/>
              <a:gd name="connsiteY11" fmla="*/ 309563 h 1626932"/>
              <a:gd name="connsiteX12" fmla="*/ 1207122 w 1539875"/>
              <a:gd name="connsiteY12" fmla="*/ 365919 h 1626932"/>
              <a:gd name="connsiteX13" fmla="*/ 1294480 w 1539875"/>
              <a:gd name="connsiteY13" fmla="*/ 427038 h 1626932"/>
              <a:gd name="connsiteX14" fmla="*/ 1379455 w 1539875"/>
              <a:gd name="connsiteY14" fmla="*/ 492919 h 1626932"/>
              <a:gd name="connsiteX15" fmla="*/ 1460459 w 1539875"/>
              <a:gd name="connsiteY15" fmla="*/ 564356 h 1626932"/>
              <a:gd name="connsiteX16" fmla="*/ 1539875 w 1539875"/>
              <a:gd name="connsiteY16" fmla="*/ 637381 h 1626932"/>
              <a:gd name="connsiteX17" fmla="*/ 549815 w 1539875"/>
              <a:gd name="connsiteY17" fmla="*/ 1626932 h 1626932"/>
              <a:gd name="connsiteX18" fmla="*/ 271593 w 1539875"/>
              <a:gd name="connsiteY18" fmla="*/ 1497163 h 1626932"/>
              <a:gd name="connsiteX19" fmla="*/ 0 w 1539875"/>
              <a:gd name="connsiteY19" fmla="*/ 1382474 h 162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9875" h="1626932">
                <a:moveTo>
                  <a:pt x="0" y="0"/>
                </a:moveTo>
                <a:lnTo>
                  <a:pt x="108006" y="3175"/>
                </a:lnTo>
                <a:lnTo>
                  <a:pt x="214423" y="11113"/>
                </a:lnTo>
                <a:lnTo>
                  <a:pt x="321635" y="24606"/>
                </a:lnTo>
                <a:lnTo>
                  <a:pt x="426464" y="42863"/>
                </a:lnTo>
                <a:lnTo>
                  <a:pt x="530499" y="65881"/>
                </a:lnTo>
                <a:lnTo>
                  <a:pt x="632945" y="94456"/>
                </a:lnTo>
                <a:lnTo>
                  <a:pt x="733009" y="128588"/>
                </a:lnTo>
                <a:lnTo>
                  <a:pt x="832279" y="166688"/>
                </a:lnTo>
                <a:lnTo>
                  <a:pt x="929961" y="208756"/>
                </a:lnTo>
                <a:lnTo>
                  <a:pt x="1024466" y="256381"/>
                </a:lnTo>
                <a:lnTo>
                  <a:pt x="1117382" y="309563"/>
                </a:lnTo>
                <a:lnTo>
                  <a:pt x="1207122" y="365919"/>
                </a:lnTo>
                <a:lnTo>
                  <a:pt x="1294480" y="427038"/>
                </a:lnTo>
                <a:lnTo>
                  <a:pt x="1379455" y="492919"/>
                </a:lnTo>
                <a:lnTo>
                  <a:pt x="1460459" y="564356"/>
                </a:lnTo>
                <a:lnTo>
                  <a:pt x="1539875" y="637381"/>
                </a:lnTo>
                <a:lnTo>
                  <a:pt x="549815" y="1626932"/>
                </a:lnTo>
                <a:lnTo>
                  <a:pt x="271593" y="1497163"/>
                </a:lnTo>
                <a:lnTo>
                  <a:pt x="0" y="1382474"/>
                </a:lnTo>
                <a:close/>
              </a:path>
            </a:pathLst>
          </a:custGeom>
          <a:solidFill>
            <a:srgbClr val="EC6E6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7" name="Freeform 7">
            <a:extLst>
              <a:ext uri="{FF2B5EF4-FFF2-40B4-BE49-F238E27FC236}">
                <a16:creationId xmlns:a16="http://schemas.microsoft.com/office/drawing/2014/main" id="{7148161F-274B-94C6-DAF8-C595BEBA80F7}"/>
              </a:ext>
            </a:extLst>
          </p:cNvPr>
          <p:cNvSpPr>
            <a:spLocks/>
          </p:cNvSpPr>
          <p:nvPr/>
        </p:nvSpPr>
        <p:spPr bwMode="auto">
          <a:xfrm>
            <a:off x="6499731" y="1832454"/>
            <a:ext cx="1625926" cy="1538288"/>
          </a:xfrm>
          <a:custGeom>
            <a:avLst/>
            <a:gdLst>
              <a:gd name="connsiteX0" fmla="*/ 988545 w 1625926"/>
              <a:gd name="connsiteY0" fmla="*/ 0 h 1538288"/>
              <a:gd name="connsiteX1" fmla="*/ 1063157 w 1625926"/>
              <a:gd name="connsiteY1" fmla="*/ 79334 h 1538288"/>
              <a:gd name="connsiteX2" fmla="*/ 1133801 w 1625926"/>
              <a:gd name="connsiteY2" fmla="*/ 160255 h 1538288"/>
              <a:gd name="connsiteX3" fmla="*/ 1198889 w 1625926"/>
              <a:gd name="connsiteY3" fmla="*/ 245142 h 1538288"/>
              <a:gd name="connsiteX4" fmla="*/ 1260007 w 1625926"/>
              <a:gd name="connsiteY4" fmla="*/ 332410 h 1538288"/>
              <a:gd name="connsiteX5" fmla="*/ 1316364 w 1625926"/>
              <a:gd name="connsiteY5" fmla="*/ 422057 h 1538288"/>
              <a:gd name="connsiteX6" fmla="*/ 1369545 w 1625926"/>
              <a:gd name="connsiteY6" fmla="*/ 514878 h 1538288"/>
              <a:gd name="connsiteX7" fmla="*/ 1417170 w 1625926"/>
              <a:gd name="connsiteY7" fmla="*/ 609286 h 1538288"/>
              <a:gd name="connsiteX8" fmla="*/ 1460032 w 1625926"/>
              <a:gd name="connsiteY8" fmla="*/ 706867 h 1538288"/>
              <a:gd name="connsiteX9" fmla="*/ 1498132 w 1625926"/>
              <a:gd name="connsiteY9" fmla="*/ 806035 h 1538288"/>
              <a:gd name="connsiteX10" fmla="*/ 1531470 w 1625926"/>
              <a:gd name="connsiteY10" fmla="*/ 906789 h 1538288"/>
              <a:gd name="connsiteX11" fmla="*/ 1560045 w 1625926"/>
              <a:gd name="connsiteY11" fmla="*/ 1008336 h 1538288"/>
              <a:gd name="connsiteX12" fmla="*/ 1583064 w 1625926"/>
              <a:gd name="connsiteY12" fmla="*/ 1112264 h 1538288"/>
              <a:gd name="connsiteX13" fmla="*/ 1601320 w 1625926"/>
              <a:gd name="connsiteY13" fmla="*/ 1216985 h 1538288"/>
              <a:gd name="connsiteX14" fmla="*/ 1614814 w 1625926"/>
              <a:gd name="connsiteY14" fmla="*/ 1324086 h 1538288"/>
              <a:gd name="connsiteX15" fmla="*/ 1622751 w 1625926"/>
              <a:gd name="connsiteY15" fmla="*/ 1430394 h 1538288"/>
              <a:gd name="connsiteX16" fmla="*/ 1625926 w 1625926"/>
              <a:gd name="connsiteY16" fmla="*/ 1538288 h 1538288"/>
              <a:gd name="connsiteX17" fmla="*/ 215029 w 1625926"/>
              <a:gd name="connsiteY17" fmla="*/ 1538288 h 1538288"/>
              <a:gd name="connsiteX18" fmla="*/ 111704 w 1625926"/>
              <a:gd name="connsiteY18" fmla="*/ 1263033 h 1538288"/>
              <a:gd name="connsiteX19" fmla="*/ 0 w 1625926"/>
              <a:gd name="connsiteY19" fmla="*/ 988035 h 153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5926" h="1538288">
                <a:moveTo>
                  <a:pt x="988545" y="0"/>
                </a:moveTo>
                <a:lnTo>
                  <a:pt x="1063157" y="79334"/>
                </a:lnTo>
                <a:lnTo>
                  <a:pt x="1133801" y="160255"/>
                </a:lnTo>
                <a:lnTo>
                  <a:pt x="1198889" y="245142"/>
                </a:lnTo>
                <a:lnTo>
                  <a:pt x="1260007" y="332410"/>
                </a:lnTo>
                <a:lnTo>
                  <a:pt x="1316364" y="422057"/>
                </a:lnTo>
                <a:lnTo>
                  <a:pt x="1369545" y="514878"/>
                </a:lnTo>
                <a:lnTo>
                  <a:pt x="1417170" y="609286"/>
                </a:lnTo>
                <a:lnTo>
                  <a:pt x="1460032" y="706867"/>
                </a:lnTo>
                <a:lnTo>
                  <a:pt x="1498132" y="806035"/>
                </a:lnTo>
                <a:lnTo>
                  <a:pt x="1531470" y="906789"/>
                </a:lnTo>
                <a:lnTo>
                  <a:pt x="1560045" y="1008336"/>
                </a:lnTo>
                <a:lnTo>
                  <a:pt x="1583064" y="1112264"/>
                </a:lnTo>
                <a:lnTo>
                  <a:pt x="1601320" y="1216985"/>
                </a:lnTo>
                <a:lnTo>
                  <a:pt x="1614814" y="1324086"/>
                </a:lnTo>
                <a:lnTo>
                  <a:pt x="1622751" y="1430394"/>
                </a:lnTo>
                <a:lnTo>
                  <a:pt x="1625926" y="1538288"/>
                </a:lnTo>
                <a:lnTo>
                  <a:pt x="215029" y="1538288"/>
                </a:lnTo>
                <a:lnTo>
                  <a:pt x="111704" y="1263033"/>
                </a:lnTo>
                <a:lnTo>
                  <a:pt x="0" y="988035"/>
                </a:lnTo>
                <a:close/>
              </a:path>
            </a:pathLst>
          </a:custGeom>
          <a:solidFill>
            <a:srgbClr val="EA964D"/>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Freeform 8">
            <a:extLst>
              <a:ext uri="{FF2B5EF4-FFF2-40B4-BE49-F238E27FC236}">
                <a16:creationId xmlns:a16="http://schemas.microsoft.com/office/drawing/2014/main" id="{EE05D230-B23F-F6FA-F289-B5C3A6E8F396}"/>
              </a:ext>
            </a:extLst>
          </p:cNvPr>
          <p:cNvSpPr>
            <a:spLocks/>
          </p:cNvSpPr>
          <p:nvPr/>
        </p:nvSpPr>
        <p:spPr bwMode="auto">
          <a:xfrm>
            <a:off x="6516786" y="3421541"/>
            <a:ext cx="1608871" cy="1536700"/>
          </a:xfrm>
          <a:custGeom>
            <a:avLst/>
            <a:gdLst>
              <a:gd name="connsiteX0" fmla="*/ 208118 w 1608871"/>
              <a:gd name="connsiteY0" fmla="*/ 0 h 1536700"/>
              <a:gd name="connsiteX1" fmla="*/ 1608871 w 1608871"/>
              <a:gd name="connsiteY1" fmla="*/ 0 h 1536700"/>
              <a:gd name="connsiteX2" fmla="*/ 1605696 w 1608871"/>
              <a:gd name="connsiteY2" fmla="*/ 107894 h 1536700"/>
              <a:gd name="connsiteX3" fmla="*/ 1597759 w 1608871"/>
              <a:gd name="connsiteY3" fmla="*/ 214202 h 1536700"/>
              <a:gd name="connsiteX4" fmla="*/ 1584265 w 1608871"/>
              <a:gd name="connsiteY4" fmla="*/ 321303 h 1536700"/>
              <a:gd name="connsiteX5" fmla="*/ 1566009 w 1608871"/>
              <a:gd name="connsiteY5" fmla="*/ 426024 h 1536700"/>
              <a:gd name="connsiteX6" fmla="*/ 1542990 w 1608871"/>
              <a:gd name="connsiteY6" fmla="*/ 529951 h 1536700"/>
              <a:gd name="connsiteX7" fmla="*/ 1514415 w 1608871"/>
              <a:gd name="connsiteY7" fmla="*/ 631499 h 1536700"/>
              <a:gd name="connsiteX8" fmla="*/ 1481077 w 1608871"/>
              <a:gd name="connsiteY8" fmla="*/ 732253 h 1536700"/>
              <a:gd name="connsiteX9" fmla="*/ 1442977 w 1608871"/>
              <a:gd name="connsiteY9" fmla="*/ 831421 h 1536700"/>
              <a:gd name="connsiteX10" fmla="*/ 1400115 w 1608871"/>
              <a:gd name="connsiteY10" fmla="*/ 929002 h 1536700"/>
              <a:gd name="connsiteX11" fmla="*/ 1352490 w 1608871"/>
              <a:gd name="connsiteY11" fmla="*/ 1023409 h 1536700"/>
              <a:gd name="connsiteX12" fmla="*/ 1299309 w 1608871"/>
              <a:gd name="connsiteY12" fmla="*/ 1116230 h 1536700"/>
              <a:gd name="connsiteX13" fmla="*/ 1242952 w 1608871"/>
              <a:gd name="connsiteY13" fmla="*/ 1205877 h 1536700"/>
              <a:gd name="connsiteX14" fmla="*/ 1181834 w 1608871"/>
              <a:gd name="connsiteY14" fmla="*/ 1293145 h 1536700"/>
              <a:gd name="connsiteX15" fmla="*/ 1116746 w 1608871"/>
              <a:gd name="connsiteY15" fmla="*/ 1378032 h 1536700"/>
              <a:gd name="connsiteX16" fmla="*/ 1046102 w 1608871"/>
              <a:gd name="connsiteY16" fmla="*/ 1458953 h 1536700"/>
              <a:gd name="connsiteX17" fmla="*/ 971490 w 1608871"/>
              <a:gd name="connsiteY17" fmla="*/ 1536700 h 1536700"/>
              <a:gd name="connsiteX18" fmla="*/ 0 w 1608871"/>
              <a:gd name="connsiteY18" fmla="*/ 566714 h 1536700"/>
              <a:gd name="connsiteX19" fmla="*/ 100027 w 1608871"/>
              <a:gd name="connsiteY19" fmla="*/ 302400 h 153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08871" h="1536700">
                <a:moveTo>
                  <a:pt x="208118" y="0"/>
                </a:moveTo>
                <a:lnTo>
                  <a:pt x="1608871" y="0"/>
                </a:lnTo>
                <a:lnTo>
                  <a:pt x="1605696" y="107894"/>
                </a:lnTo>
                <a:lnTo>
                  <a:pt x="1597759" y="214202"/>
                </a:lnTo>
                <a:lnTo>
                  <a:pt x="1584265" y="321303"/>
                </a:lnTo>
                <a:lnTo>
                  <a:pt x="1566009" y="426024"/>
                </a:lnTo>
                <a:lnTo>
                  <a:pt x="1542990" y="529951"/>
                </a:lnTo>
                <a:lnTo>
                  <a:pt x="1514415" y="631499"/>
                </a:lnTo>
                <a:lnTo>
                  <a:pt x="1481077" y="732253"/>
                </a:lnTo>
                <a:lnTo>
                  <a:pt x="1442977" y="831421"/>
                </a:lnTo>
                <a:lnTo>
                  <a:pt x="1400115" y="929002"/>
                </a:lnTo>
                <a:lnTo>
                  <a:pt x="1352490" y="1023409"/>
                </a:lnTo>
                <a:lnTo>
                  <a:pt x="1299309" y="1116230"/>
                </a:lnTo>
                <a:lnTo>
                  <a:pt x="1242952" y="1205877"/>
                </a:lnTo>
                <a:lnTo>
                  <a:pt x="1181834" y="1293145"/>
                </a:lnTo>
                <a:lnTo>
                  <a:pt x="1116746" y="1378032"/>
                </a:lnTo>
                <a:lnTo>
                  <a:pt x="1046102" y="1458953"/>
                </a:lnTo>
                <a:lnTo>
                  <a:pt x="971490" y="1536700"/>
                </a:lnTo>
                <a:lnTo>
                  <a:pt x="0" y="566714"/>
                </a:lnTo>
                <a:lnTo>
                  <a:pt x="100027" y="302400"/>
                </a:lnTo>
                <a:close/>
              </a:path>
            </a:pathLst>
          </a:custGeom>
          <a:solidFill>
            <a:srgbClr val="F4CF3B"/>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9" name="Freeform 9">
            <a:extLst>
              <a:ext uri="{FF2B5EF4-FFF2-40B4-BE49-F238E27FC236}">
                <a16:creationId xmlns:a16="http://schemas.microsoft.com/office/drawing/2014/main" id="{C506DFC8-831F-090B-EBF8-CC1E9514EEEA}"/>
              </a:ext>
            </a:extLst>
          </p:cNvPr>
          <p:cNvSpPr>
            <a:spLocks/>
          </p:cNvSpPr>
          <p:nvPr/>
        </p:nvSpPr>
        <p:spPr bwMode="auto">
          <a:xfrm>
            <a:off x="5914269" y="4028372"/>
            <a:ext cx="1539875" cy="1604557"/>
          </a:xfrm>
          <a:custGeom>
            <a:avLst/>
            <a:gdLst>
              <a:gd name="connsiteX0" fmla="*/ 572201 w 1539875"/>
              <a:gd name="connsiteY0" fmla="*/ 0 h 1604557"/>
              <a:gd name="connsiteX1" fmla="*/ 1539875 w 1539875"/>
              <a:gd name="connsiteY1" fmla="*/ 967176 h 1604557"/>
              <a:gd name="connsiteX2" fmla="*/ 1460459 w 1539875"/>
              <a:gd name="connsiteY2" fmla="*/ 1040201 h 1604557"/>
              <a:gd name="connsiteX3" fmla="*/ 1379455 w 1539875"/>
              <a:gd name="connsiteY3" fmla="*/ 1110845 h 1604557"/>
              <a:gd name="connsiteX4" fmla="*/ 1294480 w 1539875"/>
              <a:gd name="connsiteY4" fmla="*/ 1177520 h 1604557"/>
              <a:gd name="connsiteX5" fmla="*/ 1207122 w 1539875"/>
              <a:gd name="connsiteY5" fmla="*/ 1238638 h 1604557"/>
              <a:gd name="connsiteX6" fmla="*/ 1117382 w 1539875"/>
              <a:gd name="connsiteY6" fmla="*/ 1294995 h 1604557"/>
              <a:gd name="connsiteX7" fmla="*/ 1024466 w 1539875"/>
              <a:gd name="connsiteY7" fmla="*/ 1348176 h 1604557"/>
              <a:gd name="connsiteX8" fmla="*/ 929961 w 1539875"/>
              <a:gd name="connsiteY8" fmla="*/ 1395801 h 1604557"/>
              <a:gd name="connsiteX9" fmla="*/ 832279 w 1539875"/>
              <a:gd name="connsiteY9" fmla="*/ 1437870 h 1604557"/>
              <a:gd name="connsiteX10" fmla="*/ 733009 w 1539875"/>
              <a:gd name="connsiteY10" fmla="*/ 1475970 h 1604557"/>
              <a:gd name="connsiteX11" fmla="*/ 632945 w 1539875"/>
              <a:gd name="connsiteY11" fmla="*/ 1510101 h 1604557"/>
              <a:gd name="connsiteX12" fmla="*/ 530499 w 1539875"/>
              <a:gd name="connsiteY12" fmla="*/ 1538676 h 1604557"/>
              <a:gd name="connsiteX13" fmla="*/ 426464 w 1539875"/>
              <a:gd name="connsiteY13" fmla="*/ 1561695 h 1604557"/>
              <a:gd name="connsiteX14" fmla="*/ 321635 w 1539875"/>
              <a:gd name="connsiteY14" fmla="*/ 1579951 h 1604557"/>
              <a:gd name="connsiteX15" fmla="*/ 214423 w 1539875"/>
              <a:gd name="connsiteY15" fmla="*/ 1593445 h 1604557"/>
              <a:gd name="connsiteX16" fmla="*/ 108006 w 1539875"/>
              <a:gd name="connsiteY16" fmla="*/ 1601382 h 1604557"/>
              <a:gd name="connsiteX17" fmla="*/ 0 w 1539875"/>
              <a:gd name="connsiteY17" fmla="*/ 1604557 h 1604557"/>
              <a:gd name="connsiteX18" fmla="*/ 0 w 1539875"/>
              <a:gd name="connsiteY18" fmla="*/ 247158 h 1604557"/>
              <a:gd name="connsiteX19" fmla="*/ 271593 w 1539875"/>
              <a:gd name="connsiteY19" fmla="*/ 128925 h 160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9875" h="1604557">
                <a:moveTo>
                  <a:pt x="572201" y="0"/>
                </a:moveTo>
                <a:lnTo>
                  <a:pt x="1539875" y="967176"/>
                </a:lnTo>
                <a:lnTo>
                  <a:pt x="1460459" y="1040201"/>
                </a:lnTo>
                <a:lnTo>
                  <a:pt x="1379455" y="1110845"/>
                </a:lnTo>
                <a:lnTo>
                  <a:pt x="1294480" y="1177520"/>
                </a:lnTo>
                <a:lnTo>
                  <a:pt x="1207122" y="1238638"/>
                </a:lnTo>
                <a:lnTo>
                  <a:pt x="1117382" y="1294995"/>
                </a:lnTo>
                <a:lnTo>
                  <a:pt x="1024466" y="1348176"/>
                </a:lnTo>
                <a:lnTo>
                  <a:pt x="929961" y="1395801"/>
                </a:lnTo>
                <a:lnTo>
                  <a:pt x="832279" y="1437870"/>
                </a:lnTo>
                <a:lnTo>
                  <a:pt x="733009" y="1475970"/>
                </a:lnTo>
                <a:lnTo>
                  <a:pt x="632945" y="1510101"/>
                </a:lnTo>
                <a:lnTo>
                  <a:pt x="530499" y="1538676"/>
                </a:lnTo>
                <a:lnTo>
                  <a:pt x="426464" y="1561695"/>
                </a:lnTo>
                <a:lnTo>
                  <a:pt x="321635" y="1579951"/>
                </a:lnTo>
                <a:lnTo>
                  <a:pt x="214423" y="1593445"/>
                </a:lnTo>
                <a:lnTo>
                  <a:pt x="108006" y="1601382"/>
                </a:lnTo>
                <a:lnTo>
                  <a:pt x="0" y="1604557"/>
                </a:lnTo>
                <a:lnTo>
                  <a:pt x="0" y="247158"/>
                </a:lnTo>
                <a:lnTo>
                  <a:pt x="271593" y="128925"/>
                </a:lnTo>
                <a:close/>
              </a:path>
            </a:pathLst>
          </a:custGeom>
          <a:solidFill>
            <a:srgbClr val="74C18B"/>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 name="Freeform 10">
            <a:extLst>
              <a:ext uri="{FF2B5EF4-FFF2-40B4-BE49-F238E27FC236}">
                <a16:creationId xmlns:a16="http://schemas.microsoft.com/office/drawing/2014/main" id="{2611D1C8-1C8A-9500-6AFB-865765B03EB0}"/>
              </a:ext>
            </a:extLst>
          </p:cNvPr>
          <p:cNvSpPr>
            <a:spLocks/>
          </p:cNvSpPr>
          <p:nvPr/>
        </p:nvSpPr>
        <p:spPr bwMode="auto">
          <a:xfrm>
            <a:off x="4325182" y="4021697"/>
            <a:ext cx="1538288" cy="1611232"/>
          </a:xfrm>
          <a:custGeom>
            <a:avLst/>
            <a:gdLst>
              <a:gd name="connsiteX0" fmla="*/ 973348 w 1538288"/>
              <a:gd name="connsiteY0" fmla="*/ 0 h 1611232"/>
              <a:gd name="connsiteX1" fmla="*/ 1266693 w 1538288"/>
              <a:gd name="connsiteY1" fmla="*/ 135600 h 1611232"/>
              <a:gd name="connsiteX2" fmla="*/ 1538288 w 1538288"/>
              <a:gd name="connsiteY2" fmla="*/ 252901 h 1611232"/>
              <a:gd name="connsiteX3" fmla="*/ 1538288 w 1538288"/>
              <a:gd name="connsiteY3" fmla="*/ 1611232 h 1611232"/>
              <a:gd name="connsiteX4" fmla="*/ 1430282 w 1538288"/>
              <a:gd name="connsiteY4" fmla="*/ 1608057 h 1611232"/>
              <a:gd name="connsiteX5" fmla="*/ 1323865 w 1538288"/>
              <a:gd name="connsiteY5" fmla="*/ 1600120 h 1611232"/>
              <a:gd name="connsiteX6" fmla="*/ 1216653 w 1538288"/>
              <a:gd name="connsiteY6" fmla="*/ 1586626 h 1611232"/>
              <a:gd name="connsiteX7" fmla="*/ 1111824 w 1538288"/>
              <a:gd name="connsiteY7" fmla="*/ 1568370 h 1611232"/>
              <a:gd name="connsiteX8" fmla="*/ 1007789 w 1538288"/>
              <a:gd name="connsiteY8" fmla="*/ 1545351 h 1611232"/>
              <a:gd name="connsiteX9" fmla="*/ 905343 w 1538288"/>
              <a:gd name="connsiteY9" fmla="*/ 1516776 h 1611232"/>
              <a:gd name="connsiteX10" fmla="*/ 805278 w 1538288"/>
              <a:gd name="connsiteY10" fmla="*/ 1482645 h 1611232"/>
              <a:gd name="connsiteX11" fmla="*/ 706008 w 1538288"/>
              <a:gd name="connsiteY11" fmla="*/ 1444545 h 1611232"/>
              <a:gd name="connsiteX12" fmla="*/ 608327 w 1538288"/>
              <a:gd name="connsiteY12" fmla="*/ 1402476 h 1611232"/>
              <a:gd name="connsiteX13" fmla="*/ 513822 w 1538288"/>
              <a:gd name="connsiteY13" fmla="*/ 1354851 h 1611232"/>
              <a:gd name="connsiteX14" fmla="*/ 420905 w 1538288"/>
              <a:gd name="connsiteY14" fmla="*/ 1301670 h 1611232"/>
              <a:gd name="connsiteX15" fmla="*/ 331165 w 1538288"/>
              <a:gd name="connsiteY15" fmla="*/ 1245313 h 1611232"/>
              <a:gd name="connsiteX16" fmla="*/ 243807 w 1538288"/>
              <a:gd name="connsiteY16" fmla="*/ 1184195 h 1611232"/>
              <a:gd name="connsiteX17" fmla="*/ 158832 w 1538288"/>
              <a:gd name="connsiteY17" fmla="*/ 1117520 h 1611232"/>
              <a:gd name="connsiteX18" fmla="*/ 77828 w 1538288"/>
              <a:gd name="connsiteY18" fmla="*/ 1046876 h 1611232"/>
              <a:gd name="connsiteX19" fmla="*/ 0 w 1538288"/>
              <a:gd name="connsiteY19" fmla="*/ 973851 h 161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8288" h="1611232">
                <a:moveTo>
                  <a:pt x="973348" y="0"/>
                </a:moveTo>
                <a:lnTo>
                  <a:pt x="1266693" y="135600"/>
                </a:lnTo>
                <a:lnTo>
                  <a:pt x="1538288" y="252901"/>
                </a:lnTo>
                <a:lnTo>
                  <a:pt x="1538288" y="1611232"/>
                </a:lnTo>
                <a:lnTo>
                  <a:pt x="1430282" y="1608057"/>
                </a:lnTo>
                <a:lnTo>
                  <a:pt x="1323865" y="1600120"/>
                </a:lnTo>
                <a:lnTo>
                  <a:pt x="1216653" y="1586626"/>
                </a:lnTo>
                <a:lnTo>
                  <a:pt x="1111824" y="1568370"/>
                </a:lnTo>
                <a:lnTo>
                  <a:pt x="1007789" y="1545351"/>
                </a:lnTo>
                <a:lnTo>
                  <a:pt x="905343" y="1516776"/>
                </a:lnTo>
                <a:lnTo>
                  <a:pt x="805278" y="1482645"/>
                </a:lnTo>
                <a:lnTo>
                  <a:pt x="706008" y="1444545"/>
                </a:lnTo>
                <a:lnTo>
                  <a:pt x="608327" y="1402476"/>
                </a:lnTo>
                <a:lnTo>
                  <a:pt x="513822" y="1354851"/>
                </a:lnTo>
                <a:lnTo>
                  <a:pt x="420905" y="1301670"/>
                </a:lnTo>
                <a:lnTo>
                  <a:pt x="331165" y="1245313"/>
                </a:lnTo>
                <a:lnTo>
                  <a:pt x="243807" y="1184195"/>
                </a:lnTo>
                <a:lnTo>
                  <a:pt x="158832" y="1117520"/>
                </a:lnTo>
                <a:lnTo>
                  <a:pt x="77828" y="1046876"/>
                </a:lnTo>
                <a:lnTo>
                  <a:pt x="0" y="973851"/>
                </a:lnTo>
                <a:close/>
              </a:path>
            </a:pathLst>
          </a:custGeom>
          <a:solidFill>
            <a:srgbClr val="5DC3AE"/>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Freeform 11">
            <a:extLst>
              <a:ext uri="{FF2B5EF4-FFF2-40B4-BE49-F238E27FC236}">
                <a16:creationId xmlns:a16="http://schemas.microsoft.com/office/drawing/2014/main" id="{86DDD678-3A48-5444-5658-8E17CDF635C8}"/>
              </a:ext>
            </a:extLst>
          </p:cNvPr>
          <p:cNvSpPr>
            <a:spLocks/>
          </p:cNvSpPr>
          <p:nvPr/>
        </p:nvSpPr>
        <p:spPr bwMode="auto">
          <a:xfrm>
            <a:off x="3652082" y="3421541"/>
            <a:ext cx="1614866" cy="1536700"/>
          </a:xfrm>
          <a:custGeom>
            <a:avLst/>
            <a:gdLst>
              <a:gd name="connsiteX0" fmla="*/ 0 w 1614866"/>
              <a:gd name="connsiteY0" fmla="*/ 0 h 1536700"/>
              <a:gd name="connsiteX1" fmla="*/ 1400959 w 1614866"/>
              <a:gd name="connsiteY1" fmla="*/ 0 h 1536700"/>
              <a:gd name="connsiteX2" fmla="*/ 1514221 w 1614866"/>
              <a:gd name="connsiteY2" fmla="*/ 302400 h 1536700"/>
              <a:gd name="connsiteX3" fmla="*/ 1614866 w 1614866"/>
              <a:gd name="connsiteY3" fmla="*/ 560728 h 1536700"/>
              <a:gd name="connsiteX4" fmla="*/ 637382 w 1614866"/>
              <a:gd name="connsiteY4" fmla="*/ 1536700 h 1536700"/>
              <a:gd name="connsiteX5" fmla="*/ 564357 w 1614866"/>
              <a:gd name="connsiteY5" fmla="*/ 1458953 h 1536700"/>
              <a:gd name="connsiteX6" fmla="*/ 493713 w 1614866"/>
              <a:gd name="connsiteY6" fmla="*/ 1378032 h 1536700"/>
              <a:gd name="connsiteX7" fmla="*/ 427038 w 1614866"/>
              <a:gd name="connsiteY7" fmla="*/ 1293145 h 1536700"/>
              <a:gd name="connsiteX8" fmla="*/ 365919 w 1614866"/>
              <a:gd name="connsiteY8" fmla="*/ 1205877 h 1536700"/>
              <a:gd name="connsiteX9" fmla="*/ 309563 w 1614866"/>
              <a:gd name="connsiteY9" fmla="*/ 1116230 h 1536700"/>
              <a:gd name="connsiteX10" fmla="*/ 257969 w 1614866"/>
              <a:gd name="connsiteY10" fmla="*/ 1023409 h 1536700"/>
              <a:gd name="connsiteX11" fmla="*/ 208756 w 1614866"/>
              <a:gd name="connsiteY11" fmla="*/ 929002 h 1536700"/>
              <a:gd name="connsiteX12" fmla="*/ 165894 w 1614866"/>
              <a:gd name="connsiteY12" fmla="*/ 831421 h 1536700"/>
              <a:gd name="connsiteX13" fmla="*/ 127794 w 1614866"/>
              <a:gd name="connsiteY13" fmla="*/ 732253 h 1536700"/>
              <a:gd name="connsiteX14" fmla="*/ 94456 w 1614866"/>
              <a:gd name="connsiteY14" fmla="*/ 631499 h 1536700"/>
              <a:gd name="connsiteX15" fmla="*/ 65881 w 1614866"/>
              <a:gd name="connsiteY15" fmla="*/ 529951 h 1536700"/>
              <a:gd name="connsiteX16" fmla="*/ 42863 w 1614866"/>
              <a:gd name="connsiteY16" fmla="*/ 426024 h 1536700"/>
              <a:gd name="connsiteX17" fmla="*/ 24606 w 1614866"/>
              <a:gd name="connsiteY17" fmla="*/ 321303 h 1536700"/>
              <a:gd name="connsiteX18" fmla="*/ 11113 w 1614866"/>
              <a:gd name="connsiteY18" fmla="*/ 214202 h 1536700"/>
              <a:gd name="connsiteX19" fmla="*/ 3175 w 1614866"/>
              <a:gd name="connsiteY19" fmla="*/ 107894 h 153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4866" h="1536700">
                <a:moveTo>
                  <a:pt x="0" y="0"/>
                </a:moveTo>
                <a:lnTo>
                  <a:pt x="1400959" y="0"/>
                </a:lnTo>
                <a:lnTo>
                  <a:pt x="1514221" y="302400"/>
                </a:lnTo>
                <a:lnTo>
                  <a:pt x="1614866" y="560728"/>
                </a:lnTo>
                <a:lnTo>
                  <a:pt x="637382" y="1536700"/>
                </a:lnTo>
                <a:lnTo>
                  <a:pt x="564357" y="1458953"/>
                </a:lnTo>
                <a:lnTo>
                  <a:pt x="493713" y="1378032"/>
                </a:lnTo>
                <a:lnTo>
                  <a:pt x="427038" y="1293145"/>
                </a:lnTo>
                <a:lnTo>
                  <a:pt x="365919" y="1205877"/>
                </a:lnTo>
                <a:lnTo>
                  <a:pt x="309563" y="1116230"/>
                </a:lnTo>
                <a:lnTo>
                  <a:pt x="257969" y="1023409"/>
                </a:lnTo>
                <a:lnTo>
                  <a:pt x="208756" y="929002"/>
                </a:lnTo>
                <a:lnTo>
                  <a:pt x="165894" y="831421"/>
                </a:lnTo>
                <a:lnTo>
                  <a:pt x="127794" y="732253"/>
                </a:lnTo>
                <a:lnTo>
                  <a:pt x="94456" y="631499"/>
                </a:lnTo>
                <a:lnTo>
                  <a:pt x="65881" y="529951"/>
                </a:lnTo>
                <a:lnTo>
                  <a:pt x="42863" y="426024"/>
                </a:lnTo>
                <a:lnTo>
                  <a:pt x="24606" y="321303"/>
                </a:lnTo>
                <a:lnTo>
                  <a:pt x="11113" y="214202"/>
                </a:lnTo>
                <a:lnTo>
                  <a:pt x="3175" y="107894"/>
                </a:lnTo>
                <a:close/>
              </a:path>
            </a:pathLst>
          </a:custGeom>
          <a:solidFill>
            <a:srgbClr val="5FABDC"/>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2" name="Freeform 12">
            <a:extLst>
              <a:ext uri="{FF2B5EF4-FFF2-40B4-BE49-F238E27FC236}">
                <a16:creationId xmlns:a16="http://schemas.microsoft.com/office/drawing/2014/main" id="{B4E82944-9F83-592C-EFC3-57ED5D2B221C}"/>
              </a:ext>
            </a:extLst>
          </p:cNvPr>
          <p:cNvSpPr>
            <a:spLocks/>
          </p:cNvSpPr>
          <p:nvPr/>
        </p:nvSpPr>
        <p:spPr bwMode="auto">
          <a:xfrm>
            <a:off x="3652082" y="1832454"/>
            <a:ext cx="1624961" cy="1538288"/>
          </a:xfrm>
          <a:custGeom>
            <a:avLst/>
            <a:gdLst>
              <a:gd name="connsiteX0" fmla="*/ 637382 w 1624961"/>
              <a:gd name="connsiteY0" fmla="*/ 0 h 1538288"/>
              <a:gd name="connsiteX1" fmla="*/ 1624961 w 1624961"/>
              <a:gd name="connsiteY1" fmla="*/ 987070 h 1538288"/>
              <a:gd name="connsiteX2" fmla="*/ 1516910 w 1624961"/>
              <a:gd name="connsiteY2" fmla="*/ 1263033 h 1538288"/>
              <a:gd name="connsiteX3" fmla="*/ 1411227 w 1624961"/>
              <a:gd name="connsiteY3" fmla="*/ 1538288 h 1538288"/>
              <a:gd name="connsiteX4" fmla="*/ 0 w 1624961"/>
              <a:gd name="connsiteY4" fmla="*/ 1538288 h 1538288"/>
              <a:gd name="connsiteX5" fmla="*/ 3175 w 1624961"/>
              <a:gd name="connsiteY5" fmla="*/ 1430394 h 1538288"/>
              <a:gd name="connsiteX6" fmla="*/ 11113 w 1624961"/>
              <a:gd name="connsiteY6" fmla="*/ 1324086 h 1538288"/>
              <a:gd name="connsiteX7" fmla="*/ 24606 w 1624961"/>
              <a:gd name="connsiteY7" fmla="*/ 1216985 h 1538288"/>
              <a:gd name="connsiteX8" fmla="*/ 42863 w 1624961"/>
              <a:gd name="connsiteY8" fmla="*/ 1112264 h 1538288"/>
              <a:gd name="connsiteX9" fmla="*/ 65881 w 1624961"/>
              <a:gd name="connsiteY9" fmla="*/ 1008336 h 1538288"/>
              <a:gd name="connsiteX10" fmla="*/ 94456 w 1624961"/>
              <a:gd name="connsiteY10" fmla="*/ 906789 h 1538288"/>
              <a:gd name="connsiteX11" fmla="*/ 127794 w 1624961"/>
              <a:gd name="connsiteY11" fmla="*/ 806035 h 1538288"/>
              <a:gd name="connsiteX12" fmla="*/ 165894 w 1624961"/>
              <a:gd name="connsiteY12" fmla="*/ 706867 h 1538288"/>
              <a:gd name="connsiteX13" fmla="*/ 208756 w 1624961"/>
              <a:gd name="connsiteY13" fmla="*/ 609286 h 1538288"/>
              <a:gd name="connsiteX14" fmla="*/ 257969 w 1624961"/>
              <a:gd name="connsiteY14" fmla="*/ 514878 h 1538288"/>
              <a:gd name="connsiteX15" fmla="*/ 309563 w 1624961"/>
              <a:gd name="connsiteY15" fmla="*/ 422057 h 1538288"/>
              <a:gd name="connsiteX16" fmla="*/ 365919 w 1624961"/>
              <a:gd name="connsiteY16" fmla="*/ 332410 h 1538288"/>
              <a:gd name="connsiteX17" fmla="*/ 427038 w 1624961"/>
              <a:gd name="connsiteY17" fmla="*/ 245142 h 1538288"/>
              <a:gd name="connsiteX18" fmla="*/ 493713 w 1624961"/>
              <a:gd name="connsiteY18" fmla="*/ 160255 h 1538288"/>
              <a:gd name="connsiteX19" fmla="*/ 564357 w 1624961"/>
              <a:gd name="connsiteY19" fmla="*/ 79334 h 153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4961" h="1538288">
                <a:moveTo>
                  <a:pt x="637382" y="0"/>
                </a:moveTo>
                <a:lnTo>
                  <a:pt x="1624961" y="987070"/>
                </a:lnTo>
                <a:lnTo>
                  <a:pt x="1516910" y="1263033"/>
                </a:lnTo>
                <a:lnTo>
                  <a:pt x="1411227" y="1538288"/>
                </a:lnTo>
                <a:lnTo>
                  <a:pt x="0" y="1538288"/>
                </a:lnTo>
                <a:lnTo>
                  <a:pt x="3175" y="1430394"/>
                </a:lnTo>
                <a:lnTo>
                  <a:pt x="11113" y="1324086"/>
                </a:lnTo>
                <a:lnTo>
                  <a:pt x="24606" y="1216985"/>
                </a:lnTo>
                <a:lnTo>
                  <a:pt x="42863" y="1112264"/>
                </a:lnTo>
                <a:lnTo>
                  <a:pt x="65881" y="1008336"/>
                </a:lnTo>
                <a:lnTo>
                  <a:pt x="94456" y="906789"/>
                </a:lnTo>
                <a:lnTo>
                  <a:pt x="127794" y="806035"/>
                </a:lnTo>
                <a:lnTo>
                  <a:pt x="165894" y="706867"/>
                </a:lnTo>
                <a:lnTo>
                  <a:pt x="208756" y="609286"/>
                </a:lnTo>
                <a:lnTo>
                  <a:pt x="257969" y="514878"/>
                </a:lnTo>
                <a:lnTo>
                  <a:pt x="309563" y="422057"/>
                </a:lnTo>
                <a:lnTo>
                  <a:pt x="365919" y="332410"/>
                </a:lnTo>
                <a:lnTo>
                  <a:pt x="427038" y="245142"/>
                </a:lnTo>
                <a:lnTo>
                  <a:pt x="493713" y="160255"/>
                </a:lnTo>
                <a:lnTo>
                  <a:pt x="564357" y="79334"/>
                </a:lnTo>
                <a:close/>
              </a:path>
            </a:pathLst>
          </a:cu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3" name="Oval 12">
            <a:extLst>
              <a:ext uri="{FF2B5EF4-FFF2-40B4-BE49-F238E27FC236}">
                <a16:creationId xmlns:a16="http://schemas.microsoft.com/office/drawing/2014/main" id="{2C619D69-56F9-EDE4-ED8E-186D50A5AC86}"/>
              </a:ext>
            </a:extLst>
          </p:cNvPr>
          <p:cNvSpPr/>
          <p:nvPr/>
        </p:nvSpPr>
        <p:spPr>
          <a:xfrm>
            <a:off x="7689069" y="2962664"/>
            <a:ext cx="341752" cy="341752"/>
          </a:xfrm>
          <a:prstGeom prst="ellipse">
            <a:avLst/>
          </a:prstGeom>
          <a:solidFill>
            <a:srgbClr val="965112"/>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2</a:t>
            </a:r>
          </a:p>
        </p:txBody>
      </p:sp>
      <p:sp>
        <p:nvSpPr>
          <p:cNvPr id="14" name="Oval 13">
            <a:extLst>
              <a:ext uri="{FF2B5EF4-FFF2-40B4-BE49-F238E27FC236}">
                <a16:creationId xmlns:a16="http://schemas.microsoft.com/office/drawing/2014/main" id="{9FB59195-403D-3A81-7712-12935CD0B643}"/>
              </a:ext>
            </a:extLst>
          </p:cNvPr>
          <p:cNvSpPr/>
          <p:nvPr/>
        </p:nvSpPr>
        <p:spPr>
          <a:xfrm>
            <a:off x="6979469" y="1636179"/>
            <a:ext cx="341752" cy="341752"/>
          </a:xfrm>
          <a:prstGeom prst="ellipse">
            <a:avLst/>
          </a:prstGeom>
          <a:solidFill>
            <a:srgbClr val="AF241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1</a:t>
            </a:r>
          </a:p>
        </p:txBody>
      </p:sp>
      <p:sp>
        <p:nvSpPr>
          <p:cNvPr id="15" name="Oval 14">
            <a:extLst>
              <a:ext uri="{FF2B5EF4-FFF2-40B4-BE49-F238E27FC236}">
                <a16:creationId xmlns:a16="http://schemas.microsoft.com/office/drawing/2014/main" id="{4ABEFEF0-49AE-EE7A-1D88-09B90FD23638}"/>
              </a:ext>
            </a:extLst>
          </p:cNvPr>
          <p:cNvSpPr/>
          <p:nvPr/>
        </p:nvSpPr>
        <p:spPr>
          <a:xfrm>
            <a:off x="7312694" y="4500842"/>
            <a:ext cx="341752" cy="341752"/>
          </a:xfrm>
          <a:prstGeom prst="ellipse">
            <a:avLst/>
          </a:prstGeom>
          <a:solidFill>
            <a:srgbClr val="B2920A"/>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3</a:t>
            </a:r>
          </a:p>
        </p:txBody>
      </p:sp>
      <p:sp>
        <p:nvSpPr>
          <p:cNvPr id="16" name="Oval 15">
            <a:extLst>
              <a:ext uri="{FF2B5EF4-FFF2-40B4-BE49-F238E27FC236}">
                <a16:creationId xmlns:a16="http://schemas.microsoft.com/office/drawing/2014/main" id="{EADD1F15-B56D-BC4F-9DFA-DB421C2C58D9}"/>
              </a:ext>
            </a:extLst>
          </p:cNvPr>
          <p:cNvSpPr/>
          <p:nvPr/>
        </p:nvSpPr>
        <p:spPr>
          <a:xfrm>
            <a:off x="5979165" y="5214182"/>
            <a:ext cx="341752" cy="341752"/>
          </a:xfrm>
          <a:prstGeom prst="ellipse">
            <a:avLst/>
          </a:prstGeom>
          <a:solidFill>
            <a:srgbClr val="2C623D"/>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4</a:t>
            </a:r>
          </a:p>
        </p:txBody>
      </p:sp>
      <p:sp>
        <p:nvSpPr>
          <p:cNvPr id="17" name="Oval 16">
            <a:extLst>
              <a:ext uri="{FF2B5EF4-FFF2-40B4-BE49-F238E27FC236}">
                <a16:creationId xmlns:a16="http://schemas.microsoft.com/office/drawing/2014/main" id="{03C2DB10-B563-87D0-17CB-04A53606C882}"/>
              </a:ext>
            </a:extLst>
          </p:cNvPr>
          <p:cNvSpPr/>
          <p:nvPr/>
        </p:nvSpPr>
        <p:spPr>
          <a:xfrm>
            <a:off x="4477550" y="4811548"/>
            <a:ext cx="341752" cy="341752"/>
          </a:xfrm>
          <a:prstGeom prst="ellipse">
            <a:avLst/>
          </a:prstGeom>
          <a:solidFill>
            <a:srgbClr val="296D5E"/>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5</a:t>
            </a:r>
          </a:p>
        </p:txBody>
      </p:sp>
      <p:sp>
        <p:nvSpPr>
          <p:cNvPr id="18" name="Oval 17">
            <a:extLst>
              <a:ext uri="{FF2B5EF4-FFF2-40B4-BE49-F238E27FC236}">
                <a16:creationId xmlns:a16="http://schemas.microsoft.com/office/drawing/2014/main" id="{59438337-58FE-3EA6-CF71-DCFF64CEE2B0}"/>
              </a:ext>
            </a:extLst>
          </p:cNvPr>
          <p:cNvSpPr/>
          <p:nvPr/>
        </p:nvSpPr>
        <p:spPr>
          <a:xfrm>
            <a:off x="3730206" y="3479233"/>
            <a:ext cx="341752" cy="341752"/>
          </a:xfrm>
          <a:prstGeom prst="ellipse">
            <a:avLst/>
          </a:prstGeom>
          <a:solidFill>
            <a:srgbClr val="216A9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6</a:t>
            </a:r>
          </a:p>
        </p:txBody>
      </p:sp>
      <p:sp>
        <p:nvSpPr>
          <p:cNvPr id="19" name="Oval 18">
            <a:extLst>
              <a:ext uri="{FF2B5EF4-FFF2-40B4-BE49-F238E27FC236}">
                <a16:creationId xmlns:a16="http://schemas.microsoft.com/office/drawing/2014/main" id="{87D8ABC9-E951-4773-C17A-608973813D28}"/>
              </a:ext>
            </a:extLst>
          </p:cNvPr>
          <p:cNvSpPr/>
          <p:nvPr/>
        </p:nvSpPr>
        <p:spPr>
          <a:xfrm>
            <a:off x="4135798" y="1972820"/>
            <a:ext cx="341752" cy="341752"/>
          </a:xfrm>
          <a:prstGeom prst="ellipse">
            <a:avLst/>
          </a:prstGeom>
          <a:solidFill>
            <a:schemeClr val="tx1">
              <a:lumMod val="65000"/>
              <a:lumOff val="3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7</a:t>
            </a:r>
          </a:p>
        </p:txBody>
      </p:sp>
      <p:sp>
        <p:nvSpPr>
          <p:cNvPr id="20" name="TextBox 19">
            <a:extLst>
              <a:ext uri="{FF2B5EF4-FFF2-40B4-BE49-F238E27FC236}">
                <a16:creationId xmlns:a16="http://schemas.microsoft.com/office/drawing/2014/main" id="{FA753047-CBB7-E911-474F-8BD07165EAAF}"/>
              </a:ext>
            </a:extLst>
          </p:cNvPr>
          <p:cNvSpPr txBox="1"/>
          <p:nvPr/>
        </p:nvSpPr>
        <p:spPr>
          <a:xfrm>
            <a:off x="5963618" y="1583474"/>
            <a:ext cx="1108958" cy="461665"/>
          </a:xfrm>
          <a:prstGeom prst="rect">
            <a:avLst/>
          </a:prstGeom>
          <a:noFill/>
        </p:spPr>
        <p:txBody>
          <a:bodyPr wrap="none" rtlCol="0">
            <a:spAutoFit/>
          </a:bodyPr>
          <a:lstStyle/>
          <a:p>
            <a:r>
              <a:rPr lang="lt-LT" sz="1200" b="1" dirty="0">
                <a:latin typeface="Calibri Light" panose="020F0302020204030204" pitchFamily="34" charset="0"/>
              </a:rPr>
              <a:t>Komunikavimo </a:t>
            </a:r>
          </a:p>
          <a:p>
            <a:pPr algn="ctr"/>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39" name="Oval 38">
            <a:extLst>
              <a:ext uri="{FF2B5EF4-FFF2-40B4-BE49-F238E27FC236}">
                <a16:creationId xmlns:a16="http://schemas.microsoft.com/office/drawing/2014/main" id="{98515C01-E064-F7C3-188C-87137FE28B15}"/>
              </a:ext>
            </a:extLst>
          </p:cNvPr>
          <p:cNvSpPr/>
          <p:nvPr/>
        </p:nvSpPr>
        <p:spPr>
          <a:xfrm>
            <a:off x="4764518" y="2314479"/>
            <a:ext cx="2279310" cy="2200704"/>
          </a:xfrm>
          <a:prstGeom prst="ellipse">
            <a:avLst/>
          </a:prstGeom>
          <a:solidFill>
            <a:schemeClr val="bg1"/>
          </a:solidFill>
          <a:ln w="76200"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chemeClr val="tx1"/>
              </a:solidFill>
            </a:endParaRPr>
          </a:p>
        </p:txBody>
      </p:sp>
      <p:sp>
        <p:nvSpPr>
          <p:cNvPr id="40" name="TextBox 39">
            <a:extLst>
              <a:ext uri="{FF2B5EF4-FFF2-40B4-BE49-F238E27FC236}">
                <a16:creationId xmlns:a16="http://schemas.microsoft.com/office/drawing/2014/main" id="{D2920637-A7A2-4929-0966-A7728DDC8688}"/>
              </a:ext>
            </a:extLst>
          </p:cNvPr>
          <p:cNvSpPr txBox="1"/>
          <p:nvPr/>
        </p:nvSpPr>
        <p:spPr>
          <a:xfrm>
            <a:off x="6937760" y="2389666"/>
            <a:ext cx="1002326" cy="461665"/>
          </a:xfrm>
          <a:prstGeom prst="rect">
            <a:avLst/>
          </a:prstGeom>
          <a:noFill/>
        </p:spPr>
        <p:txBody>
          <a:bodyPr wrap="none" rtlCol="0">
            <a:spAutoFit/>
          </a:bodyPr>
          <a:lstStyle/>
          <a:p>
            <a:pPr algn="ctr"/>
            <a:r>
              <a:rPr lang="lt-LT" sz="1200" b="1" dirty="0">
                <a:latin typeface="Calibri Light" panose="020F0302020204030204" pitchFamily="34" charset="0"/>
              </a:rPr>
              <a:t>Kultūrinė </a:t>
            </a:r>
          </a:p>
          <a:p>
            <a:pPr algn="ctr"/>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1" name="TextBox 40">
            <a:extLst>
              <a:ext uri="{FF2B5EF4-FFF2-40B4-BE49-F238E27FC236}">
                <a16:creationId xmlns:a16="http://schemas.microsoft.com/office/drawing/2014/main" id="{01D75466-6239-72E0-E66C-1E061C74C89F}"/>
              </a:ext>
            </a:extLst>
          </p:cNvPr>
          <p:cNvSpPr txBox="1"/>
          <p:nvPr/>
        </p:nvSpPr>
        <p:spPr>
          <a:xfrm>
            <a:off x="7000410" y="3752957"/>
            <a:ext cx="1004314" cy="461665"/>
          </a:xfrm>
          <a:prstGeom prst="rect">
            <a:avLst/>
          </a:prstGeom>
          <a:noFill/>
        </p:spPr>
        <p:txBody>
          <a:bodyPr wrap="none" rtlCol="0">
            <a:spAutoFit/>
          </a:bodyPr>
          <a:lstStyle/>
          <a:p>
            <a:r>
              <a:rPr lang="lt-LT" sz="1200" b="1" dirty="0">
                <a:latin typeface="Calibri Light" panose="020F0302020204030204" pitchFamily="34" charset="0"/>
              </a:rPr>
              <a:t>Kūrybiškumo </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2" name="TextBox 41">
            <a:extLst>
              <a:ext uri="{FF2B5EF4-FFF2-40B4-BE49-F238E27FC236}">
                <a16:creationId xmlns:a16="http://schemas.microsoft.com/office/drawing/2014/main" id="{1AF59CE2-EEFE-0709-8371-2E2600F6CA11}"/>
              </a:ext>
            </a:extLst>
          </p:cNvPr>
          <p:cNvSpPr txBox="1"/>
          <p:nvPr/>
        </p:nvSpPr>
        <p:spPr>
          <a:xfrm>
            <a:off x="6038516" y="4590620"/>
            <a:ext cx="1004314" cy="461665"/>
          </a:xfrm>
          <a:prstGeom prst="rect">
            <a:avLst/>
          </a:prstGeom>
          <a:noFill/>
        </p:spPr>
        <p:txBody>
          <a:bodyPr wrap="none" rtlCol="0">
            <a:spAutoFit/>
          </a:bodyPr>
          <a:lstStyle/>
          <a:p>
            <a:pPr algn="ctr"/>
            <a:r>
              <a:rPr lang="lt-LT" sz="1200" b="1" dirty="0">
                <a:latin typeface="Calibri Light" panose="020F0302020204030204" pitchFamily="34" charset="0"/>
              </a:rPr>
              <a:t>Pažinimo </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3" name="TextBox 42">
            <a:extLst>
              <a:ext uri="{FF2B5EF4-FFF2-40B4-BE49-F238E27FC236}">
                <a16:creationId xmlns:a16="http://schemas.microsoft.com/office/drawing/2014/main" id="{4EA9CD00-0A92-2530-FA5E-5A498E219DDE}"/>
              </a:ext>
            </a:extLst>
          </p:cNvPr>
          <p:cNvSpPr txBox="1"/>
          <p:nvPr/>
        </p:nvSpPr>
        <p:spPr>
          <a:xfrm>
            <a:off x="4822297" y="4566879"/>
            <a:ext cx="1004314" cy="461665"/>
          </a:xfrm>
          <a:prstGeom prst="rect">
            <a:avLst/>
          </a:prstGeom>
          <a:noFill/>
        </p:spPr>
        <p:txBody>
          <a:bodyPr wrap="none" rtlCol="0">
            <a:spAutoFit/>
          </a:bodyPr>
          <a:lstStyle/>
          <a:p>
            <a:pPr algn="ctr"/>
            <a:r>
              <a:rPr lang="lt-LT" sz="1200" b="1" dirty="0">
                <a:latin typeface="Calibri Light" panose="020F0302020204030204" pitchFamily="34" charset="0"/>
              </a:rPr>
              <a:t>Pilietiškumo</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4" name="TextBox 43">
            <a:extLst>
              <a:ext uri="{FF2B5EF4-FFF2-40B4-BE49-F238E27FC236}">
                <a16:creationId xmlns:a16="http://schemas.microsoft.com/office/drawing/2014/main" id="{BED8F1F8-5BF0-32E0-A105-3E7A11D5D917}"/>
              </a:ext>
            </a:extLst>
          </p:cNvPr>
          <p:cNvSpPr txBox="1"/>
          <p:nvPr/>
        </p:nvSpPr>
        <p:spPr>
          <a:xfrm>
            <a:off x="3851868" y="3829967"/>
            <a:ext cx="1004314" cy="461665"/>
          </a:xfrm>
          <a:prstGeom prst="rect">
            <a:avLst/>
          </a:prstGeom>
          <a:noFill/>
        </p:spPr>
        <p:txBody>
          <a:bodyPr wrap="none" rtlCol="0">
            <a:spAutoFit/>
          </a:bodyPr>
          <a:lstStyle/>
          <a:p>
            <a:pPr algn="ctr"/>
            <a:r>
              <a:rPr lang="lt-LT" sz="1200" b="1" dirty="0">
                <a:latin typeface="Calibri Light" panose="020F0302020204030204" pitchFamily="34" charset="0"/>
              </a:rPr>
              <a:t>Skaitmeninė </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5" name="TextBox 44">
            <a:extLst>
              <a:ext uri="{FF2B5EF4-FFF2-40B4-BE49-F238E27FC236}">
                <a16:creationId xmlns:a16="http://schemas.microsoft.com/office/drawing/2014/main" id="{2E179138-7E9E-9B83-FC65-17334A144785}"/>
              </a:ext>
            </a:extLst>
          </p:cNvPr>
          <p:cNvSpPr txBox="1"/>
          <p:nvPr/>
        </p:nvSpPr>
        <p:spPr>
          <a:xfrm>
            <a:off x="3774870" y="2343037"/>
            <a:ext cx="1002326" cy="1015663"/>
          </a:xfrm>
          <a:prstGeom prst="rect">
            <a:avLst/>
          </a:prstGeom>
          <a:noFill/>
        </p:spPr>
        <p:txBody>
          <a:bodyPr wrap="none" rtlCol="0">
            <a:spAutoFit/>
          </a:bodyPr>
          <a:lstStyle/>
          <a:p>
            <a:r>
              <a:rPr lang="lt-LT" sz="1200" b="1" dirty="0">
                <a:latin typeface="Calibri Light" panose="020F0302020204030204" pitchFamily="34" charset="0"/>
              </a:rPr>
              <a:t>Socialinė, </a:t>
            </a:r>
          </a:p>
          <a:p>
            <a:r>
              <a:rPr lang="lt-LT" sz="1200" b="1" dirty="0">
                <a:latin typeface="Calibri Light" panose="020F0302020204030204" pitchFamily="34" charset="0"/>
              </a:rPr>
              <a:t>emocinė ir </a:t>
            </a:r>
          </a:p>
          <a:p>
            <a:r>
              <a:rPr lang="lt-LT" sz="1200" b="1" dirty="0">
                <a:latin typeface="Calibri Light" panose="020F0302020204030204" pitchFamily="34" charset="0"/>
              </a:rPr>
              <a:t>sveikos </a:t>
            </a:r>
          </a:p>
          <a:p>
            <a:r>
              <a:rPr lang="lt-LT" sz="1200" b="1" dirty="0">
                <a:latin typeface="Calibri Light" panose="020F0302020204030204" pitchFamily="34" charset="0"/>
              </a:rPr>
              <a:t>gyvensenos</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51" name="TextBox 50">
            <a:extLst>
              <a:ext uri="{FF2B5EF4-FFF2-40B4-BE49-F238E27FC236}">
                <a16:creationId xmlns:a16="http://schemas.microsoft.com/office/drawing/2014/main" id="{6524AC93-C0C1-98E1-DAEC-9EFD0035D751}"/>
              </a:ext>
            </a:extLst>
          </p:cNvPr>
          <p:cNvSpPr txBox="1"/>
          <p:nvPr/>
        </p:nvSpPr>
        <p:spPr>
          <a:xfrm>
            <a:off x="5135628" y="2724809"/>
            <a:ext cx="1589218" cy="584775"/>
          </a:xfrm>
          <a:prstGeom prst="rect">
            <a:avLst/>
          </a:prstGeom>
          <a:noFill/>
        </p:spPr>
        <p:txBody>
          <a:bodyPr wrap="none" rtlCol="0">
            <a:spAutoFit/>
          </a:bodyPr>
          <a:lstStyle/>
          <a:p>
            <a:pPr algn="ctr"/>
            <a:r>
              <a:rPr lang="lt-LT" sz="1600" b="1" dirty="0">
                <a:solidFill>
                  <a:srgbClr val="002060"/>
                </a:solidFill>
                <a:latin typeface="Calibri Light" panose="020F0302020204030204" pitchFamily="34" charset="0"/>
              </a:rPr>
              <a:t>Sveikatos ir fizinis</a:t>
            </a:r>
          </a:p>
          <a:p>
            <a:pPr algn="ctr"/>
            <a:r>
              <a:rPr lang="lt-LT" sz="1600" b="1" dirty="0">
                <a:solidFill>
                  <a:srgbClr val="002060"/>
                </a:solidFill>
                <a:latin typeface="Calibri Light" panose="020F0302020204030204" pitchFamily="34" charset="0"/>
              </a:rPr>
              <a:t>ugdymas</a:t>
            </a:r>
            <a:endParaRPr lang="en-US" sz="1600" b="1" dirty="0">
              <a:solidFill>
                <a:srgbClr val="002060"/>
              </a:solidFill>
              <a:latin typeface="Calibri Light" panose="020F0302020204030204" pitchFamily="34" charset="0"/>
            </a:endParaRPr>
          </a:p>
        </p:txBody>
      </p:sp>
      <p:sp>
        <p:nvSpPr>
          <p:cNvPr id="54" name="TextBox 53">
            <a:extLst>
              <a:ext uri="{FF2B5EF4-FFF2-40B4-BE49-F238E27FC236}">
                <a16:creationId xmlns:a16="http://schemas.microsoft.com/office/drawing/2014/main" id="{2906E727-58F4-3072-52DB-AC3E7FE38084}"/>
              </a:ext>
            </a:extLst>
          </p:cNvPr>
          <p:cNvSpPr txBox="1"/>
          <p:nvPr/>
        </p:nvSpPr>
        <p:spPr>
          <a:xfrm>
            <a:off x="5128060" y="1582452"/>
            <a:ext cx="758542" cy="400110"/>
          </a:xfrm>
          <a:prstGeom prst="rect">
            <a:avLst/>
          </a:prstGeom>
          <a:noFill/>
        </p:spPr>
        <p:txBody>
          <a:bodyPr wrap="none" rtlCol="0">
            <a:spAutoFit/>
          </a:bodyPr>
          <a:lstStyle/>
          <a:p>
            <a:pPr algn="r"/>
            <a:r>
              <a:rPr lang="lt-LT" sz="2000" b="1" dirty="0">
                <a:latin typeface="Calibri Light" panose="020F0302020204030204" pitchFamily="34" charset="0"/>
              </a:rPr>
              <a:t>KAIP?</a:t>
            </a:r>
            <a:endParaRPr lang="en-US" sz="2000" b="1" dirty="0">
              <a:latin typeface="Calibri Light" panose="020F0302020204030204" pitchFamily="34" charset="0"/>
            </a:endParaRPr>
          </a:p>
        </p:txBody>
      </p:sp>
      <p:sp>
        <p:nvSpPr>
          <p:cNvPr id="55" name="TextBox 54">
            <a:extLst>
              <a:ext uri="{FF2B5EF4-FFF2-40B4-BE49-F238E27FC236}">
                <a16:creationId xmlns:a16="http://schemas.microsoft.com/office/drawing/2014/main" id="{2062F2EA-C1FF-DAB3-1891-350D787B1262}"/>
              </a:ext>
            </a:extLst>
          </p:cNvPr>
          <p:cNvSpPr txBox="1"/>
          <p:nvPr/>
        </p:nvSpPr>
        <p:spPr>
          <a:xfrm>
            <a:off x="5645541" y="3770737"/>
            <a:ext cx="569387" cy="400110"/>
          </a:xfrm>
          <a:prstGeom prst="rect">
            <a:avLst/>
          </a:prstGeom>
          <a:noFill/>
        </p:spPr>
        <p:txBody>
          <a:bodyPr wrap="square" rtlCol="0">
            <a:spAutoFit/>
          </a:bodyPr>
          <a:lstStyle/>
          <a:p>
            <a:pPr algn="r"/>
            <a:r>
              <a:rPr lang="lt-LT" sz="2000" b="1" dirty="0">
                <a:latin typeface="Calibri Light" panose="020F0302020204030204" pitchFamily="34" charset="0"/>
              </a:rPr>
              <a:t>KĄ?</a:t>
            </a:r>
            <a:endParaRPr lang="en-US" sz="2000" b="1" dirty="0">
              <a:latin typeface="Calibri Light" panose="020F0302020204030204" pitchFamily="34" charset="0"/>
            </a:endParaRPr>
          </a:p>
        </p:txBody>
      </p:sp>
      <p:sp>
        <p:nvSpPr>
          <p:cNvPr id="90" name="TextBox 89">
            <a:extLst>
              <a:ext uri="{FF2B5EF4-FFF2-40B4-BE49-F238E27FC236}">
                <a16:creationId xmlns:a16="http://schemas.microsoft.com/office/drawing/2014/main" id="{967878A4-F74C-484F-4E19-54856E052BDE}"/>
              </a:ext>
            </a:extLst>
          </p:cNvPr>
          <p:cNvSpPr txBox="1"/>
          <p:nvPr/>
        </p:nvSpPr>
        <p:spPr>
          <a:xfrm>
            <a:off x="5101179" y="3470712"/>
            <a:ext cx="1569404" cy="400110"/>
          </a:xfrm>
          <a:prstGeom prst="rect">
            <a:avLst/>
          </a:prstGeom>
          <a:noFill/>
        </p:spPr>
        <p:txBody>
          <a:bodyPr wrap="none" rtlCol="0">
            <a:spAutoFit/>
          </a:bodyPr>
          <a:lstStyle/>
          <a:p>
            <a:pPr algn="r"/>
            <a:r>
              <a:rPr lang="lt-LT" sz="2000" b="1" dirty="0">
                <a:latin typeface="Calibri Light" panose="020F0302020204030204" pitchFamily="34" charset="0"/>
              </a:rPr>
              <a:t>Ugdymo sritis</a:t>
            </a:r>
            <a:endParaRPr lang="en-US" sz="2000" b="1" dirty="0">
              <a:latin typeface="Calibri Light" panose="020F0302020204030204" pitchFamily="34" charset="0"/>
            </a:endParaRPr>
          </a:p>
        </p:txBody>
      </p:sp>
      <p:sp>
        <p:nvSpPr>
          <p:cNvPr id="97" name="TextBox 96">
            <a:extLst>
              <a:ext uri="{FF2B5EF4-FFF2-40B4-BE49-F238E27FC236}">
                <a16:creationId xmlns:a16="http://schemas.microsoft.com/office/drawing/2014/main" id="{15E94B4B-9EB6-82F9-82A0-9EB3C06A9158}"/>
              </a:ext>
            </a:extLst>
          </p:cNvPr>
          <p:cNvSpPr txBox="1"/>
          <p:nvPr/>
        </p:nvSpPr>
        <p:spPr>
          <a:xfrm>
            <a:off x="4202098" y="1258635"/>
            <a:ext cx="1679499" cy="400110"/>
          </a:xfrm>
          <a:prstGeom prst="rect">
            <a:avLst/>
          </a:prstGeom>
          <a:noFill/>
        </p:spPr>
        <p:txBody>
          <a:bodyPr wrap="square" rtlCol="0">
            <a:spAutoFit/>
          </a:bodyPr>
          <a:lstStyle/>
          <a:p>
            <a:pPr algn="r"/>
            <a:r>
              <a:rPr lang="lt-LT" sz="2000" b="1" dirty="0">
                <a:latin typeface="Calibri Light" panose="020F0302020204030204" pitchFamily="34" charset="0"/>
              </a:rPr>
              <a:t>Kompetencijos</a:t>
            </a:r>
            <a:endParaRPr lang="en-US" sz="2000" b="1" dirty="0">
              <a:latin typeface="Calibri Light" panose="020F0302020204030204" pitchFamily="34" charset="0"/>
            </a:endParaRPr>
          </a:p>
        </p:txBody>
      </p:sp>
      <p:sp>
        <p:nvSpPr>
          <p:cNvPr id="112" name="TextBox 111">
            <a:extLst>
              <a:ext uri="{FF2B5EF4-FFF2-40B4-BE49-F238E27FC236}">
                <a16:creationId xmlns:a16="http://schemas.microsoft.com/office/drawing/2014/main" id="{E8A2FD97-6BD3-E070-CB94-1BB7794535C3}"/>
              </a:ext>
            </a:extLst>
          </p:cNvPr>
          <p:cNvSpPr txBox="1"/>
          <p:nvPr/>
        </p:nvSpPr>
        <p:spPr>
          <a:xfrm>
            <a:off x="369746" y="121379"/>
            <a:ext cx="5176694" cy="830997"/>
          </a:xfrm>
          <a:prstGeom prst="rect">
            <a:avLst/>
          </a:prstGeom>
          <a:solidFill>
            <a:schemeClr val="bg2">
              <a:lumMod val="90000"/>
            </a:schemeClr>
          </a:solidFill>
        </p:spPr>
        <p:txBody>
          <a:bodyPr wrap="square" rtlCol="0">
            <a:spAutoFit/>
          </a:bodyPr>
          <a:lstStyle/>
          <a:p>
            <a:pPr algn="ctr"/>
            <a:r>
              <a:rPr lang="lt-LT" sz="2400" b="1" dirty="0">
                <a:solidFill>
                  <a:srgbClr val="002060"/>
                </a:solidFill>
                <a:latin typeface="Calibri Light" panose="020F0302020204030204" pitchFamily="34" charset="0"/>
              </a:rPr>
              <a:t>Sveikatos ir fizinio </a:t>
            </a:r>
            <a:r>
              <a:rPr lang="lt-LT" sz="2400" b="1" dirty="0">
                <a:solidFill>
                  <a:srgbClr val="C00000"/>
                </a:solidFill>
                <a:latin typeface="Calibri Light" panose="020F0302020204030204" pitchFamily="34" charset="0"/>
              </a:rPr>
              <a:t>ugdymo sritis </a:t>
            </a:r>
            <a:r>
              <a:rPr lang="lt-LT" sz="2400" b="1" dirty="0">
                <a:solidFill>
                  <a:srgbClr val="002060"/>
                </a:solidFill>
                <a:latin typeface="Calibri Light" panose="020F0302020204030204" pitchFamily="34" charset="0"/>
              </a:rPr>
              <a:t>sietina su šiomis </a:t>
            </a:r>
            <a:r>
              <a:rPr lang="lt-LT" sz="2400" b="1" dirty="0">
                <a:solidFill>
                  <a:srgbClr val="C00000"/>
                </a:solidFill>
                <a:latin typeface="Calibri Light" panose="020F0302020204030204" pitchFamily="34" charset="0"/>
              </a:rPr>
              <a:t>pasiekimų sritimis</a:t>
            </a:r>
            <a:r>
              <a:rPr lang="lt-LT" sz="2400" b="1" dirty="0">
                <a:solidFill>
                  <a:srgbClr val="002060"/>
                </a:solidFill>
                <a:latin typeface="Calibri Light" panose="020F0302020204030204" pitchFamily="34" charset="0"/>
              </a:rPr>
              <a:t>: </a:t>
            </a:r>
            <a:endParaRPr lang="en-US" sz="2400" b="1" dirty="0">
              <a:solidFill>
                <a:srgbClr val="002060"/>
              </a:solidFill>
              <a:latin typeface="Calibri Light" panose="020F0302020204030204" pitchFamily="34" charset="0"/>
            </a:endParaRPr>
          </a:p>
        </p:txBody>
      </p:sp>
      <p:sp>
        <p:nvSpPr>
          <p:cNvPr id="4" name="TextBox 3">
            <a:extLst>
              <a:ext uri="{FF2B5EF4-FFF2-40B4-BE49-F238E27FC236}">
                <a16:creationId xmlns:a16="http://schemas.microsoft.com/office/drawing/2014/main" id="{B248D125-0E19-870D-4C63-71425E2DE93B}"/>
              </a:ext>
            </a:extLst>
          </p:cNvPr>
          <p:cNvSpPr txBox="1"/>
          <p:nvPr/>
        </p:nvSpPr>
        <p:spPr>
          <a:xfrm>
            <a:off x="6516786" y="527791"/>
            <a:ext cx="4273221" cy="584775"/>
          </a:xfrm>
          <a:prstGeom prst="rect">
            <a:avLst/>
          </a:prstGeom>
          <a:noFill/>
        </p:spPr>
        <p:txBody>
          <a:bodyPr wrap="square">
            <a:spAutoFit/>
          </a:bodyPr>
          <a:lstStyle/>
          <a:p>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Apibūdina</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savo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jausmus </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ir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emocijas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kylančias įvairių veiklų metu.</a:t>
            </a:r>
            <a:endParaRPr lang="lt-LT" sz="1600" dirty="0"/>
          </a:p>
        </p:txBody>
      </p:sp>
      <p:sp>
        <p:nvSpPr>
          <p:cNvPr id="23" name="TextBox 22">
            <a:extLst>
              <a:ext uri="{FF2B5EF4-FFF2-40B4-BE49-F238E27FC236}">
                <a16:creationId xmlns:a16="http://schemas.microsoft.com/office/drawing/2014/main" id="{73A86B9B-0564-91F2-1EC2-B78B06B63912}"/>
              </a:ext>
            </a:extLst>
          </p:cNvPr>
          <p:cNvSpPr txBox="1"/>
          <p:nvPr/>
        </p:nvSpPr>
        <p:spPr>
          <a:xfrm>
            <a:off x="8295264" y="1832454"/>
            <a:ext cx="3593523" cy="1323439"/>
          </a:xfrm>
          <a:prstGeom prst="rect">
            <a:avLst/>
          </a:prstGeom>
          <a:noFill/>
        </p:spPr>
        <p:txBody>
          <a:bodyPr wrap="square">
            <a:spAutoFit/>
          </a:bodyPr>
          <a:lstStyle/>
          <a:p>
            <a:r>
              <a:rPr lang="lt-LT" sz="1600" dirty="0">
                <a:effectLst/>
                <a:latin typeface="Arial Narrow" panose="020B0606020202030204" pitchFamily="34" charset="0"/>
                <a:ea typeface="Calibri" panose="020F0502020204030204" pitchFamily="34" charset="0"/>
                <a:cs typeface="Times New Roman" panose="02020603050405020304" pitchFamily="18" charset="0"/>
              </a:rPr>
              <a:t>Žaisdami, tyrinėdami, dalyvaudami kultūriniuose renginiuose,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vaikai suvokia etninę kultūrą</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perima</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pagrindinių Lietuvos valstybinių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švenčių tradicijas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jas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pritaiko </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ir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puoselėja </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artimoje aplinkoje.</a:t>
            </a:r>
            <a:endParaRPr lang="lt-LT" sz="1600" dirty="0"/>
          </a:p>
        </p:txBody>
      </p:sp>
      <p:sp>
        <p:nvSpPr>
          <p:cNvPr id="26" name="TextBox 25">
            <a:extLst>
              <a:ext uri="{FF2B5EF4-FFF2-40B4-BE49-F238E27FC236}">
                <a16:creationId xmlns:a16="http://schemas.microsoft.com/office/drawing/2014/main" id="{748E5798-ECDD-AAFC-3636-994242FACC59}"/>
              </a:ext>
            </a:extLst>
          </p:cNvPr>
          <p:cNvSpPr txBox="1"/>
          <p:nvPr/>
        </p:nvSpPr>
        <p:spPr>
          <a:xfrm>
            <a:off x="8224911" y="3735984"/>
            <a:ext cx="3559126" cy="584775"/>
          </a:xfrm>
          <a:prstGeom prst="rect">
            <a:avLst/>
          </a:prstGeom>
          <a:noFill/>
        </p:spPr>
        <p:txBody>
          <a:bodyPr wrap="square">
            <a:spAutoFit/>
          </a:bodyPr>
          <a:lstStyle/>
          <a:p>
            <a:r>
              <a:rPr lang="lt-LT" sz="1600" dirty="0">
                <a:effectLst/>
                <a:latin typeface="Arial Narrow" panose="020B0606020202030204" pitchFamily="34" charset="0"/>
                <a:ea typeface="Calibri" panose="020F0502020204030204" pitchFamily="34" charset="0"/>
                <a:cs typeface="Times New Roman" panose="02020603050405020304" pitchFamily="18" charset="0"/>
              </a:rPr>
              <a:t>Vadovaudami žaidimui ar veiklai,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siūlo taisyklių pakeitimus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a:t>
            </a:r>
            <a:endParaRPr lang="lt-LT" sz="1600" dirty="0"/>
          </a:p>
        </p:txBody>
      </p:sp>
      <p:sp>
        <p:nvSpPr>
          <p:cNvPr id="29" name="TextBox 28">
            <a:extLst>
              <a:ext uri="{FF2B5EF4-FFF2-40B4-BE49-F238E27FC236}">
                <a16:creationId xmlns:a16="http://schemas.microsoft.com/office/drawing/2014/main" id="{FC95B6CD-A57A-FC9D-CFA8-03B6973CF247}"/>
              </a:ext>
            </a:extLst>
          </p:cNvPr>
          <p:cNvSpPr txBox="1"/>
          <p:nvPr/>
        </p:nvSpPr>
        <p:spPr>
          <a:xfrm>
            <a:off x="6684205" y="5474749"/>
            <a:ext cx="4641069" cy="1323439"/>
          </a:xfrm>
          <a:prstGeom prst="rect">
            <a:avLst/>
          </a:prstGeom>
          <a:noFill/>
        </p:spPr>
        <p:txBody>
          <a:bodyPr wrap="square">
            <a:spAutoFit/>
          </a:bodyPr>
          <a:lstStyle/>
          <a:p>
            <a:r>
              <a:rPr lang="lt-LT" sz="1600" dirty="0">
                <a:effectLst/>
                <a:latin typeface="Arial Narrow" panose="020B0606020202030204" pitchFamily="34" charset="0"/>
                <a:ea typeface="Calibri" panose="020F0502020204030204" pitchFamily="34" charset="0"/>
                <a:cs typeface="Times New Roman" panose="02020603050405020304" pitchFamily="18" charset="0"/>
              </a:rPr>
              <a:t>Vaikai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pažįsta save </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ir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kitus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atpažįsta ir pasakoja, kas yra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sveikata</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sveika gyvensena</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saugumas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judėdami atranda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kūno galimybes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žaisdami judriuosius ir sportinius žaidimus, kurdami judesių junginius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tyrinėja savo kūno galimybes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a:t>
            </a:r>
            <a:endParaRPr lang="lt-LT" sz="1600" dirty="0"/>
          </a:p>
        </p:txBody>
      </p:sp>
      <p:sp>
        <p:nvSpPr>
          <p:cNvPr id="32" name="TextBox 31">
            <a:extLst>
              <a:ext uri="{FF2B5EF4-FFF2-40B4-BE49-F238E27FC236}">
                <a16:creationId xmlns:a16="http://schemas.microsoft.com/office/drawing/2014/main" id="{19D67AD6-678F-0FD1-E4F7-F94BF882166F}"/>
              </a:ext>
            </a:extLst>
          </p:cNvPr>
          <p:cNvSpPr txBox="1"/>
          <p:nvPr/>
        </p:nvSpPr>
        <p:spPr>
          <a:xfrm>
            <a:off x="553660" y="5555934"/>
            <a:ext cx="5350513" cy="1077218"/>
          </a:xfrm>
          <a:prstGeom prst="rect">
            <a:avLst/>
          </a:prstGeom>
          <a:noFill/>
        </p:spPr>
        <p:txBody>
          <a:bodyPr wrap="square">
            <a:spAutoFit/>
          </a:bodyPr>
          <a:lstStyle/>
          <a:p>
            <a:pPr lvl="0">
              <a:buSzPts val="1000"/>
            </a:pPr>
            <a:r>
              <a:rPr lang="lt-LT" sz="1600" b="1" dirty="0">
                <a:solidFill>
                  <a:srgbClr val="C00000"/>
                </a:solidFill>
                <a:latin typeface="Arial Narrow" panose="020B0606020202030204" pitchFamily="34" charset="0"/>
                <a:ea typeface="Helvetica Neue"/>
                <a:cs typeface="Helvetica Neue"/>
              </a:rPr>
              <a:t>V</a:t>
            </a:r>
            <a:r>
              <a:rPr lang="lt-LT" sz="1600" b="1" dirty="0">
                <a:ln>
                  <a:noFill/>
                </a:ln>
                <a:solidFill>
                  <a:srgbClr val="C00000"/>
                </a:solidFill>
                <a:effectLst/>
                <a:latin typeface="Arial Narrow" panose="020B0606020202030204" pitchFamily="34" charset="0"/>
                <a:ea typeface="Helvetica Neue"/>
                <a:cs typeface="Helvetica Neue"/>
              </a:rPr>
              <a:t>aikai skiria </a:t>
            </a:r>
            <a:r>
              <a:rPr lang="lt-LT" sz="1600" b="0" dirty="0">
                <a:ln>
                  <a:noFill/>
                </a:ln>
                <a:solidFill>
                  <a:srgbClr val="000000"/>
                </a:solidFill>
                <a:effectLst/>
                <a:latin typeface="Arial Narrow" panose="020B0606020202030204" pitchFamily="34" charset="0"/>
                <a:ea typeface="Helvetica Neue"/>
                <a:cs typeface="Helvetica Neue"/>
              </a:rPr>
              <a:t>pilietišką ir nepilietišką, tinkamą ir netinkamą </a:t>
            </a:r>
            <a:r>
              <a:rPr lang="lt-LT" sz="1600" b="1" dirty="0">
                <a:ln>
                  <a:noFill/>
                </a:ln>
                <a:solidFill>
                  <a:srgbClr val="C00000"/>
                </a:solidFill>
                <a:effectLst/>
                <a:latin typeface="Arial Narrow" panose="020B0606020202030204" pitchFamily="34" charset="0"/>
                <a:ea typeface="Helvetica Neue"/>
                <a:cs typeface="Helvetica Neue"/>
              </a:rPr>
              <a:t>elgesį</a:t>
            </a:r>
            <a:r>
              <a:rPr lang="lt-LT" sz="1600" b="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aptaria svarbiausius susitarimus</a:t>
            </a:r>
            <a:r>
              <a:rPr lang="lt-LT" sz="1600" b="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elgesio taisykles </a:t>
            </a:r>
            <a:r>
              <a:rPr lang="lt-LT" sz="1600" b="0" dirty="0">
                <a:ln>
                  <a:noFill/>
                </a:ln>
                <a:solidFill>
                  <a:srgbClr val="000000"/>
                </a:solidFill>
                <a:effectLst/>
                <a:latin typeface="Arial Narrow" panose="020B0606020202030204" pitchFamily="34" charset="0"/>
                <a:ea typeface="Helvetica Neue"/>
                <a:cs typeface="Helvetica Neue"/>
              </a:rPr>
              <a:t>ir jų laikosi;</a:t>
            </a:r>
            <a:endParaRPr lang="lt-LT" sz="1600" b="1" dirty="0">
              <a:ln>
                <a:noFill/>
              </a:ln>
              <a:solidFill>
                <a:srgbClr val="000000"/>
              </a:solidFill>
              <a:effectLst/>
              <a:latin typeface="Helvetica Neue"/>
              <a:ea typeface="Helvetica Neue"/>
              <a:cs typeface="Helvetica Neue"/>
            </a:endParaRPr>
          </a:p>
          <a:p>
            <a:pPr lvl="0">
              <a:buSzPts val="1000"/>
            </a:pPr>
            <a:r>
              <a:rPr lang="lt-LT" sz="1600" dirty="0">
                <a:effectLst/>
                <a:latin typeface="Arial Narrow" panose="020B0606020202030204" pitchFamily="34" charset="0"/>
                <a:ea typeface="Calibri" panose="020F0502020204030204" pitchFamily="34" charset="0"/>
                <a:cs typeface="Times New Roman" panose="02020603050405020304" pitchFamily="18" charset="0"/>
              </a:rPr>
              <a:t>Stengiasi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gerbti kito nuomonę</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ieško visiems tinkamo sprendimo,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puoselėja vertybes </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(pagarbą, draugystę ir pan.).</a:t>
            </a:r>
            <a:endParaRPr lang="lt-LT" sz="1600" dirty="0"/>
          </a:p>
        </p:txBody>
      </p:sp>
      <p:sp>
        <p:nvSpPr>
          <p:cNvPr id="35" name="TextBox 34">
            <a:extLst>
              <a:ext uri="{FF2B5EF4-FFF2-40B4-BE49-F238E27FC236}">
                <a16:creationId xmlns:a16="http://schemas.microsoft.com/office/drawing/2014/main" id="{0699C36D-2583-C438-089A-7841FAB5DADC}"/>
              </a:ext>
            </a:extLst>
          </p:cNvPr>
          <p:cNvSpPr txBox="1"/>
          <p:nvPr/>
        </p:nvSpPr>
        <p:spPr>
          <a:xfrm>
            <a:off x="447936" y="3342879"/>
            <a:ext cx="3430555" cy="1815882"/>
          </a:xfrm>
          <a:prstGeom prst="rect">
            <a:avLst/>
          </a:prstGeom>
          <a:noFill/>
        </p:spPr>
        <p:txBody>
          <a:bodyPr wrap="square">
            <a:spAutoFit/>
          </a:bodyPr>
          <a:lstStyle/>
          <a:p>
            <a:r>
              <a:rPr lang="lt-LT" sz="1600" dirty="0">
                <a:effectLst/>
                <a:latin typeface="Arial Narrow" panose="020B0606020202030204" pitchFamily="34" charset="0"/>
                <a:ea typeface="Calibri" panose="020F0502020204030204" pitchFamily="34" charset="0"/>
                <a:cs typeface="Times New Roman" panose="02020603050405020304" pitchFamily="18" charset="0"/>
              </a:rPr>
              <a:t>Naudodamiesi prieinamomis skaitmeninėmis technologijomis vaikai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peržiūri skaitmeninį turinį</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ieško </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informacijos,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piešia</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kuria</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žaidžia </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ugdomuosius žaidimus,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tyrinėja</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(pvz., žemėlapį, artimosios aplinkos objektus ir reiškinius).</a:t>
            </a:r>
            <a:endParaRPr lang="lt-LT" sz="1600" dirty="0"/>
          </a:p>
        </p:txBody>
      </p:sp>
      <p:sp>
        <p:nvSpPr>
          <p:cNvPr id="38" name="TextBox 37">
            <a:extLst>
              <a:ext uri="{FF2B5EF4-FFF2-40B4-BE49-F238E27FC236}">
                <a16:creationId xmlns:a16="http://schemas.microsoft.com/office/drawing/2014/main" id="{8CF7CED6-8CB5-5CC7-9DD1-0EBDBDFF6226}"/>
              </a:ext>
            </a:extLst>
          </p:cNvPr>
          <p:cNvSpPr txBox="1"/>
          <p:nvPr/>
        </p:nvSpPr>
        <p:spPr>
          <a:xfrm>
            <a:off x="856283" y="1407537"/>
            <a:ext cx="2960533" cy="1323439"/>
          </a:xfrm>
          <a:prstGeom prst="rect">
            <a:avLst/>
          </a:prstGeom>
          <a:noFill/>
        </p:spPr>
        <p:txBody>
          <a:bodyPr wrap="square">
            <a:spAutoFit/>
          </a:bodyPr>
          <a:lstStyle/>
          <a:p>
            <a:r>
              <a:rPr lang="lt-LT" sz="1600" dirty="0">
                <a:effectLst/>
                <a:latin typeface="Arial Narrow" panose="020B0606020202030204" pitchFamily="34" charset="0"/>
                <a:ea typeface="Calibri" panose="020F0502020204030204" pitchFamily="34" charset="0"/>
                <a:cs typeface="Times New Roman" panose="02020603050405020304" pitchFamily="18" charset="0"/>
              </a:rPr>
              <a:t>Supranta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saugaus elgesio </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taisyklių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svarbą</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atitinkamose situacijose, mokosi jų laikytis,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rūpinasi sveikata </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pasitelkę fizinį aktyvumą,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supranta</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sveikos mitybos svarbą sveikatai</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a:t>
            </a:r>
            <a:endParaRPr lang="lt-LT" sz="1600" dirty="0"/>
          </a:p>
        </p:txBody>
      </p:sp>
    </p:spTree>
    <p:extLst>
      <p:ext uri="{BB962C8B-B14F-4D97-AF65-F5344CB8AC3E}">
        <p14:creationId xmlns:p14="http://schemas.microsoft.com/office/powerpoint/2010/main" val="16255195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EA52DAE-ABB7-89EE-7237-12C24E441106}"/>
              </a:ext>
            </a:extLst>
          </p:cNvPr>
          <p:cNvSpPr txBox="1">
            <a:spLocks/>
          </p:cNvSpPr>
          <p:nvPr/>
        </p:nvSpPr>
        <p:spPr>
          <a:xfrm>
            <a:off x="929786" y="213557"/>
            <a:ext cx="10160245" cy="44451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lt-LT" sz="2400" dirty="0">
                <a:solidFill>
                  <a:srgbClr val="002060"/>
                </a:solidFill>
                <a:latin typeface="Arial Narrow" panose="020B0606020202030204" pitchFamily="34" charset="0"/>
              </a:rPr>
              <a:t>SVEIKATOS IR FIZINIS UGDYMAS: pasiekimų vertinimo pavyzdys</a:t>
            </a:r>
            <a:endParaRPr lang="en-US" sz="2400" dirty="0">
              <a:solidFill>
                <a:srgbClr val="002060"/>
              </a:solidFill>
              <a:latin typeface="Arial Narrow" panose="020B0606020202030204" pitchFamily="34" charset="0"/>
            </a:endParaRPr>
          </a:p>
        </p:txBody>
      </p:sp>
      <p:sp>
        <p:nvSpPr>
          <p:cNvPr id="2" name="Rectangle: Rounded Corners 1">
            <a:extLst>
              <a:ext uri="{FF2B5EF4-FFF2-40B4-BE49-F238E27FC236}">
                <a16:creationId xmlns:a16="http://schemas.microsoft.com/office/drawing/2014/main" id="{BF5BD434-725E-1CCE-ABF4-AF941EC17D5D}"/>
              </a:ext>
            </a:extLst>
          </p:cNvPr>
          <p:cNvSpPr/>
          <p:nvPr/>
        </p:nvSpPr>
        <p:spPr>
          <a:xfrm>
            <a:off x="497058" y="1301518"/>
            <a:ext cx="1931964"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000" b="1" dirty="0"/>
              <a:t>Sveikatos ir fizinis ugdymas</a:t>
            </a:r>
          </a:p>
        </p:txBody>
      </p:sp>
      <p:sp>
        <p:nvSpPr>
          <p:cNvPr id="5" name="TextBox 4">
            <a:extLst>
              <a:ext uri="{FF2B5EF4-FFF2-40B4-BE49-F238E27FC236}">
                <a16:creationId xmlns:a16="http://schemas.microsoft.com/office/drawing/2014/main" id="{744E4DB4-B443-ABDD-E46F-4676D1177190}"/>
              </a:ext>
            </a:extLst>
          </p:cNvPr>
          <p:cNvSpPr txBox="1"/>
          <p:nvPr/>
        </p:nvSpPr>
        <p:spPr>
          <a:xfrm>
            <a:off x="753365" y="779738"/>
            <a:ext cx="1569404" cy="400110"/>
          </a:xfrm>
          <a:prstGeom prst="rect">
            <a:avLst/>
          </a:prstGeom>
          <a:solidFill>
            <a:srgbClr val="FFC000"/>
          </a:solidFill>
        </p:spPr>
        <p:txBody>
          <a:bodyPr wrap="none" rtlCol="0">
            <a:spAutoFit/>
          </a:bodyPr>
          <a:lstStyle/>
          <a:p>
            <a:pPr algn="r"/>
            <a:r>
              <a:rPr lang="lt-LT" sz="2000" b="1" dirty="0">
                <a:latin typeface="Calibri Light" panose="020F0302020204030204" pitchFamily="34" charset="0"/>
              </a:rPr>
              <a:t>Ugdymo sritis</a:t>
            </a:r>
            <a:endParaRPr lang="en-US" sz="2000" b="1" dirty="0">
              <a:latin typeface="Calibri Light" panose="020F0302020204030204" pitchFamily="34" charset="0"/>
            </a:endParaRPr>
          </a:p>
        </p:txBody>
      </p:sp>
      <p:sp>
        <p:nvSpPr>
          <p:cNvPr id="18" name="TextBox 17">
            <a:extLst>
              <a:ext uri="{FF2B5EF4-FFF2-40B4-BE49-F238E27FC236}">
                <a16:creationId xmlns:a16="http://schemas.microsoft.com/office/drawing/2014/main" id="{528158CB-62BF-C0F0-8559-0FA66EBA92A0}"/>
              </a:ext>
            </a:extLst>
          </p:cNvPr>
          <p:cNvSpPr txBox="1"/>
          <p:nvPr/>
        </p:nvSpPr>
        <p:spPr>
          <a:xfrm>
            <a:off x="2783487" y="775984"/>
            <a:ext cx="1737142" cy="400110"/>
          </a:xfrm>
          <a:prstGeom prst="rect">
            <a:avLst/>
          </a:prstGeom>
          <a:solidFill>
            <a:srgbClr val="FFC000"/>
          </a:solidFill>
        </p:spPr>
        <p:txBody>
          <a:bodyPr wrap="none" rtlCol="0">
            <a:spAutoFit/>
          </a:bodyPr>
          <a:lstStyle/>
          <a:p>
            <a:pPr algn="r"/>
            <a:r>
              <a:rPr lang="lt-LT" sz="2000" b="1" dirty="0">
                <a:latin typeface="Calibri Light" panose="020F0302020204030204" pitchFamily="34" charset="0"/>
              </a:rPr>
              <a:t>Pasiekimų sritis</a:t>
            </a:r>
            <a:endParaRPr lang="en-US" sz="2000" b="1" dirty="0">
              <a:latin typeface="Calibri Light" panose="020F0302020204030204" pitchFamily="34" charset="0"/>
            </a:endParaRPr>
          </a:p>
        </p:txBody>
      </p:sp>
      <p:sp>
        <p:nvSpPr>
          <p:cNvPr id="19" name="Rectangle: Rounded Corners 18">
            <a:extLst>
              <a:ext uri="{FF2B5EF4-FFF2-40B4-BE49-F238E27FC236}">
                <a16:creationId xmlns:a16="http://schemas.microsoft.com/office/drawing/2014/main" id="{1636E059-DEB0-73E7-C22F-2EDB14FF06BE}"/>
              </a:ext>
            </a:extLst>
          </p:cNvPr>
          <p:cNvSpPr/>
          <p:nvPr/>
        </p:nvSpPr>
        <p:spPr>
          <a:xfrm>
            <a:off x="2748209" y="1291757"/>
            <a:ext cx="1807699"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dirty="0">
                <a:latin typeface="Arial Narrow" panose="020B0606020202030204" pitchFamily="34" charset="0"/>
              </a:rPr>
              <a:t>A. Savęs ir kitų pažinimas, atsakingas elgesys</a:t>
            </a:r>
            <a:endParaRPr lang="lt-LT" sz="1600" u="sng" dirty="0">
              <a:solidFill>
                <a:srgbClr val="C00000"/>
              </a:solidFill>
              <a:latin typeface="Arial Narrow" panose="020B0606020202030204" pitchFamily="34" charset="0"/>
            </a:endParaRPr>
          </a:p>
        </p:txBody>
      </p:sp>
      <p:cxnSp>
        <p:nvCxnSpPr>
          <p:cNvPr id="21" name="Straight Arrow Connector 20">
            <a:extLst>
              <a:ext uri="{FF2B5EF4-FFF2-40B4-BE49-F238E27FC236}">
                <a16:creationId xmlns:a16="http://schemas.microsoft.com/office/drawing/2014/main" id="{84D8B957-09B8-C465-3EA4-0C01C9EBD290}"/>
              </a:ext>
            </a:extLst>
          </p:cNvPr>
          <p:cNvCxnSpPr>
            <a:cxnSpLocks/>
          </p:cNvCxnSpPr>
          <p:nvPr/>
        </p:nvCxnSpPr>
        <p:spPr>
          <a:xfrm flipV="1">
            <a:off x="2284988" y="1735271"/>
            <a:ext cx="48299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88ADF3D-FA59-8287-FAB5-952A61DF10D5}"/>
              </a:ext>
            </a:extLst>
          </p:cNvPr>
          <p:cNvSpPr txBox="1"/>
          <p:nvPr/>
        </p:nvSpPr>
        <p:spPr>
          <a:xfrm>
            <a:off x="4734147" y="786554"/>
            <a:ext cx="7457853" cy="400110"/>
          </a:xfrm>
          <a:prstGeom prst="rect">
            <a:avLst/>
          </a:prstGeom>
          <a:solidFill>
            <a:srgbClr val="FFC000"/>
          </a:solidFill>
        </p:spPr>
        <p:txBody>
          <a:bodyPr wrap="square" rtlCol="0">
            <a:spAutoFit/>
          </a:bodyPr>
          <a:lstStyle/>
          <a:p>
            <a:pPr algn="ctr"/>
            <a:r>
              <a:rPr lang="lt-LT" sz="2000" b="1" dirty="0">
                <a:latin typeface="Calibri Light" panose="020F0302020204030204" pitchFamily="34" charset="0"/>
              </a:rPr>
              <a:t>Pasiekimų srities pasiekimai </a:t>
            </a:r>
            <a:endParaRPr lang="en-US" sz="2000" b="1" dirty="0">
              <a:latin typeface="Calibri Light" panose="020F0302020204030204" pitchFamily="34" charset="0"/>
            </a:endParaRPr>
          </a:p>
        </p:txBody>
      </p:sp>
      <p:sp>
        <p:nvSpPr>
          <p:cNvPr id="23" name="Rectangle: Rounded Corners 22">
            <a:extLst>
              <a:ext uri="{FF2B5EF4-FFF2-40B4-BE49-F238E27FC236}">
                <a16:creationId xmlns:a16="http://schemas.microsoft.com/office/drawing/2014/main" id="{DCFBC596-9E9F-349F-BF38-03592934422E}"/>
              </a:ext>
            </a:extLst>
          </p:cNvPr>
          <p:cNvSpPr/>
          <p:nvPr/>
        </p:nvSpPr>
        <p:spPr>
          <a:xfrm>
            <a:off x="253218" y="6078262"/>
            <a:ext cx="2128911" cy="677952"/>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dirty="0">
                <a:latin typeface="Arial" panose="020B0604020202020204" pitchFamily="34" charset="0"/>
                <a:cs typeface="Arial" panose="020B0604020202020204" pitchFamily="34" charset="0"/>
              </a:rPr>
              <a:t>Pasirinkite ugdymo sritį</a:t>
            </a:r>
          </a:p>
        </p:txBody>
      </p:sp>
      <p:cxnSp>
        <p:nvCxnSpPr>
          <p:cNvPr id="25" name="Straight Arrow Connector 24">
            <a:extLst>
              <a:ext uri="{FF2B5EF4-FFF2-40B4-BE49-F238E27FC236}">
                <a16:creationId xmlns:a16="http://schemas.microsoft.com/office/drawing/2014/main" id="{CEA8C800-FFC2-49FC-2EDC-ED8C3B63D9C5}"/>
              </a:ext>
            </a:extLst>
          </p:cNvPr>
          <p:cNvCxnSpPr>
            <a:cxnSpLocks/>
            <a:stCxn id="23" idx="0"/>
          </p:cNvCxnSpPr>
          <p:nvPr/>
        </p:nvCxnSpPr>
        <p:spPr>
          <a:xfrm flipV="1">
            <a:off x="1317674" y="5594252"/>
            <a:ext cx="0" cy="48401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7" name="Rectangle: Rounded Corners 26">
            <a:extLst>
              <a:ext uri="{FF2B5EF4-FFF2-40B4-BE49-F238E27FC236}">
                <a16:creationId xmlns:a16="http://schemas.microsoft.com/office/drawing/2014/main" id="{7C61E8DA-C0DB-C480-1CE3-59B08304B8D2}"/>
              </a:ext>
            </a:extLst>
          </p:cNvPr>
          <p:cNvSpPr/>
          <p:nvPr/>
        </p:nvSpPr>
        <p:spPr>
          <a:xfrm>
            <a:off x="2816096" y="6078262"/>
            <a:ext cx="2335238" cy="677952"/>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latin typeface="Arial" panose="020B0604020202020204" pitchFamily="34" charset="0"/>
                <a:cs typeface="Arial" panose="020B0604020202020204" pitchFamily="34" charset="0"/>
              </a:rPr>
              <a:t>Išskirkite ugdymo srities pasiekimą</a:t>
            </a:r>
          </a:p>
        </p:txBody>
      </p:sp>
      <p:cxnSp>
        <p:nvCxnSpPr>
          <p:cNvPr id="29" name="Straight Arrow Connector 28">
            <a:extLst>
              <a:ext uri="{FF2B5EF4-FFF2-40B4-BE49-F238E27FC236}">
                <a16:creationId xmlns:a16="http://schemas.microsoft.com/office/drawing/2014/main" id="{5762B507-F33B-0FC6-9DA1-F5F4FB93428F}"/>
              </a:ext>
            </a:extLst>
          </p:cNvPr>
          <p:cNvCxnSpPr>
            <a:cxnSpLocks/>
            <a:stCxn id="27" idx="0"/>
          </p:cNvCxnSpPr>
          <p:nvPr/>
        </p:nvCxnSpPr>
        <p:spPr>
          <a:xfrm flipV="1">
            <a:off x="3983715" y="5561428"/>
            <a:ext cx="0" cy="5168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1" name="Rectangle: Rounded Corners 30">
            <a:extLst>
              <a:ext uri="{FF2B5EF4-FFF2-40B4-BE49-F238E27FC236}">
                <a16:creationId xmlns:a16="http://schemas.microsoft.com/office/drawing/2014/main" id="{94A89925-7696-4A6A-1BD5-5AD78F8F482D}"/>
              </a:ext>
            </a:extLst>
          </p:cNvPr>
          <p:cNvSpPr/>
          <p:nvPr/>
        </p:nvSpPr>
        <p:spPr>
          <a:xfrm>
            <a:off x="5585301" y="6078262"/>
            <a:ext cx="2508738" cy="677952"/>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dirty="0">
                <a:latin typeface="Arial" panose="020B0604020202020204" pitchFamily="34" charset="0"/>
                <a:cs typeface="Arial" panose="020B0604020202020204" pitchFamily="34" charset="0"/>
              </a:rPr>
              <a:t>Apibrėžkite pasiekimų srities pasiekimą </a:t>
            </a:r>
          </a:p>
        </p:txBody>
      </p:sp>
      <p:cxnSp>
        <p:nvCxnSpPr>
          <p:cNvPr id="33" name="Straight Arrow Connector 32">
            <a:extLst>
              <a:ext uri="{FF2B5EF4-FFF2-40B4-BE49-F238E27FC236}">
                <a16:creationId xmlns:a16="http://schemas.microsoft.com/office/drawing/2014/main" id="{A1143B33-C729-5933-7572-E3EDD51347DB}"/>
              </a:ext>
            </a:extLst>
          </p:cNvPr>
          <p:cNvCxnSpPr>
            <a:cxnSpLocks/>
            <a:stCxn id="31" idx="0"/>
          </p:cNvCxnSpPr>
          <p:nvPr/>
        </p:nvCxnSpPr>
        <p:spPr>
          <a:xfrm flipV="1">
            <a:off x="6839670" y="5514535"/>
            <a:ext cx="0" cy="56372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9" name="Rectangle: Rounded Corners 38">
            <a:extLst>
              <a:ext uri="{FF2B5EF4-FFF2-40B4-BE49-F238E27FC236}">
                <a16:creationId xmlns:a16="http://schemas.microsoft.com/office/drawing/2014/main" id="{D7A35263-2143-22CE-8B0B-3FC21B2FB300}"/>
              </a:ext>
            </a:extLst>
          </p:cNvPr>
          <p:cNvSpPr/>
          <p:nvPr/>
        </p:nvSpPr>
        <p:spPr>
          <a:xfrm>
            <a:off x="4750831" y="1285969"/>
            <a:ext cx="7314560"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dirty="0">
                <a:latin typeface="Arial Narrow" panose="020B0606020202030204" pitchFamily="34" charset="0"/>
              </a:rPr>
              <a:t>A</a:t>
            </a:r>
            <a:r>
              <a:rPr lang="ru-RU" sz="1600" dirty="0">
                <a:latin typeface="Arial Narrow" panose="020B0606020202030204" pitchFamily="34" charset="0"/>
              </a:rPr>
              <a:t>5</a:t>
            </a:r>
            <a:r>
              <a:rPr lang="lt-LT" sz="1600" dirty="0">
                <a:latin typeface="Arial Narrow" panose="020B0606020202030204" pitchFamily="34" charset="0"/>
              </a:rPr>
              <a:t>. Dalyvaudamas įvairiose veiklose aptaria priimtų susitarimų, taisyklių prasmę bei naudingumą, dažniausiai jų laikosi. Atpažįsta patyčias ir smurtą, mokosi jų vengti ir į juos reaguoti  </a:t>
            </a:r>
            <a:endParaRPr lang="lt-LT" sz="1600" u="sng" dirty="0">
              <a:solidFill>
                <a:srgbClr val="C00000"/>
              </a:solidFill>
              <a:latin typeface="Arial Narrow" panose="020B0606020202030204" pitchFamily="34" charset="0"/>
            </a:endParaRPr>
          </a:p>
        </p:txBody>
      </p:sp>
      <p:sp>
        <p:nvSpPr>
          <p:cNvPr id="59" name="TextBox 58">
            <a:extLst>
              <a:ext uri="{FF2B5EF4-FFF2-40B4-BE49-F238E27FC236}">
                <a16:creationId xmlns:a16="http://schemas.microsoft.com/office/drawing/2014/main" id="{60A5CCEF-8C33-5A93-5D13-C3D069AEED02}"/>
              </a:ext>
            </a:extLst>
          </p:cNvPr>
          <p:cNvSpPr txBox="1"/>
          <p:nvPr/>
        </p:nvSpPr>
        <p:spPr>
          <a:xfrm>
            <a:off x="3874476" y="2403114"/>
            <a:ext cx="3892163" cy="923330"/>
          </a:xfrm>
          <a:prstGeom prst="rect">
            <a:avLst/>
          </a:prstGeom>
          <a:solidFill>
            <a:schemeClr val="accent3">
              <a:lumMod val="40000"/>
              <a:lumOff val="60000"/>
            </a:schemeClr>
          </a:solidFill>
        </p:spPr>
        <p:txBody>
          <a:bodyPr wrap="square">
            <a:spAutoFit/>
          </a:bodyPr>
          <a:lstStyle/>
          <a:p>
            <a:r>
              <a:rPr lang="lt-LT" sz="1800" b="1" dirty="0">
                <a:effectLst/>
                <a:latin typeface="Arial Narrow" panose="020B0606020202030204" pitchFamily="34" charset="0"/>
                <a:ea typeface="Calibri" panose="020F0502020204030204" pitchFamily="34" charset="0"/>
                <a:cs typeface="Times New Roman" panose="02020603050405020304" pitchFamily="18" charset="0"/>
              </a:rPr>
              <a:t>Vaiko pažangos aprašomasis vertinimas</a:t>
            </a:r>
            <a:r>
              <a:rPr lang="lt-LT" sz="1800" dirty="0">
                <a:effectLst/>
                <a:latin typeface="Arial Narrow" panose="020B0606020202030204" pitchFamily="34" charset="0"/>
                <a:ea typeface="Calibri" panose="020F0502020204030204" pitchFamily="34" charset="0"/>
                <a:cs typeface="Times New Roman" panose="02020603050405020304" pitchFamily="18" charset="0"/>
              </a:rPr>
              <a:t>:</a:t>
            </a:r>
          </a:p>
          <a:p>
            <a:r>
              <a:rPr lang="lt-LT" sz="1800" b="0" dirty="0">
                <a:ln>
                  <a:noFill/>
                </a:ln>
                <a:solidFill>
                  <a:srgbClr val="000000"/>
                </a:solidFill>
                <a:effectLst/>
                <a:latin typeface="Arial Narrow" panose="020B0606020202030204" pitchFamily="34" charset="0"/>
                <a:ea typeface="Helvetica Neue"/>
                <a:cs typeface="Helvetica Neue"/>
              </a:rPr>
              <a:t>Mandagiai, draugiškai elgiasi išvykos metu, pasako, kaip reikia elgtis viešoje vietoje.</a:t>
            </a:r>
            <a:endParaRPr lang="lt-LT" sz="1800" b="1" dirty="0">
              <a:ln>
                <a:noFill/>
              </a:ln>
              <a:solidFill>
                <a:srgbClr val="000000"/>
              </a:solidFill>
              <a:effectLst/>
              <a:latin typeface="Helvetica Neue"/>
              <a:ea typeface="Helvetica Neue"/>
              <a:cs typeface="Helvetica Neue"/>
            </a:endParaRPr>
          </a:p>
        </p:txBody>
      </p:sp>
      <p:cxnSp>
        <p:nvCxnSpPr>
          <p:cNvPr id="63" name="Straight Connector 62">
            <a:extLst>
              <a:ext uri="{FF2B5EF4-FFF2-40B4-BE49-F238E27FC236}">
                <a16:creationId xmlns:a16="http://schemas.microsoft.com/office/drawing/2014/main" id="{1C82ED1D-D18D-54D3-BB74-CC92FBE7380D}"/>
              </a:ext>
            </a:extLst>
          </p:cNvPr>
          <p:cNvCxnSpPr>
            <a:stCxn id="23" idx="3"/>
            <a:endCxn id="27" idx="1"/>
          </p:cNvCxnSpPr>
          <p:nvPr/>
        </p:nvCxnSpPr>
        <p:spPr>
          <a:xfrm>
            <a:off x="2382129" y="6417238"/>
            <a:ext cx="433967" cy="0"/>
          </a:xfrm>
          <a:prstGeom prst="line">
            <a:avLst/>
          </a:prstGeom>
        </p:spPr>
        <p:style>
          <a:lnRef idx="3">
            <a:schemeClr val="dk1"/>
          </a:lnRef>
          <a:fillRef idx="0">
            <a:schemeClr val="dk1"/>
          </a:fillRef>
          <a:effectRef idx="2">
            <a:schemeClr val="dk1"/>
          </a:effectRef>
          <a:fontRef idx="minor">
            <a:schemeClr val="tx1"/>
          </a:fontRef>
        </p:style>
      </p:cxnSp>
      <p:cxnSp>
        <p:nvCxnSpPr>
          <p:cNvPr id="66" name="Straight Connector 65">
            <a:extLst>
              <a:ext uri="{FF2B5EF4-FFF2-40B4-BE49-F238E27FC236}">
                <a16:creationId xmlns:a16="http://schemas.microsoft.com/office/drawing/2014/main" id="{B1322648-C65A-5695-E729-D5F76E73CC6F}"/>
              </a:ext>
            </a:extLst>
          </p:cNvPr>
          <p:cNvCxnSpPr>
            <a:stCxn id="27" idx="3"/>
            <a:endCxn id="31" idx="1"/>
          </p:cNvCxnSpPr>
          <p:nvPr/>
        </p:nvCxnSpPr>
        <p:spPr>
          <a:xfrm>
            <a:off x="5151334" y="6417238"/>
            <a:ext cx="433967" cy="0"/>
          </a:xfrm>
          <a:prstGeom prst="line">
            <a:avLst/>
          </a:prstGeom>
        </p:spPr>
        <p:style>
          <a:lnRef idx="3">
            <a:schemeClr val="dk1"/>
          </a:lnRef>
          <a:fillRef idx="0">
            <a:schemeClr val="dk1"/>
          </a:fillRef>
          <a:effectRef idx="2">
            <a:schemeClr val="dk1"/>
          </a:effectRef>
          <a:fontRef idx="minor">
            <a:schemeClr val="tx1"/>
          </a:fontRef>
        </p:style>
      </p:cxnSp>
      <p:sp>
        <p:nvSpPr>
          <p:cNvPr id="67" name="Rectangle: Rounded Corners 66">
            <a:extLst>
              <a:ext uri="{FF2B5EF4-FFF2-40B4-BE49-F238E27FC236}">
                <a16:creationId xmlns:a16="http://schemas.microsoft.com/office/drawing/2014/main" id="{97B62EFB-D8D2-C066-E645-B68CC5AE79B7}"/>
              </a:ext>
            </a:extLst>
          </p:cNvPr>
          <p:cNvSpPr/>
          <p:nvPr/>
        </p:nvSpPr>
        <p:spPr>
          <a:xfrm>
            <a:off x="253218" y="4452465"/>
            <a:ext cx="2368062" cy="643317"/>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dirty="0">
                <a:latin typeface="Arial" panose="020B0604020202020204" pitchFamily="34" charset="0"/>
                <a:cs typeface="Arial" panose="020B0604020202020204" pitchFamily="34" charset="0"/>
              </a:rPr>
              <a:t>Pasirinkite, per kokias  kompetencijas ugdysite</a:t>
            </a:r>
          </a:p>
        </p:txBody>
      </p:sp>
      <p:sp>
        <p:nvSpPr>
          <p:cNvPr id="70" name="Oval 69">
            <a:extLst>
              <a:ext uri="{FF2B5EF4-FFF2-40B4-BE49-F238E27FC236}">
                <a16:creationId xmlns:a16="http://schemas.microsoft.com/office/drawing/2014/main" id="{A7FF7ADC-CD8D-A390-039F-CDF0F98E385E}"/>
              </a:ext>
            </a:extLst>
          </p:cNvPr>
          <p:cNvSpPr/>
          <p:nvPr/>
        </p:nvSpPr>
        <p:spPr>
          <a:xfrm>
            <a:off x="1001151" y="5338003"/>
            <a:ext cx="633044" cy="609181"/>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1</a:t>
            </a:r>
            <a:endParaRPr lang="lt-LT" b="1" dirty="0">
              <a:solidFill>
                <a:schemeClr val="tx1"/>
              </a:solidFill>
              <a:latin typeface="Arial Narrow" panose="020B0606020202030204" pitchFamily="34" charset="0"/>
            </a:endParaRPr>
          </a:p>
        </p:txBody>
      </p:sp>
      <p:sp>
        <p:nvSpPr>
          <p:cNvPr id="71" name="Oval 70">
            <a:extLst>
              <a:ext uri="{FF2B5EF4-FFF2-40B4-BE49-F238E27FC236}">
                <a16:creationId xmlns:a16="http://schemas.microsoft.com/office/drawing/2014/main" id="{91E0E790-C955-C059-BAD5-EFBC933B350A}"/>
              </a:ext>
            </a:extLst>
          </p:cNvPr>
          <p:cNvSpPr/>
          <p:nvPr/>
        </p:nvSpPr>
        <p:spPr>
          <a:xfrm>
            <a:off x="3662554" y="5256837"/>
            <a:ext cx="633044" cy="609181"/>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2</a:t>
            </a:r>
            <a:endParaRPr lang="lt-LT" b="1" dirty="0">
              <a:solidFill>
                <a:schemeClr val="tx1"/>
              </a:solidFill>
              <a:latin typeface="Arial Narrow" panose="020B0606020202030204" pitchFamily="34" charset="0"/>
            </a:endParaRPr>
          </a:p>
        </p:txBody>
      </p:sp>
      <p:sp>
        <p:nvSpPr>
          <p:cNvPr id="72" name="Oval 71">
            <a:extLst>
              <a:ext uri="{FF2B5EF4-FFF2-40B4-BE49-F238E27FC236}">
                <a16:creationId xmlns:a16="http://schemas.microsoft.com/office/drawing/2014/main" id="{CAB93F91-F147-AC12-AFDC-C01D87E10872}"/>
              </a:ext>
            </a:extLst>
          </p:cNvPr>
          <p:cNvSpPr/>
          <p:nvPr/>
        </p:nvSpPr>
        <p:spPr>
          <a:xfrm>
            <a:off x="6523148" y="5289661"/>
            <a:ext cx="633044" cy="609181"/>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3</a:t>
            </a:r>
            <a:endParaRPr lang="lt-LT" b="1" dirty="0">
              <a:solidFill>
                <a:schemeClr val="tx1"/>
              </a:solidFill>
              <a:latin typeface="Arial Narrow" panose="020B0606020202030204" pitchFamily="34" charset="0"/>
            </a:endParaRPr>
          </a:p>
        </p:txBody>
      </p:sp>
      <p:sp>
        <p:nvSpPr>
          <p:cNvPr id="73" name="Oval 72">
            <a:extLst>
              <a:ext uri="{FF2B5EF4-FFF2-40B4-BE49-F238E27FC236}">
                <a16:creationId xmlns:a16="http://schemas.microsoft.com/office/drawing/2014/main" id="{1CBABC85-A2AD-5170-D718-1521BB1D9E80}"/>
              </a:ext>
            </a:extLst>
          </p:cNvPr>
          <p:cNvSpPr/>
          <p:nvPr/>
        </p:nvSpPr>
        <p:spPr>
          <a:xfrm>
            <a:off x="2763347" y="4452465"/>
            <a:ext cx="633044" cy="609181"/>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4</a:t>
            </a:r>
            <a:endParaRPr lang="lt-LT" b="1" dirty="0">
              <a:solidFill>
                <a:schemeClr val="tx1"/>
              </a:solidFill>
              <a:latin typeface="Arial Narrow" panose="020B0606020202030204" pitchFamily="34" charset="0"/>
            </a:endParaRPr>
          </a:p>
        </p:txBody>
      </p:sp>
      <p:sp>
        <p:nvSpPr>
          <p:cNvPr id="74" name="TextBox 73">
            <a:extLst>
              <a:ext uri="{FF2B5EF4-FFF2-40B4-BE49-F238E27FC236}">
                <a16:creationId xmlns:a16="http://schemas.microsoft.com/office/drawing/2014/main" id="{BA88F310-CAFD-BA0B-35C4-807ECC13AE92}"/>
              </a:ext>
            </a:extLst>
          </p:cNvPr>
          <p:cNvSpPr txBox="1"/>
          <p:nvPr/>
        </p:nvSpPr>
        <p:spPr>
          <a:xfrm>
            <a:off x="172755" y="2381269"/>
            <a:ext cx="3535031" cy="1754326"/>
          </a:xfrm>
          <a:prstGeom prst="rect">
            <a:avLst/>
          </a:prstGeom>
          <a:solidFill>
            <a:srgbClr val="FFFF00"/>
          </a:solidFill>
        </p:spPr>
        <p:txBody>
          <a:bodyPr wrap="square">
            <a:spAutoFit/>
          </a:bodyPr>
          <a:lstStyle/>
          <a:p>
            <a:pPr lvl="0">
              <a:buSzPts val="1000"/>
            </a:pPr>
            <a:r>
              <a:rPr lang="en-US" sz="1800" b="1" dirty="0">
                <a:ln>
                  <a:noFill/>
                </a:ln>
                <a:solidFill>
                  <a:srgbClr val="000000"/>
                </a:solidFill>
                <a:effectLst/>
                <a:latin typeface="Arial Narrow" panose="020B0606020202030204" pitchFamily="34" charset="0"/>
                <a:ea typeface="Helvetica Neue"/>
                <a:cs typeface="Helvetica Neue"/>
              </a:rPr>
              <a:t>P</a:t>
            </a:r>
            <a:r>
              <a:rPr lang="lt-LT" sz="1800" b="1" dirty="0" err="1">
                <a:ln>
                  <a:noFill/>
                </a:ln>
                <a:solidFill>
                  <a:srgbClr val="000000"/>
                </a:solidFill>
                <a:effectLst/>
                <a:latin typeface="Arial Narrow" panose="020B0606020202030204" pitchFamily="34" charset="0"/>
                <a:ea typeface="Helvetica Neue"/>
                <a:cs typeface="Helvetica Neue"/>
              </a:rPr>
              <a:t>ilietiškumo</a:t>
            </a:r>
            <a:r>
              <a:rPr lang="lt-LT" sz="1800" b="1" dirty="0">
                <a:ln>
                  <a:noFill/>
                </a:ln>
                <a:solidFill>
                  <a:srgbClr val="000000"/>
                </a:solidFill>
                <a:effectLst/>
                <a:latin typeface="Arial Narrow" panose="020B0606020202030204" pitchFamily="34" charset="0"/>
                <a:ea typeface="Helvetica Neue"/>
                <a:cs typeface="Helvetica Neue"/>
              </a:rPr>
              <a:t> kompetencija: </a:t>
            </a:r>
          </a:p>
          <a:p>
            <a:pPr lvl="0">
              <a:buSzPts val="1000"/>
            </a:pPr>
            <a:r>
              <a:rPr lang="lt-LT" sz="1800" b="0" dirty="0">
                <a:ln>
                  <a:noFill/>
                </a:ln>
                <a:solidFill>
                  <a:srgbClr val="000000"/>
                </a:solidFill>
                <a:effectLst/>
                <a:latin typeface="Arial Narrow" panose="020B0606020202030204" pitchFamily="34" charset="0"/>
                <a:ea typeface="Helvetica Neue"/>
                <a:cs typeface="Helvetica Neue"/>
              </a:rPr>
              <a:t>Aptardami gyvenimiškas situacijas, vaikai skiria pilietišką ir nepilietišką, tinkamą ir netinkamą elgesį, aptaria svarbiausius susitarimus, elgesio taisykles ir jų laikosi;</a:t>
            </a:r>
            <a:endParaRPr lang="lt-LT" sz="1800" b="1" dirty="0">
              <a:ln>
                <a:noFill/>
              </a:ln>
              <a:solidFill>
                <a:srgbClr val="000000"/>
              </a:solidFill>
              <a:effectLst/>
              <a:latin typeface="Helvetica Neue"/>
              <a:ea typeface="Helvetica Neue"/>
              <a:cs typeface="Helvetica Neue"/>
            </a:endParaRPr>
          </a:p>
        </p:txBody>
      </p:sp>
      <p:pic>
        <p:nvPicPr>
          <p:cNvPr id="4" name="Paveikslėlis 2">
            <a:extLst>
              <a:ext uri="{FF2B5EF4-FFF2-40B4-BE49-F238E27FC236}">
                <a16:creationId xmlns:a16="http://schemas.microsoft.com/office/drawing/2014/main" id="{D545CCA2-871F-35FA-82D7-68AAE49EDB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3673" y="3033751"/>
            <a:ext cx="4261436" cy="28409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388759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04514CC-EF3A-D068-C2DB-1E5D0BEC21AA}"/>
              </a:ext>
            </a:extLst>
          </p:cNvPr>
          <p:cNvSpPr>
            <a:spLocks noGrp="1"/>
          </p:cNvSpPr>
          <p:nvPr>
            <p:ph type="sldNum" sz="quarter" idx="12"/>
          </p:nvPr>
        </p:nvSpPr>
        <p:spPr/>
        <p:txBody>
          <a:bodyPr/>
          <a:lstStyle/>
          <a:p>
            <a:fld id="{95CBEC59-7FF9-4688-98DF-89832A0C9025}" type="slidenum">
              <a:rPr lang="en-US" smtClean="0"/>
              <a:t>43</a:t>
            </a:fld>
            <a:endParaRPr lang="en-US" dirty="0"/>
          </a:p>
        </p:txBody>
      </p:sp>
      <p:sp>
        <p:nvSpPr>
          <p:cNvPr id="8" name="TextBox 7">
            <a:extLst>
              <a:ext uri="{FF2B5EF4-FFF2-40B4-BE49-F238E27FC236}">
                <a16:creationId xmlns:a16="http://schemas.microsoft.com/office/drawing/2014/main" id="{466F0064-5EF2-ACE8-E362-7A5D1071B0E9}"/>
              </a:ext>
            </a:extLst>
          </p:cNvPr>
          <p:cNvSpPr txBox="1"/>
          <p:nvPr/>
        </p:nvSpPr>
        <p:spPr>
          <a:xfrm>
            <a:off x="352279" y="1865869"/>
            <a:ext cx="3488788" cy="2308324"/>
          </a:xfrm>
          <a:prstGeom prst="rect">
            <a:avLst/>
          </a:prstGeom>
          <a:solidFill>
            <a:srgbClr val="FFC000"/>
          </a:solidFill>
        </p:spPr>
        <p:txBody>
          <a:bodyPr wrap="square">
            <a:spAutoFit/>
          </a:bodyPr>
          <a:lstStyle/>
          <a:p>
            <a:r>
              <a:rPr lang="lt-LT" dirty="0">
                <a:latin typeface="Arial Narrow" panose="020B0606020202030204" pitchFamily="34" charset="0"/>
              </a:rPr>
              <a:t>Dalyvaudamas įvairiose veiklose </a:t>
            </a:r>
            <a:r>
              <a:rPr lang="lt-LT" b="1" u="sng" dirty="0">
                <a:solidFill>
                  <a:srgbClr val="C00000"/>
                </a:solidFill>
                <a:latin typeface="Arial Narrow" panose="020B0606020202030204" pitchFamily="34" charset="0"/>
              </a:rPr>
              <a:t>trumpai nusako </a:t>
            </a:r>
            <a:r>
              <a:rPr lang="lt-LT" dirty="0">
                <a:latin typeface="Arial Narrow" panose="020B0606020202030204" pitchFamily="34" charset="0"/>
              </a:rPr>
              <a:t>priimtų susitarimų, taisyklių prasmę bei naudingumą, </a:t>
            </a:r>
            <a:r>
              <a:rPr lang="lt-LT" b="1" u="sng" dirty="0">
                <a:solidFill>
                  <a:srgbClr val="C00000"/>
                </a:solidFill>
                <a:latin typeface="Arial Narrow" panose="020B0606020202030204" pitchFamily="34" charset="0"/>
              </a:rPr>
              <a:t>naudodamasis patarimais ar pavyzdžiais stengiasi jų laikytis</a:t>
            </a:r>
            <a:r>
              <a:rPr lang="lt-LT" dirty="0">
                <a:latin typeface="Arial Narrow" panose="020B0606020202030204" pitchFamily="34" charset="0"/>
              </a:rPr>
              <a:t>. Kartais atpažįsta patyčias ir smurtą, mokosi jų vengti ir į juos reaguoti (A5.1.). </a:t>
            </a:r>
          </a:p>
        </p:txBody>
      </p:sp>
      <p:sp>
        <p:nvSpPr>
          <p:cNvPr id="9" name="Title 1">
            <a:extLst>
              <a:ext uri="{FF2B5EF4-FFF2-40B4-BE49-F238E27FC236}">
                <a16:creationId xmlns:a16="http://schemas.microsoft.com/office/drawing/2014/main" id="{BCEE1593-26CF-0BB8-7A94-BEF65ACF75B9}"/>
              </a:ext>
            </a:extLst>
          </p:cNvPr>
          <p:cNvSpPr txBox="1">
            <a:spLocks/>
          </p:cNvSpPr>
          <p:nvPr/>
        </p:nvSpPr>
        <p:spPr>
          <a:xfrm>
            <a:off x="929786" y="213557"/>
            <a:ext cx="10160245" cy="44451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algn="ctr"/>
            <a:r>
              <a:rPr lang="lt-LT" sz="2400" dirty="0">
                <a:solidFill>
                  <a:srgbClr val="002060"/>
                </a:solidFill>
                <a:latin typeface="Arial Narrow" panose="020B0606020202030204" pitchFamily="34" charset="0"/>
              </a:rPr>
              <a:t>PASIEKIMŲ LYGIŲ POŽYMIAI</a:t>
            </a:r>
            <a:endParaRPr lang="en-US" sz="2400" dirty="0">
              <a:solidFill>
                <a:srgbClr val="002060"/>
              </a:solidFill>
              <a:latin typeface="Arial Narrow" panose="020B0606020202030204" pitchFamily="34" charset="0"/>
            </a:endParaRPr>
          </a:p>
        </p:txBody>
      </p:sp>
      <p:sp>
        <p:nvSpPr>
          <p:cNvPr id="11" name="TextBox 10">
            <a:extLst>
              <a:ext uri="{FF2B5EF4-FFF2-40B4-BE49-F238E27FC236}">
                <a16:creationId xmlns:a16="http://schemas.microsoft.com/office/drawing/2014/main" id="{BBF042B4-D3B5-AC03-4ABB-1989C0D83C9A}"/>
              </a:ext>
            </a:extLst>
          </p:cNvPr>
          <p:cNvSpPr txBox="1"/>
          <p:nvPr/>
        </p:nvSpPr>
        <p:spPr>
          <a:xfrm>
            <a:off x="4075600" y="1865869"/>
            <a:ext cx="3718561" cy="2308324"/>
          </a:xfrm>
          <a:prstGeom prst="rect">
            <a:avLst/>
          </a:prstGeom>
          <a:solidFill>
            <a:srgbClr val="FFC000"/>
          </a:solidFill>
        </p:spPr>
        <p:txBody>
          <a:bodyPr wrap="square">
            <a:spAutoFit/>
          </a:bodyPr>
          <a:lstStyle/>
          <a:p>
            <a:r>
              <a:rPr lang="lt-LT" dirty="0">
                <a:latin typeface="Arial Narrow" panose="020B0606020202030204" pitchFamily="34" charset="0"/>
              </a:rPr>
              <a:t>Dalyvaudamas įvairiose veiklose </a:t>
            </a:r>
            <a:r>
              <a:rPr lang="lt-LT" b="1" u="sng" dirty="0">
                <a:solidFill>
                  <a:srgbClr val="C00000"/>
                </a:solidFill>
                <a:latin typeface="Arial Narrow" panose="020B0606020202030204" pitchFamily="34" charset="0"/>
              </a:rPr>
              <a:t>aptaria priimtų susitarimų</a:t>
            </a:r>
            <a:r>
              <a:rPr lang="lt-LT" dirty="0">
                <a:latin typeface="Arial Narrow" panose="020B0606020202030204" pitchFamily="34" charset="0"/>
              </a:rPr>
              <a:t>, taisyklių prasmę bei naudingumą, </a:t>
            </a:r>
            <a:r>
              <a:rPr lang="lt-LT" b="1" u="sng" dirty="0">
                <a:solidFill>
                  <a:srgbClr val="C00000"/>
                </a:solidFill>
                <a:latin typeface="Arial Narrow" panose="020B0606020202030204" pitchFamily="34" charset="0"/>
              </a:rPr>
              <a:t>dažniausiai jų laikosi</a:t>
            </a:r>
            <a:r>
              <a:rPr lang="lt-LT" dirty="0">
                <a:latin typeface="Arial Narrow" panose="020B0606020202030204" pitchFamily="34" charset="0"/>
              </a:rPr>
              <a:t>. Atpažįsta patyčias ir smurtą, mokosi jų vengti ir į juos reaguoti (A5.2.).</a:t>
            </a:r>
          </a:p>
          <a:p>
            <a:endParaRPr lang="lt-LT" dirty="0">
              <a:latin typeface="Arial Narrow" panose="020B0606020202030204" pitchFamily="34" charset="0"/>
            </a:endParaRPr>
          </a:p>
          <a:p>
            <a:endParaRPr lang="lt-LT" dirty="0">
              <a:latin typeface="Arial Narrow" panose="020B0606020202030204" pitchFamily="34" charset="0"/>
            </a:endParaRPr>
          </a:p>
          <a:p>
            <a:endParaRPr lang="lt-LT" dirty="0">
              <a:latin typeface="Arial Narrow" panose="020B0606020202030204" pitchFamily="34" charset="0"/>
            </a:endParaRPr>
          </a:p>
        </p:txBody>
      </p:sp>
      <p:sp>
        <p:nvSpPr>
          <p:cNvPr id="13" name="TextBox 12">
            <a:extLst>
              <a:ext uri="{FF2B5EF4-FFF2-40B4-BE49-F238E27FC236}">
                <a16:creationId xmlns:a16="http://schemas.microsoft.com/office/drawing/2014/main" id="{D39A2DF1-2EED-635B-042B-FD1474762EEF}"/>
              </a:ext>
            </a:extLst>
          </p:cNvPr>
          <p:cNvSpPr txBox="1"/>
          <p:nvPr/>
        </p:nvSpPr>
        <p:spPr>
          <a:xfrm>
            <a:off x="8008621" y="1865869"/>
            <a:ext cx="3652910" cy="2308324"/>
          </a:xfrm>
          <a:prstGeom prst="rect">
            <a:avLst/>
          </a:prstGeom>
          <a:solidFill>
            <a:srgbClr val="FFC000"/>
          </a:solidFill>
        </p:spPr>
        <p:txBody>
          <a:bodyPr wrap="square">
            <a:spAutoFit/>
          </a:bodyPr>
          <a:lstStyle/>
          <a:p>
            <a:r>
              <a:rPr lang="lt-LT" dirty="0">
                <a:latin typeface="Arial Narrow" panose="020B0606020202030204" pitchFamily="34" charset="0"/>
              </a:rPr>
              <a:t>Dalyvaudamas įvairiose veiklose </a:t>
            </a:r>
            <a:r>
              <a:rPr lang="lt-LT" b="1" u="sng" dirty="0">
                <a:solidFill>
                  <a:srgbClr val="C00000"/>
                </a:solidFill>
                <a:latin typeface="Arial Narrow" panose="020B0606020202030204" pitchFamily="34" charset="0"/>
              </a:rPr>
              <a:t>pasakoja apie susitarimų, taisyklių prasmę, naudingumą</a:t>
            </a:r>
            <a:r>
              <a:rPr lang="lt-LT" dirty="0">
                <a:latin typeface="Arial Narrow" panose="020B0606020202030204" pitchFamily="34" charset="0"/>
              </a:rPr>
              <a:t>, </a:t>
            </a:r>
            <a:r>
              <a:rPr lang="lt-LT" b="1" u="sng" dirty="0">
                <a:solidFill>
                  <a:srgbClr val="C00000"/>
                </a:solidFill>
                <a:latin typeface="Arial Narrow" panose="020B0606020202030204" pitchFamily="34" charset="0"/>
              </a:rPr>
              <a:t>jų laikosi </a:t>
            </a:r>
            <a:r>
              <a:rPr lang="lt-LT" dirty="0">
                <a:latin typeface="Arial Narrow" panose="020B0606020202030204" pitchFamily="34" charset="0"/>
              </a:rPr>
              <a:t>ir </a:t>
            </a:r>
            <a:r>
              <a:rPr lang="lt-LT" b="1" u="sng" dirty="0">
                <a:solidFill>
                  <a:srgbClr val="C00000"/>
                </a:solidFill>
                <a:latin typeface="Arial Narrow" panose="020B0606020202030204" pitchFamily="34" charset="0"/>
              </a:rPr>
              <a:t>skatina laikytis kitus</a:t>
            </a:r>
            <a:r>
              <a:rPr lang="lt-LT" dirty="0">
                <a:latin typeface="Arial Narrow" panose="020B0606020202030204" pitchFamily="34" charset="0"/>
              </a:rPr>
              <a:t>; stengiasi išvengti smurto ir patyčių, įtraukia kitus į šį procesą (A5.3.).</a:t>
            </a:r>
          </a:p>
          <a:p>
            <a:endParaRPr lang="lt-LT" dirty="0">
              <a:latin typeface="Arial Narrow" panose="020B0606020202030204" pitchFamily="34" charset="0"/>
            </a:endParaRPr>
          </a:p>
          <a:p>
            <a:endParaRPr lang="lt-LT" dirty="0">
              <a:latin typeface="Arial Narrow" panose="020B0606020202030204" pitchFamily="34" charset="0"/>
            </a:endParaRPr>
          </a:p>
        </p:txBody>
      </p:sp>
      <p:sp>
        <p:nvSpPr>
          <p:cNvPr id="14" name="TextBox 13">
            <a:extLst>
              <a:ext uri="{FF2B5EF4-FFF2-40B4-BE49-F238E27FC236}">
                <a16:creationId xmlns:a16="http://schemas.microsoft.com/office/drawing/2014/main" id="{B8C2B7EF-376B-B4AC-849A-9706BAD588EC}"/>
              </a:ext>
            </a:extLst>
          </p:cNvPr>
          <p:cNvSpPr txBox="1"/>
          <p:nvPr/>
        </p:nvSpPr>
        <p:spPr>
          <a:xfrm>
            <a:off x="850594" y="1331544"/>
            <a:ext cx="2492157" cy="400110"/>
          </a:xfrm>
          <a:prstGeom prst="rect">
            <a:avLst/>
          </a:prstGeom>
          <a:solidFill>
            <a:srgbClr val="92D050"/>
          </a:solidFill>
        </p:spPr>
        <p:txBody>
          <a:bodyPr wrap="none" rtlCol="0">
            <a:spAutoFit/>
          </a:bodyPr>
          <a:lstStyle/>
          <a:p>
            <a:pPr algn="r"/>
            <a:r>
              <a:rPr lang="lt-LT" sz="2000" b="1" dirty="0">
                <a:latin typeface="Calibri Light" panose="020F0302020204030204" pitchFamily="34" charset="0"/>
              </a:rPr>
              <a:t>IKI PAGRINDINIO LYGIO</a:t>
            </a:r>
            <a:endParaRPr lang="en-US" sz="2000" b="1" dirty="0">
              <a:latin typeface="Calibri Light" panose="020F0302020204030204" pitchFamily="34" charset="0"/>
            </a:endParaRPr>
          </a:p>
        </p:txBody>
      </p:sp>
      <p:sp>
        <p:nvSpPr>
          <p:cNvPr id="15" name="TextBox 14">
            <a:extLst>
              <a:ext uri="{FF2B5EF4-FFF2-40B4-BE49-F238E27FC236}">
                <a16:creationId xmlns:a16="http://schemas.microsoft.com/office/drawing/2014/main" id="{5845994B-2F07-041B-632D-703090F9304E}"/>
              </a:ext>
            </a:extLst>
          </p:cNvPr>
          <p:cNvSpPr txBox="1"/>
          <p:nvPr/>
        </p:nvSpPr>
        <p:spPr>
          <a:xfrm>
            <a:off x="4934061" y="1331544"/>
            <a:ext cx="2246897" cy="400110"/>
          </a:xfrm>
          <a:prstGeom prst="rect">
            <a:avLst/>
          </a:prstGeom>
          <a:solidFill>
            <a:srgbClr val="92D050"/>
          </a:solidFill>
        </p:spPr>
        <p:txBody>
          <a:bodyPr wrap="none" rtlCol="0">
            <a:spAutoFit/>
          </a:bodyPr>
          <a:lstStyle/>
          <a:p>
            <a:pPr algn="r"/>
            <a:r>
              <a:rPr lang="lt-LT" sz="2000" b="1" dirty="0">
                <a:latin typeface="Calibri Light" panose="020F0302020204030204" pitchFamily="34" charset="0"/>
              </a:rPr>
              <a:t>PAGRINDINIO LYGIO</a:t>
            </a:r>
            <a:endParaRPr lang="en-US" sz="2000" b="1" dirty="0">
              <a:latin typeface="Calibri Light" panose="020F0302020204030204" pitchFamily="34" charset="0"/>
            </a:endParaRPr>
          </a:p>
        </p:txBody>
      </p:sp>
      <p:sp>
        <p:nvSpPr>
          <p:cNvPr id="16" name="TextBox 15">
            <a:extLst>
              <a:ext uri="{FF2B5EF4-FFF2-40B4-BE49-F238E27FC236}">
                <a16:creationId xmlns:a16="http://schemas.microsoft.com/office/drawing/2014/main" id="{2780ECF8-53AA-2DD9-B636-739D4719E62A}"/>
              </a:ext>
            </a:extLst>
          </p:cNvPr>
          <p:cNvSpPr txBox="1"/>
          <p:nvPr/>
        </p:nvSpPr>
        <p:spPr>
          <a:xfrm>
            <a:off x="8420040" y="1331544"/>
            <a:ext cx="2688749" cy="400110"/>
          </a:xfrm>
          <a:prstGeom prst="rect">
            <a:avLst/>
          </a:prstGeom>
          <a:solidFill>
            <a:srgbClr val="92D050"/>
          </a:solidFill>
        </p:spPr>
        <p:txBody>
          <a:bodyPr wrap="none" rtlCol="0">
            <a:spAutoFit/>
          </a:bodyPr>
          <a:lstStyle/>
          <a:p>
            <a:pPr algn="r"/>
            <a:r>
              <a:rPr lang="lt-LT" sz="2000" b="1" dirty="0">
                <a:latin typeface="Calibri Light" panose="020F0302020204030204" pitchFamily="34" charset="0"/>
              </a:rPr>
              <a:t>VIRŠ PAGRINDINIO LYGIO</a:t>
            </a:r>
            <a:endParaRPr lang="en-US" sz="2000" b="1" dirty="0">
              <a:latin typeface="Calibri Light" panose="020F0302020204030204" pitchFamily="34" charset="0"/>
            </a:endParaRPr>
          </a:p>
        </p:txBody>
      </p:sp>
      <p:sp>
        <p:nvSpPr>
          <p:cNvPr id="17" name="TextBox 16">
            <a:extLst>
              <a:ext uri="{FF2B5EF4-FFF2-40B4-BE49-F238E27FC236}">
                <a16:creationId xmlns:a16="http://schemas.microsoft.com/office/drawing/2014/main" id="{667A00F3-D3E6-E062-9960-A06896ACD6D8}"/>
              </a:ext>
            </a:extLst>
          </p:cNvPr>
          <p:cNvSpPr txBox="1"/>
          <p:nvPr/>
        </p:nvSpPr>
        <p:spPr>
          <a:xfrm>
            <a:off x="1345441" y="5629333"/>
            <a:ext cx="4589439" cy="923330"/>
          </a:xfrm>
          <a:prstGeom prst="rect">
            <a:avLst/>
          </a:prstGeom>
          <a:noFill/>
        </p:spPr>
        <p:txBody>
          <a:bodyPr wrap="square">
            <a:spAutoFit/>
          </a:bodyPr>
          <a:lstStyle/>
          <a:p>
            <a:pPr marL="0" indent="0">
              <a:buNone/>
            </a:pPr>
            <a:r>
              <a:rPr lang="lt-LT" sz="1800" b="1" dirty="0">
                <a:solidFill>
                  <a:srgbClr val="C00000"/>
                </a:solidFill>
                <a:latin typeface="Arial Narrow" panose="020B0606020202030204" pitchFamily="34" charset="0"/>
              </a:rPr>
              <a:t>PASIEKIMŲ LYGIAI </a:t>
            </a:r>
            <a:r>
              <a:rPr lang="lt-LT" sz="1800" b="1" dirty="0">
                <a:solidFill>
                  <a:srgbClr val="002060"/>
                </a:solidFill>
                <a:latin typeface="Arial Narrow" panose="020B0606020202030204" pitchFamily="34" charset="0"/>
              </a:rPr>
              <a:t>– vaiko ugdymosi pažangą nusakantys siekiniai / žingsniai. Tai pamatas sėkmingai kompetencijų plėtotei. </a:t>
            </a:r>
          </a:p>
        </p:txBody>
      </p:sp>
      <p:sp>
        <p:nvSpPr>
          <p:cNvPr id="18" name="TextBox 17">
            <a:extLst>
              <a:ext uri="{FF2B5EF4-FFF2-40B4-BE49-F238E27FC236}">
                <a16:creationId xmlns:a16="http://schemas.microsoft.com/office/drawing/2014/main" id="{BA619A2D-C584-10F9-E118-03A064CE3C58}"/>
              </a:ext>
            </a:extLst>
          </p:cNvPr>
          <p:cNvSpPr txBox="1"/>
          <p:nvPr/>
        </p:nvSpPr>
        <p:spPr>
          <a:xfrm>
            <a:off x="5794717" y="5416207"/>
            <a:ext cx="6110068" cy="1200329"/>
          </a:xfrm>
          <a:prstGeom prst="rect">
            <a:avLst/>
          </a:prstGeom>
          <a:noFill/>
        </p:spPr>
        <p:txBody>
          <a:bodyPr wrap="square">
            <a:spAutoFit/>
          </a:bodyPr>
          <a:lstStyle/>
          <a:p>
            <a:pPr marL="0" indent="0">
              <a:buNone/>
            </a:pPr>
            <a:r>
              <a:rPr lang="lt-LT" sz="1800" b="1" dirty="0">
                <a:solidFill>
                  <a:srgbClr val="C00000"/>
                </a:solidFill>
                <a:latin typeface="Arial Narrow" panose="020B0606020202030204" pitchFamily="34" charset="0"/>
              </a:rPr>
              <a:t>TAI NE STANDARTAS, O SIEKIAMYBĖ. </a:t>
            </a:r>
            <a:r>
              <a:rPr lang="lt-LT" sz="1800" b="1" dirty="0">
                <a:solidFill>
                  <a:srgbClr val="002060"/>
                </a:solidFill>
                <a:latin typeface="Arial Narrow" panose="020B0606020202030204" pitchFamily="34" charset="0"/>
              </a:rPr>
              <a:t>Jie padeda priešmokyklinio ugdymo pedagogams tikslingiau stebėti, atpažinti bei vertinti ką vaikas jau </a:t>
            </a:r>
            <a:r>
              <a:rPr lang="lt-LT" sz="1800" b="1" dirty="0">
                <a:solidFill>
                  <a:srgbClr val="C00000"/>
                </a:solidFill>
                <a:latin typeface="Arial Narrow" panose="020B0606020202030204" pitchFamily="34" charset="0"/>
              </a:rPr>
              <a:t>žino</a:t>
            </a:r>
            <a:r>
              <a:rPr lang="lt-LT" sz="1800" b="1" dirty="0">
                <a:solidFill>
                  <a:srgbClr val="002060"/>
                </a:solidFill>
                <a:latin typeface="Arial Narrow" panose="020B0606020202030204" pitchFamily="34" charset="0"/>
              </a:rPr>
              <a:t>, </a:t>
            </a:r>
            <a:r>
              <a:rPr lang="lt-LT" sz="1800" b="1" dirty="0">
                <a:solidFill>
                  <a:srgbClr val="C00000"/>
                </a:solidFill>
                <a:latin typeface="Arial Narrow" panose="020B0606020202030204" pitchFamily="34" charset="0"/>
              </a:rPr>
              <a:t>supranta</a:t>
            </a:r>
            <a:r>
              <a:rPr lang="lt-LT" sz="1800" b="1" dirty="0">
                <a:solidFill>
                  <a:srgbClr val="002060"/>
                </a:solidFill>
                <a:latin typeface="Arial Narrow" panose="020B0606020202030204" pitchFamily="34" charset="0"/>
              </a:rPr>
              <a:t>, </a:t>
            </a:r>
            <a:r>
              <a:rPr lang="lt-LT" sz="1800" b="1" dirty="0">
                <a:solidFill>
                  <a:srgbClr val="C00000"/>
                </a:solidFill>
                <a:latin typeface="Arial Narrow" panose="020B0606020202030204" pitchFamily="34" charset="0"/>
              </a:rPr>
              <a:t>geba</a:t>
            </a:r>
            <a:r>
              <a:rPr lang="lt-LT" sz="1800" b="1" dirty="0">
                <a:solidFill>
                  <a:srgbClr val="002060"/>
                </a:solidFill>
                <a:latin typeface="Arial Narrow" panose="020B0606020202030204" pitchFamily="34" charset="0"/>
              </a:rPr>
              <a:t>, </a:t>
            </a:r>
            <a:r>
              <a:rPr lang="lt-LT" sz="1800" b="1" dirty="0">
                <a:solidFill>
                  <a:srgbClr val="C00000"/>
                </a:solidFill>
                <a:latin typeface="Arial Narrow" panose="020B0606020202030204" pitchFamily="34" charset="0"/>
              </a:rPr>
              <a:t>išsiaiškinti vaiko patirtį </a:t>
            </a:r>
            <a:r>
              <a:rPr lang="lt-LT" sz="1800" b="1" dirty="0">
                <a:solidFill>
                  <a:srgbClr val="002060"/>
                </a:solidFill>
                <a:latin typeface="Arial Narrow" panose="020B0606020202030204" pitchFamily="34" charset="0"/>
              </a:rPr>
              <a:t>ir </a:t>
            </a:r>
            <a:r>
              <a:rPr lang="lt-LT" sz="1800" b="1" dirty="0">
                <a:solidFill>
                  <a:srgbClr val="C00000"/>
                </a:solidFill>
                <a:latin typeface="Arial Narrow" panose="020B0606020202030204" pitchFamily="34" charset="0"/>
              </a:rPr>
              <a:t>tolesnio ugdymosi poreikį</a:t>
            </a:r>
            <a:r>
              <a:rPr lang="lt-LT" sz="1800" b="1" dirty="0">
                <a:solidFill>
                  <a:srgbClr val="002060"/>
                </a:solidFill>
                <a:latin typeface="Arial Narrow" panose="020B0606020202030204" pitchFamily="34" charset="0"/>
              </a:rPr>
              <a:t>. </a:t>
            </a:r>
            <a:endParaRPr lang="lt-LT" sz="1800" b="1" dirty="0">
              <a:solidFill>
                <a:srgbClr val="C00000"/>
              </a:solidFill>
              <a:latin typeface="Arial Narrow" panose="020B0606020202030204" pitchFamily="34" charset="0"/>
            </a:endParaRPr>
          </a:p>
        </p:txBody>
      </p:sp>
    </p:spTree>
    <p:extLst>
      <p:ext uri="{BB962C8B-B14F-4D97-AF65-F5344CB8AC3E}">
        <p14:creationId xmlns:p14="http://schemas.microsoft.com/office/powerpoint/2010/main" val="3681401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62B75A-E59D-C035-95E9-8D5FC1A1ADE8}"/>
              </a:ext>
            </a:extLst>
          </p:cNvPr>
          <p:cNvSpPr>
            <a:spLocks noGrp="1"/>
          </p:cNvSpPr>
          <p:nvPr>
            <p:ph type="sldNum" sz="quarter" idx="12"/>
          </p:nvPr>
        </p:nvSpPr>
        <p:spPr/>
        <p:txBody>
          <a:bodyPr/>
          <a:lstStyle/>
          <a:p>
            <a:fld id="{FACB02E1-4DFD-4284-8264-390F056E040D}" type="slidenum">
              <a:rPr lang="lt-LT" smtClean="0"/>
              <a:t>44</a:t>
            </a:fld>
            <a:endParaRPr lang="lt-LT"/>
          </a:p>
        </p:txBody>
      </p:sp>
      <p:graphicFrame>
        <p:nvGraphicFramePr>
          <p:cNvPr id="4" name="Table 3">
            <a:extLst>
              <a:ext uri="{FF2B5EF4-FFF2-40B4-BE49-F238E27FC236}">
                <a16:creationId xmlns:a16="http://schemas.microsoft.com/office/drawing/2014/main" id="{8A900991-776E-E0D5-885D-5F2BD380464C}"/>
              </a:ext>
            </a:extLst>
          </p:cNvPr>
          <p:cNvGraphicFramePr>
            <a:graphicFrameLocks noGrp="1"/>
          </p:cNvGraphicFramePr>
          <p:nvPr>
            <p:extLst>
              <p:ext uri="{D42A27DB-BD31-4B8C-83A1-F6EECF244321}">
                <p14:modId xmlns:p14="http://schemas.microsoft.com/office/powerpoint/2010/main" val="2299367127"/>
              </p:ext>
            </p:extLst>
          </p:nvPr>
        </p:nvGraphicFramePr>
        <p:xfrm>
          <a:off x="419682" y="305337"/>
          <a:ext cx="11352636" cy="4715749"/>
        </p:xfrm>
        <a:graphic>
          <a:graphicData uri="http://schemas.openxmlformats.org/drawingml/2006/table">
            <a:tbl>
              <a:tblPr bandRow="1">
                <a:tableStyleId>{5C22544A-7EE6-4342-B048-85BDC9FD1C3A}</a:tableStyleId>
              </a:tblPr>
              <a:tblGrid>
                <a:gridCol w="1557550">
                  <a:extLst>
                    <a:ext uri="{9D8B030D-6E8A-4147-A177-3AD203B41FA5}">
                      <a16:colId xmlns:a16="http://schemas.microsoft.com/office/drawing/2014/main" val="1306102810"/>
                    </a:ext>
                  </a:extLst>
                </a:gridCol>
                <a:gridCol w="2449402">
                  <a:extLst>
                    <a:ext uri="{9D8B030D-6E8A-4147-A177-3AD203B41FA5}">
                      <a16:colId xmlns:a16="http://schemas.microsoft.com/office/drawing/2014/main" val="3028817595"/>
                    </a:ext>
                  </a:extLst>
                </a:gridCol>
                <a:gridCol w="3033932">
                  <a:extLst>
                    <a:ext uri="{9D8B030D-6E8A-4147-A177-3AD203B41FA5}">
                      <a16:colId xmlns:a16="http://schemas.microsoft.com/office/drawing/2014/main" val="126547231"/>
                    </a:ext>
                  </a:extLst>
                </a:gridCol>
                <a:gridCol w="1008185">
                  <a:extLst>
                    <a:ext uri="{9D8B030D-6E8A-4147-A177-3AD203B41FA5}">
                      <a16:colId xmlns:a16="http://schemas.microsoft.com/office/drawing/2014/main" val="2174611057"/>
                    </a:ext>
                  </a:extLst>
                </a:gridCol>
                <a:gridCol w="872197">
                  <a:extLst>
                    <a:ext uri="{9D8B030D-6E8A-4147-A177-3AD203B41FA5}">
                      <a16:colId xmlns:a16="http://schemas.microsoft.com/office/drawing/2014/main" val="3461278075"/>
                    </a:ext>
                  </a:extLst>
                </a:gridCol>
                <a:gridCol w="801858">
                  <a:extLst>
                    <a:ext uri="{9D8B030D-6E8A-4147-A177-3AD203B41FA5}">
                      <a16:colId xmlns:a16="http://schemas.microsoft.com/office/drawing/2014/main" val="117927090"/>
                    </a:ext>
                  </a:extLst>
                </a:gridCol>
                <a:gridCol w="856205">
                  <a:extLst>
                    <a:ext uri="{9D8B030D-6E8A-4147-A177-3AD203B41FA5}">
                      <a16:colId xmlns:a16="http://schemas.microsoft.com/office/drawing/2014/main" val="497531765"/>
                    </a:ext>
                  </a:extLst>
                </a:gridCol>
                <a:gridCol w="773307">
                  <a:extLst>
                    <a:ext uri="{9D8B030D-6E8A-4147-A177-3AD203B41FA5}">
                      <a16:colId xmlns:a16="http://schemas.microsoft.com/office/drawing/2014/main" val="3381599566"/>
                    </a:ext>
                  </a:extLst>
                </a:gridCol>
              </a:tblGrid>
              <a:tr h="174818">
                <a:tc gridSpan="8">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SVEIKATOS IR FIZINIS UGDYMAS</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3278" marR="3278" marT="0" marB="0"/>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extLst>
                  <a:ext uri="{0D108BD9-81ED-4DB2-BD59-A6C34878D82A}">
                    <a16:rowId xmlns:a16="http://schemas.microsoft.com/office/drawing/2014/main" val="1696277864"/>
                  </a:ext>
                </a:extLst>
              </a:tr>
              <a:tr h="652494">
                <a:tc rowSpan="2">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Kompetencijos</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3278" marR="3278" marT="0" marB="0" anchor="ctr"/>
                </a:tc>
                <a:tc rowSpan="2">
                  <a:txBody>
                    <a:bodyPr/>
                    <a:lstStyle/>
                    <a:p>
                      <a:pPr marL="213995" algn="ctr">
                        <a:lnSpc>
                          <a:spcPct val="107000"/>
                        </a:lnSpc>
                        <a:spcAft>
                          <a:spcPts val="800"/>
                        </a:spcAft>
                      </a:pPr>
                      <a:r>
                        <a:rPr lang="lt-LT" sz="1200">
                          <a:effectLst/>
                          <a:latin typeface="Arial" panose="020B0604020202020204" pitchFamily="34" charset="0"/>
                          <a:cs typeface="Arial" panose="020B0604020202020204" pitchFamily="34" charset="0"/>
                        </a:rPr>
                        <a:t>Kompetencijų raiška</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3278" marR="3278" marT="0" marB="0" anchor="ctr"/>
                </a:tc>
                <a:tc gridSpan="3">
                  <a:txBody>
                    <a:bodyPr/>
                    <a:lstStyle/>
                    <a:p>
                      <a:pPr algn="ctr"/>
                      <a:r>
                        <a:rPr lang="lt-LT" sz="1200">
                          <a:effectLst/>
                          <a:latin typeface="Arial" panose="020B0604020202020204" pitchFamily="34" charset="0"/>
                          <a:cs typeface="Arial" panose="020B0604020202020204" pitchFamily="34" charset="0"/>
                        </a:rPr>
                        <a:t>Vaiko pažangos aprašomasis vertinimas</a:t>
                      </a:r>
                      <a:endParaRPr lang="lt-LT"/>
                    </a:p>
                  </a:txBody>
                  <a:tcPr marL="3278" marR="3278" marT="0" marB="0" anchor="ctr"/>
                </a:tc>
                <a:tc hMerge="1">
                  <a:txBody>
                    <a:bodyPr/>
                    <a:lstStyle/>
                    <a:p>
                      <a:endParaRPr lang="lt-LT"/>
                    </a:p>
                  </a:txBody>
                  <a:tcPr/>
                </a:tc>
                <a:tc hMerge="1">
                  <a:txBody>
                    <a:bodyPr/>
                    <a:lstStyle/>
                    <a:p>
                      <a:endParaRPr lang="lt-LT"/>
                    </a:p>
                  </a:txBody>
                  <a:tcPr/>
                </a:tc>
                <a:tc gridSpan="3">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Pažanga programoje</a:t>
                      </a:r>
                    </a:p>
                    <a:p>
                      <a:pPr algn="ctr">
                        <a:lnSpc>
                          <a:spcPct val="107000"/>
                        </a:lnSpc>
                        <a:spcAft>
                          <a:spcPts val="800"/>
                        </a:spcAft>
                      </a:pPr>
                      <a:r>
                        <a:rPr lang="lt-LT" sz="1200" dirty="0">
                          <a:effectLst/>
                          <a:latin typeface="Arial" panose="020B0604020202020204" pitchFamily="34" charset="0"/>
                          <a:cs typeface="Arial" panose="020B0604020202020204" pitchFamily="34" charset="0"/>
                        </a:rPr>
                        <a:t>(pasiekimų kodai, kur buvo padaryta pažanga)</a:t>
                      </a:r>
                      <a:endParaRPr lang="lt-LT" dirty="0"/>
                    </a:p>
                  </a:txBody>
                  <a:tcPr marL="3278" marR="3278" marT="0" marB="0" anchor="ctr"/>
                </a:tc>
                <a:tc hMerge="1">
                  <a:txBody>
                    <a:bodyPr/>
                    <a:lstStyle/>
                    <a:p>
                      <a:endParaRPr lang="lt-LT"/>
                    </a:p>
                  </a:txBody>
                  <a:tcPr/>
                </a:tc>
                <a:tc hMerge="1">
                  <a:txBody>
                    <a:bodyPr/>
                    <a:lstStyle/>
                    <a:p>
                      <a:endParaRPr lang="lt-LT"/>
                    </a:p>
                  </a:txBody>
                  <a:tcPr/>
                </a:tc>
                <a:extLst>
                  <a:ext uri="{0D108BD9-81ED-4DB2-BD59-A6C34878D82A}">
                    <a16:rowId xmlns:a16="http://schemas.microsoft.com/office/drawing/2014/main" val="2044800824"/>
                  </a:ext>
                </a:extLst>
              </a:tr>
              <a:tr h="652494">
                <a:tc vMerge="1">
                  <a:txBody>
                    <a:bodyPr/>
                    <a:lstStyle/>
                    <a:p>
                      <a:endParaRPr lang="lt-LT"/>
                    </a:p>
                  </a:txBody>
                  <a:tcPr/>
                </a:tc>
                <a:tc vMerge="1">
                  <a:txBody>
                    <a:bodyPr/>
                    <a:lstStyle/>
                    <a:p>
                      <a:endParaRPr lang="lt-LT"/>
                    </a:p>
                  </a:txBody>
                  <a:tcPr/>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I -</a:t>
                      </a:r>
                      <a:r>
                        <a:rPr lang="lt-LT" sz="1200" dirty="0" err="1">
                          <a:effectLst/>
                          <a:latin typeface="Arial" panose="020B0604020202020204" pitchFamily="34" charset="0"/>
                          <a:cs typeface="Arial" panose="020B0604020202020204" pitchFamily="34" charset="0"/>
                        </a:rPr>
                        <a:t>as</a:t>
                      </a:r>
                      <a:endParaRPr lang="lt-LT"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rugsėjis-spalis</a:t>
                      </a:r>
                      <a:endParaRPr lang="lt-LT" dirty="0"/>
                    </a:p>
                  </a:txBody>
                  <a:tcPr marL="3278" marR="3278" marT="0" marB="0" anchor="ctr"/>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II - </a:t>
                      </a:r>
                      <a:r>
                        <a:rPr lang="lt-LT" sz="1200" dirty="0" err="1">
                          <a:effectLst/>
                          <a:latin typeface="Arial" panose="020B0604020202020204" pitchFamily="34" charset="0"/>
                          <a:cs typeface="Arial" panose="020B0604020202020204" pitchFamily="34" charset="0"/>
                        </a:rPr>
                        <a:t>as</a:t>
                      </a:r>
                      <a:endParaRPr lang="lt-LT"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sausis-vasaris</a:t>
                      </a:r>
                      <a:endParaRPr lang="lt-LT" dirty="0"/>
                    </a:p>
                  </a:txBody>
                  <a:tcPr marL="3278" marR="3278" marT="0" marB="0" anchor="ctr"/>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III – </a:t>
                      </a:r>
                      <a:r>
                        <a:rPr lang="lt-LT" sz="1200" dirty="0" err="1">
                          <a:effectLst/>
                          <a:latin typeface="Arial" panose="020B0604020202020204" pitchFamily="34" charset="0"/>
                          <a:cs typeface="Arial" panose="020B0604020202020204" pitchFamily="34" charset="0"/>
                        </a:rPr>
                        <a:t>as</a:t>
                      </a:r>
                      <a:endParaRPr lang="lt-LT"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balandis-gegužė</a:t>
                      </a:r>
                      <a:endParaRPr lang="lt-LT" dirty="0"/>
                    </a:p>
                  </a:txBody>
                  <a:tcPr marL="3278" marR="3278" marT="0" marB="0" anchor="ctr"/>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I -</a:t>
                      </a:r>
                      <a:r>
                        <a:rPr lang="lt-LT" sz="1200" dirty="0" err="1">
                          <a:effectLst/>
                          <a:latin typeface="Arial" panose="020B0604020202020204" pitchFamily="34" charset="0"/>
                          <a:cs typeface="Arial" panose="020B0604020202020204" pitchFamily="34" charset="0"/>
                        </a:rPr>
                        <a:t>as</a:t>
                      </a:r>
                      <a:endParaRPr lang="lt-LT"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rugsėjis-spalis</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3278" marR="3278" marT="0" marB="0" anchor="ctr"/>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II - </a:t>
                      </a:r>
                      <a:r>
                        <a:rPr lang="lt-LT" sz="1200" dirty="0" err="1">
                          <a:effectLst/>
                          <a:latin typeface="Arial" panose="020B0604020202020204" pitchFamily="34" charset="0"/>
                          <a:cs typeface="Arial" panose="020B0604020202020204" pitchFamily="34" charset="0"/>
                        </a:rPr>
                        <a:t>as</a:t>
                      </a:r>
                      <a:endParaRPr lang="lt-LT"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sausis-vasaris</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3278" marR="3278" marT="0" marB="0" anchor="ctr"/>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III – </a:t>
                      </a:r>
                      <a:r>
                        <a:rPr lang="lt-LT" sz="1200" dirty="0" err="1">
                          <a:effectLst/>
                          <a:latin typeface="Arial" panose="020B0604020202020204" pitchFamily="34" charset="0"/>
                          <a:cs typeface="Arial" panose="020B0604020202020204" pitchFamily="34" charset="0"/>
                        </a:rPr>
                        <a:t>as</a:t>
                      </a:r>
                      <a:endParaRPr lang="lt-LT"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balandis-gegužė</a:t>
                      </a:r>
                      <a:endParaRPr lang="lt-LT" dirty="0"/>
                    </a:p>
                  </a:txBody>
                  <a:tcPr marL="3278" marR="3278" marT="0" marB="0" anchor="ctr"/>
                </a:tc>
                <a:extLst>
                  <a:ext uri="{0D108BD9-81ED-4DB2-BD59-A6C34878D82A}">
                    <a16:rowId xmlns:a16="http://schemas.microsoft.com/office/drawing/2014/main" val="1355888343"/>
                  </a:ext>
                </a:extLst>
              </a:tr>
              <a:tr h="928631">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KOMUNIKAVIMO</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3278" marR="3278" marT="0" marB="0"/>
                </a:tc>
                <a:tc>
                  <a:txBody>
                    <a:bodyPr/>
                    <a:lstStyle/>
                    <a:p>
                      <a:r>
                        <a:rPr lang="lt-LT" sz="1200">
                          <a:effectLst/>
                          <a:latin typeface="Arial" panose="020B0604020202020204" pitchFamily="34" charset="0"/>
                          <a:cs typeface="Arial" panose="020B0604020202020204" pitchFamily="34" charset="0"/>
                        </a:rPr>
                        <a:t>Apibūdina savo jausmus ir emocijas, kylančias įvairių veiklų metu.</a:t>
                      </a:r>
                      <a:endParaRPr lang="lt-LT"/>
                    </a:p>
                  </a:txBody>
                  <a:tcPr marL="3278" marR="3278"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Geba papasakoti ir įvardinti savo emocijas, kurios užvaldo tam tikru momentu. Nepatinka kai per ryto ratą visi šaukia ir jos niekas negirdi. Tada nusimina, įvardija kaip galima situaciją pakeisti.</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3278" marR="3278"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3278" marR="3278"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3278" marR="3278"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A2.2</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3278" marR="3278"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3278" marR="3278"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3278" marR="3278" marT="0" marB="0"/>
                </a:tc>
                <a:extLst>
                  <a:ext uri="{0D108BD9-81ED-4DB2-BD59-A6C34878D82A}">
                    <a16:rowId xmlns:a16="http://schemas.microsoft.com/office/drawing/2014/main" val="2818871983"/>
                  </a:ext>
                </a:extLst>
              </a:tr>
              <a:tr h="1099533">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KULTŪRINĖ</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3278" marR="3278" marT="0" marB="0"/>
                </a:tc>
                <a:tc>
                  <a:txBody>
                    <a:bodyPr/>
                    <a:lstStyle/>
                    <a:p>
                      <a:r>
                        <a:rPr lang="lt-LT" sz="1200">
                          <a:effectLst/>
                          <a:latin typeface="Arial" panose="020B0604020202020204" pitchFamily="34" charset="0"/>
                          <a:cs typeface="Arial" panose="020B0604020202020204" pitchFamily="34" charset="0"/>
                        </a:rPr>
                        <a:t>Žaisdami, tyrinėdami, dalyvaudami kultūriniuose renginiuose, vaikai suvokia etninę kultūrą, perima pagrindinių Lietuvos valstybinių švenčių tradicijas, jas pritaiko ir puoselėja artimoje aplinkoje.</a:t>
                      </a:r>
                      <a:endParaRPr lang="lt-LT"/>
                    </a:p>
                  </a:txBody>
                  <a:tcPr marL="3278" marR="3278"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Dalyvaujant Užgavėnių šventėje, žino ir skiria kokius judriuosius žaidimus žaidžiame. Pastebi pakeitimus žaidime, prašo, kad lietuviškus judrius žaidimus žaistume kūno kultūros pamokėlės metu.</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3278" marR="3278"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3278" marR="3278"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3278" marR="3278"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C 3.2</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3278" marR="3278"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3278" marR="3278"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3278" marR="3278" marT="0" marB="0"/>
                </a:tc>
                <a:extLst>
                  <a:ext uri="{0D108BD9-81ED-4DB2-BD59-A6C34878D82A}">
                    <a16:rowId xmlns:a16="http://schemas.microsoft.com/office/drawing/2014/main" val="1101683639"/>
                  </a:ext>
                </a:extLst>
              </a:tr>
              <a:tr h="1115076">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KŪRYBIŠKUMO</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3278" marR="3278" marT="0" marB="0"/>
                </a:tc>
                <a:tc>
                  <a:txBody>
                    <a:bodyPr/>
                    <a:lstStyle/>
                    <a:p>
                      <a:r>
                        <a:rPr lang="lt-LT" sz="1200" dirty="0">
                          <a:effectLst/>
                          <a:latin typeface="Arial" panose="020B0604020202020204" pitchFamily="34" charset="0"/>
                          <a:cs typeface="Arial" panose="020B0604020202020204" pitchFamily="34" charset="0"/>
                        </a:rPr>
                        <a:t>Vadovaudami žaidimui ar veiklai, siūlo taisyklių pakeitimus.</a:t>
                      </a:r>
                      <a:endParaRPr lang="lt-LT" dirty="0"/>
                    </a:p>
                  </a:txBody>
                  <a:tcPr marL="3278" marR="3278"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Pastebėjus, kad žaidimo metu kilo pykčiai, imasi iniciatyvos spręsti kilusią problemą ir pakeičia žaidimo taisykles, kurios tiktu visiems žaidimo dalyviams, kartais pasiūlo kelis problemos sprendimo variantus.</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3278" marR="3278"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3278" marR="3278"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3278" marR="3278"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A4.2</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3278" marR="3278"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3278" marR="3278"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3278" marR="3278" marT="0" marB="0"/>
                </a:tc>
                <a:extLst>
                  <a:ext uri="{0D108BD9-81ED-4DB2-BD59-A6C34878D82A}">
                    <a16:rowId xmlns:a16="http://schemas.microsoft.com/office/drawing/2014/main" val="3231583727"/>
                  </a:ext>
                </a:extLst>
              </a:tr>
            </a:tbl>
          </a:graphicData>
        </a:graphic>
      </p:graphicFrame>
      <p:graphicFrame>
        <p:nvGraphicFramePr>
          <p:cNvPr id="5" name="Table 4">
            <a:extLst>
              <a:ext uri="{FF2B5EF4-FFF2-40B4-BE49-F238E27FC236}">
                <a16:creationId xmlns:a16="http://schemas.microsoft.com/office/drawing/2014/main" id="{096BAF42-D2A2-A596-25F5-CFD7F5DEEA34}"/>
              </a:ext>
            </a:extLst>
          </p:cNvPr>
          <p:cNvGraphicFramePr>
            <a:graphicFrameLocks noGrp="1"/>
          </p:cNvGraphicFramePr>
          <p:nvPr>
            <p:extLst>
              <p:ext uri="{D42A27DB-BD31-4B8C-83A1-F6EECF244321}">
                <p14:modId xmlns:p14="http://schemas.microsoft.com/office/powerpoint/2010/main" val="1477364439"/>
              </p:ext>
            </p:extLst>
          </p:nvPr>
        </p:nvGraphicFramePr>
        <p:xfrm>
          <a:off x="425544" y="5021086"/>
          <a:ext cx="11352638" cy="1603375"/>
        </p:xfrm>
        <a:graphic>
          <a:graphicData uri="http://schemas.openxmlformats.org/drawingml/2006/table">
            <a:tbl>
              <a:tblPr bandRow="1">
                <a:tableStyleId>{5C22544A-7EE6-4342-B048-85BDC9FD1C3A}</a:tableStyleId>
              </a:tblPr>
              <a:tblGrid>
                <a:gridCol w="1554484">
                  <a:extLst>
                    <a:ext uri="{9D8B030D-6E8A-4147-A177-3AD203B41FA5}">
                      <a16:colId xmlns:a16="http://schemas.microsoft.com/office/drawing/2014/main" val="3397222578"/>
                    </a:ext>
                  </a:extLst>
                </a:gridCol>
                <a:gridCol w="2471225">
                  <a:extLst>
                    <a:ext uri="{9D8B030D-6E8A-4147-A177-3AD203B41FA5}">
                      <a16:colId xmlns:a16="http://schemas.microsoft.com/office/drawing/2014/main" val="2763962342"/>
                    </a:ext>
                  </a:extLst>
                </a:gridCol>
                <a:gridCol w="3015175">
                  <a:extLst>
                    <a:ext uri="{9D8B030D-6E8A-4147-A177-3AD203B41FA5}">
                      <a16:colId xmlns:a16="http://schemas.microsoft.com/office/drawing/2014/main" val="318745174"/>
                    </a:ext>
                  </a:extLst>
                </a:gridCol>
                <a:gridCol w="1012874">
                  <a:extLst>
                    <a:ext uri="{9D8B030D-6E8A-4147-A177-3AD203B41FA5}">
                      <a16:colId xmlns:a16="http://schemas.microsoft.com/office/drawing/2014/main" val="4058069181"/>
                    </a:ext>
                  </a:extLst>
                </a:gridCol>
                <a:gridCol w="876886">
                  <a:extLst>
                    <a:ext uri="{9D8B030D-6E8A-4147-A177-3AD203B41FA5}">
                      <a16:colId xmlns:a16="http://schemas.microsoft.com/office/drawing/2014/main" val="3730328541"/>
                    </a:ext>
                  </a:extLst>
                </a:gridCol>
                <a:gridCol w="801859">
                  <a:extLst>
                    <a:ext uri="{9D8B030D-6E8A-4147-A177-3AD203B41FA5}">
                      <a16:colId xmlns:a16="http://schemas.microsoft.com/office/drawing/2014/main" val="4120751668"/>
                    </a:ext>
                  </a:extLst>
                </a:gridCol>
                <a:gridCol w="853440">
                  <a:extLst>
                    <a:ext uri="{9D8B030D-6E8A-4147-A177-3AD203B41FA5}">
                      <a16:colId xmlns:a16="http://schemas.microsoft.com/office/drawing/2014/main" val="2040394525"/>
                    </a:ext>
                  </a:extLst>
                </a:gridCol>
                <a:gridCol w="766695">
                  <a:extLst>
                    <a:ext uri="{9D8B030D-6E8A-4147-A177-3AD203B41FA5}">
                      <a16:colId xmlns:a16="http://schemas.microsoft.com/office/drawing/2014/main" val="3744044017"/>
                    </a:ext>
                  </a:extLst>
                </a:gridCol>
              </a:tblGrid>
              <a:tr h="1603375">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PAŽINIMO</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9017" marR="9017"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Vaikai pažįsta save ir kitus, atpažįsta ir pasakoja, kas yra sveikata, sveika gyvensena, saugumas; judėdami atranda kūno galimybes, žaisdami judriuosius ir sportinius žaidimus, kurdami judesių junginius tyrinėja savo kūno galimybes.</a:t>
                      </a:r>
                      <a:endParaRPr lang="lt-LT" sz="1200" dirty="0">
                        <a:effectLst/>
                        <a:latin typeface="Arial" panose="020B0604020202020204" pitchFamily="34" charset="0"/>
                        <a:ea typeface="Noto Sans Symbols"/>
                        <a:cs typeface="Arial" panose="020B0604020202020204" pitchFamily="34" charset="0"/>
                      </a:endParaRPr>
                    </a:p>
                  </a:txBody>
                  <a:tcPr marL="9017" marR="9017"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Žaisdamas, tyrinėdamas,</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dalyvaudamas kasdienėse</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situacijose stengiasi laikytis sveikos gyvensenos: saugo</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savo kūną, savo ir kitų</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sveikatą, pateikia sveikatai</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palankaus ir sveikatai žalingo elgesio pavyzdžių.</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9017" marR="9017"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9017" marR="9017"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9017" marR="9017"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B 1.2</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9017" marR="9017"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9017" marR="9017"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9017" marR="9017" marT="0" marB="0"/>
                </a:tc>
                <a:extLst>
                  <a:ext uri="{0D108BD9-81ED-4DB2-BD59-A6C34878D82A}">
                    <a16:rowId xmlns:a16="http://schemas.microsoft.com/office/drawing/2014/main" val="1606326139"/>
                  </a:ext>
                </a:extLst>
              </a:tr>
            </a:tbl>
          </a:graphicData>
        </a:graphic>
      </p:graphicFrame>
    </p:spTree>
    <p:extLst>
      <p:ext uri="{BB962C8B-B14F-4D97-AF65-F5344CB8AC3E}">
        <p14:creationId xmlns:p14="http://schemas.microsoft.com/office/powerpoint/2010/main" val="14753862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2A61CB-85D3-4DEA-D8C9-3C036ED17E94}"/>
              </a:ext>
            </a:extLst>
          </p:cNvPr>
          <p:cNvSpPr>
            <a:spLocks noGrp="1"/>
          </p:cNvSpPr>
          <p:nvPr>
            <p:ph type="sldNum" sz="quarter" idx="12"/>
          </p:nvPr>
        </p:nvSpPr>
        <p:spPr/>
        <p:txBody>
          <a:bodyPr/>
          <a:lstStyle/>
          <a:p>
            <a:fld id="{FACB02E1-4DFD-4284-8264-390F056E040D}" type="slidenum">
              <a:rPr lang="lt-LT" smtClean="0"/>
              <a:t>45</a:t>
            </a:fld>
            <a:endParaRPr lang="lt-LT"/>
          </a:p>
        </p:txBody>
      </p:sp>
      <p:graphicFrame>
        <p:nvGraphicFramePr>
          <p:cNvPr id="4" name="Table 3">
            <a:extLst>
              <a:ext uri="{FF2B5EF4-FFF2-40B4-BE49-F238E27FC236}">
                <a16:creationId xmlns:a16="http://schemas.microsoft.com/office/drawing/2014/main" id="{0B48AA1A-AF31-E985-E7B3-1C39E5659400}"/>
              </a:ext>
            </a:extLst>
          </p:cNvPr>
          <p:cNvGraphicFramePr>
            <a:graphicFrameLocks noGrp="1"/>
          </p:cNvGraphicFramePr>
          <p:nvPr>
            <p:extLst>
              <p:ext uri="{D42A27DB-BD31-4B8C-83A1-F6EECF244321}">
                <p14:modId xmlns:p14="http://schemas.microsoft.com/office/powerpoint/2010/main" val="423761853"/>
              </p:ext>
            </p:extLst>
          </p:nvPr>
        </p:nvGraphicFramePr>
        <p:xfrm>
          <a:off x="599591" y="482305"/>
          <a:ext cx="11132864" cy="4855758"/>
        </p:xfrm>
        <a:graphic>
          <a:graphicData uri="http://schemas.openxmlformats.org/drawingml/2006/table">
            <a:tbl>
              <a:tblPr bandRow="1">
                <a:tableStyleId>{5C22544A-7EE6-4342-B048-85BDC9FD1C3A}</a:tableStyleId>
              </a:tblPr>
              <a:tblGrid>
                <a:gridCol w="1391608">
                  <a:extLst>
                    <a:ext uri="{9D8B030D-6E8A-4147-A177-3AD203B41FA5}">
                      <a16:colId xmlns:a16="http://schemas.microsoft.com/office/drawing/2014/main" val="3685812213"/>
                    </a:ext>
                  </a:extLst>
                </a:gridCol>
                <a:gridCol w="3209158">
                  <a:extLst>
                    <a:ext uri="{9D8B030D-6E8A-4147-A177-3AD203B41FA5}">
                      <a16:colId xmlns:a16="http://schemas.microsoft.com/office/drawing/2014/main" val="1429837562"/>
                    </a:ext>
                  </a:extLst>
                </a:gridCol>
                <a:gridCol w="2518117">
                  <a:extLst>
                    <a:ext uri="{9D8B030D-6E8A-4147-A177-3AD203B41FA5}">
                      <a16:colId xmlns:a16="http://schemas.microsoft.com/office/drawing/2014/main" val="2331139621"/>
                    </a:ext>
                  </a:extLst>
                </a:gridCol>
                <a:gridCol w="1064455">
                  <a:extLst>
                    <a:ext uri="{9D8B030D-6E8A-4147-A177-3AD203B41FA5}">
                      <a16:colId xmlns:a16="http://schemas.microsoft.com/office/drawing/2014/main" val="231710723"/>
                    </a:ext>
                  </a:extLst>
                </a:gridCol>
                <a:gridCol w="806547">
                  <a:extLst>
                    <a:ext uri="{9D8B030D-6E8A-4147-A177-3AD203B41FA5}">
                      <a16:colId xmlns:a16="http://schemas.microsoft.com/office/drawing/2014/main" val="4172929826"/>
                    </a:ext>
                  </a:extLst>
                </a:gridCol>
                <a:gridCol w="745588">
                  <a:extLst>
                    <a:ext uri="{9D8B030D-6E8A-4147-A177-3AD203B41FA5}">
                      <a16:colId xmlns:a16="http://schemas.microsoft.com/office/drawing/2014/main" val="3151083848"/>
                    </a:ext>
                  </a:extLst>
                </a:gridCol>
                <a:gridCol w="750277">
                  <a:extLst>
                    <a:ext uri="{9D8B030D-6E8A-4147-A177-3AD203B41FA5}">
                      <a16:colId xmlns:a16="http://schemas.microsoft.com/office/drawing/2014/main" val="948509180"/>
                    </a:ext>
                  </a:extLst>
                </a:gridCol>
                <a:gridCol w="647114">
                  <a:extLst>
                    <a:ext uri="{9D8B030D-6E8A-4147-A177-3AD203B41FA5}">
                      <a16:colId xmlns:a16="http://schemas.microsoft.com/office/drawing/2014/main" val="970954553"/>
                    </a:ext>
                  </a:extLst>
                </a:gridCol>
              </a:tblGrid>
              <a:tr h="1809014">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en-US" sz="1200" dirty="0">
                          <a:effectLst/>
                          <a:latin typeface="Arial" panose="020B0604020202020204" pitchFamily="34" charset="0"/>
                          <a:cs typeface="Arial" panose="020B0604020202020204" pitchFamily="34" charset="0"/>
                        </a:rPr>
                        <a:t>P</a:t>
                      </a:r>
                      <a:r>
                        <a:rPr lang="lt-LT" sz="1200" dirty="0">
                          <a:effectLst/>
                          <a:latin typeface="Arial" panose="020B0604020202020204" pitchFamily="34" charset="0"/>
                          <a:cs typeface="Arial" panose="020B0604020202020204" pitchFamily="34" charset="0"/>
                        </a:rPr>
                        <a:t>ILIETIŠKUMO</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403" marR="2403"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Aptardami gyvenimiškas situacijas, vaikai skiria pilietišką ir nepilietišką, tinkamą ir netinkamą elgesį, aptaria svarbiausius susitarimus, elgesio taisykles ir jų laikosi;</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Bendradarbiauja su kitais bendrose veiklose, paiso savo ir kitų poreikių, stengiasi gerbti kito nuomonę, ieško visiems tinkamo sprendimo, puoselėja vertybes (pagarbą, draugystę ir pan.).</a:t>
                      </a:r>
                      <a:endParaRPr lang="lt-LT" sz="1200" dirty="0">
                        <a:effectLst/>
                        <a:latin typeface="Arial" panose="020B0604020202020204" pitchFamily="34" charset="0"/>
                        <a:ea typeface="Noto Sans Symbols"/>
                        <a:cs typeface="Arial" panose="020B0604020202020204" pitchFamily="34" charset="0"/>
                      </a:endParaRPr>
                    </a:p>
                  </a:txBody>
                  <a:tcPr marL="2403" marR="2403"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Dalyvaudamas įvairiose</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veiklose primena priimtų</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susitarimų, taisyklių prasmę</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bei naudingumą, dažniausiai</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jų laikosi. Atpažįsta patyčias, mokosi jų vengti ir</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į juos reaguoti.</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403" marR="2403"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403" marR="2403"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403" marR="2403"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A 5.2</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403" marR="2403"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403" marR="2403"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403" marR="2403" marT="0" marB="0"/>
                </a:tc>
                <a:extLst>
                  <a:ext uri="{0D108BD9-81ED-4DB2-BD59-A6C34878D82A}">
                    <a16:rowId xmlns:a16="http://schemas.microsoft.com/office/drawing/2014/main" val="3777224908"/>
                  </a:ext>
                </a:extLst>
              </a:tr>
              <a:tr h="1651166">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SKAITMENINĖ</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403" marR="2403"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Naudodamiesi prieinamomis skaitmeninėmis technologijomis (</a:t>
                      </a:r>
                      <a:r>
                        <a:rPr lang="lt-LT" sz="1200" dirty="0" err="1">
                          <a:effectLst/>
                          <a:latin typeface="Arial" panose="020B0604020202020204" pitchFamily="34" charset="0"/>
                          <a:cs typeface="Arial" panose="020B0604020202020204" pitchFamily="34" charset="0"/>
                        </a:rPr>
                        <a:t>planšetiniu</a:t>
                      </a:r>
                      <a:r>
                        <a:rPr lang="lt-LT" sz="1200" dirty="0">
                          <a:effectLst/>
                          <a:latin typeface="Arial" panose="020B0604020202020204" pitchFamily="34" charset="0"/>
                          <a:cs typeface="Arial" panose="020B0604020202020204" pitchFamily="34" charset="0"/>
                        </a:rPr>
                        <a:t> kompiuteriu, išmaniuoju telefonu, interaktyviu ekranu, programėlėmis ir pan.), vaikai peržiūri skaitmeninį turinį, ieško informacijos, piešia, kuria, žaidžia ugdomuosius žaidimus, tyrinėja (pvz., žemėlapį, artimosios aplinkos objektus ir reiškinius).</a:t>
                      </a:r>
                      <a:endParaRPr lang="lt-LT" sz="1200" dirty="0">
                        <a:effectLst/>
                        <a:latin typeface="Arial" panose="020B0604020202020204" pitchFamily="34" charset="0"/>
                        <a:ea typeface="Noto Sans Symbols"/>
                        <a:cs typeface="Arial" panose="020B0604020202020204" pitchFamily="34" charset="0"/>
                      </a:endParaRPr>
                    </a:p>
                  </a:txBody>
                  <a:tcPr marL="2403" marR="2403"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Geba atlikti užduotis </a:t>
                      </a:r>
                      <a:r>
                        <a:rPr lang="lt-LT" sz="1200" dirty="0" err="1">
                          <a:effectLst/>
                          <a:latin typeface="Arial" panose="020B0604020202020204" pitchFamily="34" charset="0"/>
                          <a:cs typeface="Arial" panose="020B0604020202020204" pitchFamily="34" charset="0"/>
                        </a:rPr>
                        <a:t>planšetiniame</a:t>
                      </a:r>
                      <a:r>
                        <a:rPr lang="lt-LT" sz="1200" dirty="0">
                          <a:effectLst/>
                          <a:latin typeface="Arial" panose="020B0604020202020204" pitchFamily="34" charset="0"/>
                          <a:cs typeface="Arial" panose="020B0604020202020204" pitchFamily="34" charset="0"/>
                        </a:rPr>
                        <a:t> kompiuteryje, žaisti žaidimus. Su suaugusiojo pagalba randa reikiamą informaciją. Žino, kad prie kompiuterio negalima ilgai sėdėti, įvardina pasekmės kokios gali kilti dėl perilgo sėdėjimo prie kompiuterio.</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403" marR="2403"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403" marR="2403"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403" marR="2403"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A 5.1</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403" marR="2403"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403" marR="2403"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403" marR="2403" marT="0" marB="0"/>
                </a:tc>
                <a:extLst>
                  <a:ext uri="{0D108BD9-81ED-4DB2-BD59-A6C34878D82A}">
                    <a16:rowId xmlns:a16="http://schemas.microsoft.com/office/drawing/2014/main" val="2539233661"/>
                  </a:ext>
                </a:extLst>
              </a:tr>
              <a:tr h="891157">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SOCIALINĖ, EMOCINĖ IR SVEIKOS GYVENSENOS</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403" marR="2403"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Supranta saugaus elgesio taisyklių svarbą atitinkamose situacijose, mokosi jų laikytis, rūpinasi sveikata pasitelkę fizinį aktyvumą, supranta sveikos mitybos svarbą sveikatai.</a:t>
                      </a:r>
                      <a:endParaRPr lang="lt-LT" sz="1200" dirty="0">
                        <a:effectLst/>
                        <a:latin typeface="Arial" panose="020B0604020202020204" pitchFamily="34" charset="0"/>
                        <a:ea typeface="Noto Sans Symbols"/>
                        <a:cs typeface="Arial" panose="020B0604020202020204" pitchFamily="34" charset="0"/>
                      </a:endParaRPr>
                    </a:p>
                  </a:txBody>
                  <a:tcPr marL="2403" marR="2403"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Diskutuojant apie saugų elgesį ne tik lauke bet ir viduje, geba papasakoti kaip reikia elgtis. Įvardija pagrindines saugaus elgesio taisykles gatvėje, vandenyje. Žino pagalbos telefono numerį. Pasakoja kas gali nutikti valgant netinkamą maistą.</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403" marR="2403"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Samprotauja apie atsakingą ir saugų elgesį .</a:t>
                      </a:r>
                    </a:p>
                    <a:p>
                      <a:pP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403" marR="2403"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403" marR="2403"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B 1.2</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403" marR="2403"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C2.2</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403" marR="2403" marT="0" marB="0"/>
                </a:tc>
                <a:tc>
                  <a:txBody>
                    <a:bodyPr/>
                    <a:lstStyle/>
                    <a:p>
                      <a:pPr algn="just">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403" marR="2403" marT="0" marB="0"/>
                </a:tc>
                <a:extLst>
                  <a:ext uri="{0D108BD9-81ED-4DB2-BD59-A6C34878D82A}">
                    <a16:rowId xmlns:a16="http://schemas.microsoft.com/office/drawing/2014/main" val="3125859481"/>
                  </a:ext>
                </a:extLst>
              </a:tr>
            </a:tbl>
          </a:graphicData>
        </a:graphic>
      </p:graphicFrame>
      <p:pic>
        <p:nvPicPr>
          <p:cNvPr id="5" name="Paveikslėlis 1">
            <a:extLst>
              <a:ext uri="{FF2B5EF4-FFF2-40B4-BE49-F238E27FC236}">
                <a16:creationId xmlns:a16="http://schemas.microsoft.com/office/drawing/2014/main" id="{D8891C34-881D-8427-06F7-E4FD9F68622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0608" y="4642925"/>
            <a:ext cx="2717336" cy="1814918"/>
          </a:xfrm>
          <a:prstGeom prst="rect">
            <a:avLst/>
          </a:prstGeom>
          <a:noFill/>
          <a:ln>
            <a:noFill/>
          </a:ln>
        </p:spPr>
      </p:pic>
    </p:spTree>
    <p:extLst>
      <p:ext uri="{BB962C8B-B14F-4D97-AF65-F5344CB8AC3E}">
        <p14:creationId xmlns:p14="http://schemas.microsoft.com/office/powerpoint/2010/main" val="21156951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0A18BD-ADAF-4722-9B2F-6FD403E6A5D8}"/>
              </a:ext>
            </a:extLst>
          </p:cNvPr>
          <p:cNvSpPr/>
          <p:nvPr/>
        </p:nvSpPr>
        <p:spPr>
          <a:xfrm>
            <a:off x="2806412" y="2929524"/>
            <a:ext cx="2082018"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000" b="1" dirty="0"/>
              <a:t>Visuomeninis ugdymas</a:t>
            </a:r>
          </a:p>
        </p:txBody>
      </p:sp>
      <p:sp>
        <p:nvSpPr>
          <p:cNvPr id="3" name="Rectangle: Rounded Corners 2">
            <a:extLst>
              <a:ext uri="{FF2B5EF4-FFF2-40B4-BE49-F238E27FC236}">
                <a16:creationId xmlns:a16="http://schemas.microsoft.com/office/drawing/2014/main" id="{D6FAD978-4E28-4BD4-A87C-D9D260AB1745}"/>
              </a:ext>
            </a:extLst>
          </p:cNvPr>
          <p:cNvSpPr/>
          <p:nvPr/>
        </p:nvSpPr>
        <p:spPr>
          <a:xfrm>
            <a:off x="5527145" y="1123823"/>
            <a:ext cx="1980428"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a:t>B. Kuriame, įsigyjame ir naudojame gėrybes </a:t>
            </a:r>
          </a:p>
        </p:txBody>
      </p:sp>
      <p:sp>
        <p:nvSpPr>
          <p:cNvPr id="4" name="Rectangle: Rounded Corners 3">
            <a:extLst>
              <a:ext uri="{FF2B5EF4-FFF2-40B4-BE49-F238E27FC236}">
                <a16:creationId xmlns:a16="http://schemas.microsoft.com/office/drawing/2014/main" id="{CB054D55-90C3-42D5-B7CB-0604CB225E2A}"/>
              </a:ext>
            </a:extLst>
          </p:cNvPr>
          <p:cNvSpPr/>
          <p:nvPr/>
        </p:nvSpPr>
        <p:spPr>
          <a:xfrm>
            <a:off x="5574968" y="2882814"/>
            <a:ext cx="1807699"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a:t>C. Mūsų gyvenimo kaita </a:t>
            </a:r>
          </a:p>
        </p:txBody>
      </p:sp>
      <p:cxnSp>
        <p:nvCxnSpPr>
          <p:cNvPr id="5" name="Straight Arrow Connector 4">
            <a:extLst>
              <a:ext uri="{FF2B5EF4-FFF2-40B4-BE49-F238E27FC236}">
                <a16:creationId xmlns:a16="http://schemas.microsoft.com/office/drawing/2014/main" id="{B9FBEBAA-05E5-45D0-8C11-F4CAC3C48E55}"/>
              </a:ext>
            </a:extLst>
          </p:cNvPr>
          <p:cNvCxnSpPr>
            <a:cxnSpLocks/>
            <a:stCxn id="2" idx="3"/>
            <a:endCxn id="3" idx="1"/>
          </p:cNvCxnSpPr>
          <p:nvPr/>
        </p:nvCxnSpPr>
        <p:spPr>
          <a:xfrm flipV="1">
            <a:off x="4888430" y="1557577"/>
            <a:ext cx="638715" cy="18057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E912CCD3-9C4A-46A1-88B1-023FC92D60E6}"/>
              </a:ext>
            </a:extLst>
          </p:cNvPr>
          <p:cNvCxnSpPr>
            <a:cxnSpLocks/>
            <a:stCxn id="2" idx="3"/>
            <a:endCxn id="4" idx="1"/>
          </p:cNvCxnSpPr>
          <p:nvPr/>
        </p:nvCxnSpPr>
        <p:spPr>
          <a:xfrm flipV="1">
            <a:off x="4888430" y="3316568"/>
            <a:ext cx="686538" cy="467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3FE690A6-2BCB-4C81-8479-C4A449F18D6B}"/>
              </a:ext>
            </a:extLst>
          </p:cNvPr>
          <p:cNvCxnSpPr>
            <a:cxnSpLocks/>
            <a:stCxn id="2" idx="3"/>
            <a:endCxn id="9" idx="1"/>
          </p:cNvCxnSpPr>
          <p:nvPr/>
        </p:nvCxnSpPr>
        <p:spPr>
          <a:xfrm>
            <a:off x="4888430" y="3363278"/>
            <a:ext cx="675287" cy="17771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Rectangle: Rounded Corners 7">
            <a:extLst>
              <a:ext uri="{FF2B5EF4-FFF2-40B4-BE49-F238E27FC236}">
                <a16:creationId xmlns:a16="http://schemas.microsoft.com/office/drawing/2014/main" id="{EBABE688-0204-459A-8E9F-553B1C797F97}"/>
              </a:ext>
            </a:extLst>
          </p:cNvPr>
          <p:cNvSpPr/>
          <p:nvPr/>
        </p:nvSpPr>
        <p:spPr>
          <a:xfrm>
            <a:off x="563339" y="2932103"/>
            <a:ext cx="1807699"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a:t>A. Gyvename kartu</a:t>
            </a:r>
          </a:p>
        </p:txBody>
      </p:sp>
      <p:sp>
        <p:nvSpPr>
          <p:cNvPr id="9" name="Rectangle: Rounded Corners 8">
            <a:extLst>
              <a:ext uri="{FF2B5EF4-FFF2-40B4-BE49-F238E27FC236}">
                <a16:creationId xmlns:a16="http://schemas.microsoft.com/office/drawing/2014/main" id="{3A2C10A3-3ACC-4E42-9616-EBD767839673}"/>
              </a:ext>
            </a:extLst>
          </p:cNvPr>
          <p:cNvSpPr/>
          <p:nvPr/>
        </p:nvSpPr>
        <p:spPr>
          <a:xfrm>
            <a:off x="5563717" y="4706674"/>
            <a:ext cx="1807699"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a:t>D. Mūsų aplinka </a:t>
            </a:r>
          </a:p>
        </p:txBody>
      </p:sp>
      <p:cxnSp>
        <p:nvCxnSpPr>
          <p:cNvPr id="10" name="Straight Arrow Connector 9">
            <a:extLst>
              <a:ext uri="{FF2B5EF4-FFF2-40B4-BE49-F238E27FC236}">
                <a16:creationId xmlns:a16="http://schemas.microsoft.com/office/drawing/2014/main" id="{D0CC320A-7B10-4E27-A867-F316D7ECF4BE}"/>
              </a:ext>
            </a:extLst>
          </p:cNvPr>
          <p:cNvCxnSpPr>
            <a:stCxn id="2" idx="1"/>
            <a:endCxn id="8" idx="3"/>
          </p:cNvCxnSpPr>
          <p:nvPr/>
        </p:nvCxnSpPr>
        <p:spPr>
          <a:xfrm flipH="1">
            <a:off x="2371038" y="3363278"/>
            <a:ext cx="435374" cy="25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Arc 10">
            <a:extLst>
              <a:ext uri="{FF2B5EF4-FFF2-40B4-BE49-F238E27FC236}">
                <a16:creationId xmlns:a16="http://schemas.microsoft.com/office/drawing/2014/main" id="{F8E9BD6C-7106-449F-A06F-F1DCC8EAFC2A}"/>
              </a:ext>
            </a:extLst>
          </p:cNvPr>
          <p:cNvSpPr/>
          <p:nvPr/>
        </p:nvSpPr>
        <p:spPr>
          <a:xfrm>
            <a:off x="11102136" y="3530932"/>
            <a:ext cx="1014835" cy="957335"/>
          </a:xfrm>
          <a:prstGeom prst="arc">
            <a:avLst>
              <a:gd name="adj1" fmla="val 16161279"/>
              <a:gd name="adj2" fmla="val 51531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12" name="Arc 11">
            <a:extLst>
              <a:ext uri="{FF2B5EF4-FFF2-40B4-BE49-F238E27FC236}">
                <a16:creationId xmlns:a16="http://schemas.microsoft.com/office/drawing/2014/main" id="{CA2CA6D2-DE9E-4FCD-AD19-0850B10346E7}"/>
              </a:ext>
            </a:extLst>
          </p:cNvPr>
          <p:cNvSpPr/>
          <p:nvPr/>
        </p:nvSpPr>
        <p:spPr>
          <a:xfrm>
            <a:off x="11095933" y="4519354"/>
            <a:ext cx="1014835" cy="957335"/>
          </a:xfrm>
          <a:prstGeom prst="arc">
            <a:avLst>
              <a:gd name="adj1" fmla="val 16161279"/>
              <a:gd name="adj2" fmla="val 540583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13" name="Arc 12">
            <a:extLst>
              <a:ext uri="{FF2B5EF4-FFF2-40B4-BE49-F238E27FC236}">
                <a16:creationId xmlns:a16="http://schemas.microsoft.com/office/drawing/2014/main" id="{047BC4D3-8864-4F36-A70A-C0DBC299AB70}"/>
              </a:ext>
            </a:extLst>
          </p:cNvPr>
          <p:cNvSpPr/>
          <p:nvPr/>
        </p:nvSpPr>
        <p:spPr>
          <a:xfrm>
            <a:off x="11102492" y="5474624"/>
            <a:ext cx="1014835" cy="957335"/>
          </a:xfrm>
          <a:prstGeom prst="arc">
            <a:avLst>
              <a:gd name="adj1" fmla="val 16161279"/>
              <a:gd name="adj2" fmla="val 597455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grpSp>
        <p:nvGrpSpPr>
          <p:cNvPr id="14" name="Group 13">
            <a:extLst>
              <a:ext uri="{FF2B5EF4-FFF2-40B4-BE49-F238E27FC236}">
                <a16:creationId xmlns:a16="http://schemas.microsoft.com/office/drawing/2014/main" id="{F51C6949-EE49-4E8D-BB05-DBE73709592F}"/>
              </a:ext>
            </a:extLst>
          </p:cNvPr>
          <p:cNvGrpSpPr/>
          <p:nvPr/>
        </p:nvGrpSpPr>
        <p:grpSpPr>
          <a:xfrm>
            <a:off x="8387427" y="135319"/>
            <a:ext cx="3150254" cy="6602264"/>
            <a:chOff x="95889" y="105704"/>
            <a:chExt cx="3150254" cy="6602264"/>
          </a:xfrm>
        </p:grpSpPr>
        <p:grpSp>
          <p:nvGrpSpPr>
            <p:cNvPr id="15" name="Google Shape;286;p11">
              <a:extLst>
                <a:ext uri="{FF2B5EF4-FFF2-40B4-BE49-F238E27FC236}">
                  <a16:creationId xmlns:a16="http://schemas.microsoft.com/office/drawing/2014/main" id="{EACBC756-38C2-48E4-A70A-41C84A35DF52}"/>
                </a:ext>
              </a:extLst>
            </p:cNvPr>
            <p:cNvGrpSpPr/>
            <p:nvPr/>
          </p:nvGrpSpPr>
          <p:grpSpPr>
            <a:xfrm>
              <a:off x="95889" y="105704"/>
              <a:ext cx="3150254" cy="5769546"/>
              <a:chOff x="632697" y="1407043"/>
              <a:chExt cx="3192243" cy="5229443"/>
            </a:xfrm>
          </p:grpSpPr>
          <p:grpSp>
            <p:nvGrpSpPr>
              <p:cNvPr id="20" name="Google Shape;287;p11">
                <a:extLst>
                  <a:ext uri="{FF2B5EF4-FFF2-40B4-BE49-F238E27FC236}">
                    <a16:creationId xmlns:a16="http://schemas.microsoft.com/office/drawing/2014/main" id="{8A96FCAB-F8EE-4B06-9D41-49B31CAD97B6}"/>
                  </a:ext>
                </a:extLst>
              </p:cNvPr>
              <p:cNvGrpSpPr/>
              <p:nvPr/>
            </p:nvGrpSpPr>
            <p:grpSpPr>
              <a:xfrm>
                <a:off x="690480" y="1407043"/>
                <a:ext cx="3134460" cy="5229443"/>
                <a:chOff x="847799" y="738315"/>
                <a:chExt cx="3134460" cy="5229443"/>
              </a:xfrm>
            </p:grpSpPr>
            <p:sp>
              <p:nvSpPr>
                <p:cNvPr id="26" name="Google Shape;288;p11">
                  <a:extLst>
                    <a:ext uri="{FF2B5EF4-FFF2-40B4-BE49-F238E27FC236}">
                      <a16:creationId xmlns:a16="http://schemas.microsoft.com/office/drawing/2014/main" id="{A40B8F72-F66B-4B8B-9952-95A1D5A053CC}"/>
                    </a:ext>
                  </a:extLst>
                </p:cNvPr>
                <p:cNvSpPr/>
                <p:nvPr/>
              </p:nvSpPr>
              <p:spPr>
                <a:xfrm>
                  <a:off x="1707472" y="764578"/>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89;p11">
                  <a:extLst>
                    <a:ext uri="{FF2B5EF4-FFF2-40B4-BE49-F238E27FC236}">
                      <a16:creationId xmlns:a16="http://schemas.microsoft.com/office/drawing/2014/main" id="{F03BF0B5-76E9-47D6-A4ED-DD5A6E77CF25}"/>
                    </a:ext>
                  </a:extLst>
                </p:cNvPr>
                <p:cNvSpPr txBox="1"/>
                <p:nvPr/>
              </p:nvSpPr>
              <p:spPr>
                <a:xfrm>
                  <a:off x="1707472" y="764578"/>
                  <a:ext cx="2274787" cy="710871"/>
                </a:xfrm>
                <a:prstGeom prst="rect">
                  <a:avLst/>
                </a:prstGeom>
                <a:noFill/>
                <a:ln>
                  <a:no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a:solidFill>
                        <a:schemeClr val="dk1"/>
                      </a:solidFill>
                      <a:latin typeface="Times New Roman"/>
                      <a:ea typeface="Times New Roman"/>
                      <a:cs typeface="Times New Roman"/>
                      <a:sym typeface="Times New Roman"/>
                    </a:rPr>
                    <a:t>Pažinimo kompetencija</a:t>
                  </a:r>
                  <a:endParaRPr sz="1500">
                    <a:solidFill>
                      <a:schemeClr val="dk1"/>
                    </a:solidFill>
                    <a:latin typeface="Times New Roman"/>
                    <a:ea typeface="Times New Roman"/>
                    <a:cs typeface="Times New Roman"/>
                    <a:sym typeface="Times New Roman"/>
                  </a:endParaRPr>
                </a:p>
              </p:txBody>
            </p:sp>
            <p:sp>
              <p:nvSpPr>
                <p:cNvPr id="28" name="Google Shape;290;p11">
                  <a:extLst>
                    <a:ext uri="{FF2B5EF4-FFF2-40B4-BE49-F238E27FC236}">
                      <a16:creationId xmlns:a16="http://schemas.microsoft.com/office/drawing/2014/main" id="{B2326ECF-B931-4D5B-8F96-4CB69094A314}"/>
                    </a:ext>
                  </a:extLst>
                </p:cNvPr>
                <p:cNvSpPr/>
                <p:nvPr/>
              </p:nvSpPr>
              <p:spPr>
                <a:xfrm>
                  <a:off x="886989" y="738315"/>
                  <a:ext cx="784884" cy="746414"/>
                </a:xfrm>
                <a:prstGeom prst="rect">
                  <a:avLst/>
                </a:prstGeom>
                <a:solidFill>
                  <a:srgbClr val="A6C9E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1;p11">
                  <a:extLst>
                    <a:ext uri="{FF2B5EF4-FFF2-40B4-BE49-F238E27FC236}">
                      <a16:creationId xmlns:a16="http://schemas.microsoft.com/office/drawing/2014/main" id="{2DE60A50-A24D-49AC-B934-75D5135ADB50}"/>
                    </a:ext>
                  </a:extLst>
                </p:cNvPr>
                <p:cNvSpPr/>
                <p:nvPr/>
              </p:nvSpPr>
              <p:spPr>
                <a:xfrm>
                  <a:off x="1707472" y="1659486"/>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2;p11">
                  <a:extLst>
                    <a:ext uri="{FF2B5EF4-FFF2-40B4-BE49-F238E27FC236}">
                      <a16:creationId xmlns:a16="http://schemas.microsoft.com/office/drawing/2014/main" id="{870D7D11-3BE6-44B0-A236-071726199673}"/>
                    </a:ext>
                  </a:extLst>
                </p:cNvPr>
                <p:cNvSpPr txBox="1"/>
                <p:nvPr/>
              </p:nvSpPr>
              <p:spPr>
                <a:xfrm>
                  <a:off x="1707472" y="1659486"/>
                  <a:ext cx="2274787" cy="710871"/>
                </a:xfrm>
                <a:prstGeom prst="rect">
                  <a:avLst/>
                </a:prstGeom>
                <a:noFill/>
                <a:ln>
                  <a:noFill/>
                </a:ln>
              </p:spPr>
              <p:txBody>
                <a:bodyPr spcFirstLastPara="1" wrap="square" lIns="481475" tIns="53325" rIns="53325" bIns="53325" anchor="ctr" anchorCtr="0">
                  <a:noAutofit/>
                </a:bodyPr>
                <a:lstStyle/>
                <a:p>
                  <a:pPr marL="0" marR="0" lvl="0" indent="0" algn="l" rtl="0">
                    <a:lnSpc>
                      <a:spcPct val="90000"/>
                    </a:lnSpc>
                    <a:spcBef>
                      <a:spcPts val="0"/>
                    </a:spcBef>
                    <a:spcAft>
                      <a:spcPts val="0"/>
                    </a:spcAft>
                    <a:buNone/>
                  </a:pPr>
                  <a:r>
                    <a:rPr lang="lt-LT" sz="1400" b="1" i="0">
                      <a:solidFill>
                        <a:schemeClr val="dk1"/>
                      </a:solidFill>
                      <a:latin typeface="Times New Roman"/>
                      <a:ea typeface="Times New Roman"/>
                      <a:cs typeface="Times New Roman"/>
                      <a:sym typeface="Times New Roman"/>
                    </a:rPr>
                    <a:t>Socialinė, emocinė ir sveikos gyvensenos kompetencija</a:t>
                  </a:r>
                  <a:endParaRPr sz="1400">
                    <a:solidFill>
                      <a:schemeClr val="dk1"/>
                    </a:solidFill>
                    <a:latin typeface="Times New Roman"/>
                    <a:ea typeface="Times New Roman"/>
                    <a:cs typeface="Times New Roman"/>
                    <a:sym typeface="Times New Roman"/>
                  </a:endParaRPr>
                </a:p>
              </p:txBody>
            </p:sp>
            <p:sp>
              <p:nvSpPr>
                <p:cNvPr id="31" name="Google Shape;293;p11">
                  <a:extLst>
                    <a:ext uri="{FF2B5EF4-FFF2-40B4-BE49-F238E27FC236}">
                      <a16:creationId xmlns:a16="http://schemas.microsoft.com/office/drawing/2014/main" id="{F152A229-1C34-4783-815A-613EC1BE0366}"/>
                    </a:ext>
                  </a:extLst>
                </p:cNvPr>
                <p:cNvSpPr/>
                <p:nvPr/>
              </p:nvSpPr>
              <p:spPr>
                <a:xfrm>
                  <a:off x="871852" y="1633223"/>
                  <a:ext cx="784884" cy="746414"/>
                </a:xfrm>
                <a:prstGeom prst="rect">
                  <a:avLst/>
                </a:prstGeom>
                <a:blipFill rotWithShape="1">
                  <a:blip r:embed="rId2">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94;p11">
                  <a:extLst>
                    <a:ext uri="{FF2B5EF4-FFF2-40B4-BE49-F238E27FC236}">
                      <a16:creationId xmlns:a16="http://schemas.microsoft.com/office/drawing/2014/main" id="{F4F994C3-3512-431A-B719-8DA1A6595061}"/>
                    </a:ext>
                  </a:extLst>
                </p:cNvPr>
                <p:cNvSpPr/>
                <p:nvPr/>
              </p:nvSpPr>
              <p:spPr>
                <a:xfrm>
                  <a:off x="1707472" y="2554394"/>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95;p11">
                  <a:extLst>
                    <a:ext uri="{FF2B5EF4-FFF2-40B4-BE49-F238E27FC236}">
                      <a16:creationId xmlns:a16="http://schemas.microsoft.com/office/drawing/2014/main" id="{F4AF7410-2F44-4B6F-8CCC-0E2270680093}"/>
                    </a:ext>
                  </a:extLst>
                </p:cNvPr>
                <p:cNvSpPr txBox="1"/>
                <p:nvPr/>
              </p:nvSpPr>
              <p:spPr>
                <a:xfrm>
                  <a:off x="1707472" y="2554394"/>
                  <a:ext cx="2274787" cy="710871"/>
                </a:xfrm>
                <a:prstGeom prst="rect">
                  <a:avLst/>
                </a:prstGeom>
                <a:noFill/>
                <a:ln>
                  <a:no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a:solidFill>
                        <a:schemeClr val="dk1"/>
                      </a:solidFill>
                      <a:latin typeface="Times New Roman"/>
                      <a:ea typeface="Times New Roman"/>
                      <a:cs typeface="Times New Roman"/>
                      <a:sym typeface="Times New Roman"/>
                    </a:rPr>
                    <a:t>Kūrybiškumo kompetencija</a:t>
                  </a:r>
                  <a:endParaRPr sz="1500">
                    <a:solidFill>
                      <a:schemeClr val="dk1"/>
                    </a:solidFill>
                    <a:latin typeface="Times New Roman"/>
                    <a:ea typeface="Times New Roman"/>
                    <a:cs typeface="Times New Roman"/>
                    <a:sym typeface="Times New Roman"/>
                  </a:endParaRPr>
                </a:p>
              </p:txBody>
            </p:sp>
            <p:sp>
              <p:nvSpPr>
                <p:cNvPr id="34" name="Google Shape;296;p11">
                  <a:extLst>
                    <a:ext uri="{FF2B5EF4-FFF2-40B4-BE49-F238E27FC236}">
                      <a16:creationId xmlns:a16="http://schemas.microsoft.com/office/drawing/2014/main" id="{82A6C264-9E17-46AC-9745-CC1F8AA21847}"/>
                    </a:ext>
                  </a:extLst>
                </p:cNvPr>
                <p:cNvSpPr/>
                <p:nvPr/>
              </p:nvSpPr>
              <p:spPr>
                <a:xfrm>
                  <a:off x="871852" y="2528131"/>
                  <a:ext cx="784884" cy="746414"/>
                </a:xfrm>
                <a:prstGeom prst="rect">
                  <a:avLst/>
                </a:prstGeom>
                <a:solidFill>
                  <a:srgbClr val="1DDD2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97;p11">
                  <a:extLst>
                    <a:ext uri="{FF2B5EF4-FFF2-40B4-BE49-F238E27FC236}">
                      <a16:creationId xmlns:a16="http://schemas.microsoft.com/office/drawing/2014/main" id="{92F569BF-E116-4DF2-BF38-35EDF4A156AD}"/>
                    </a:ext>
                  </a:extLst>
                </p:cNvPr>
                <p:cNvSpPr/>
                <p:nvPr/>
              </p:nvSpPr>
              <p:spPr>
                <a:xfrm>
                  <a:off x="1707472" y="3449301"/>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98;p11">
                  <a:extLst>
                    <a:ext uri="{FF2B5EF4-FFF2-40B4-BE49-F238E27FC236}">
                      <a16:creationId xmlns:a16="http://schemas.microsoft.com/office/drawing/2014/main" id="{ED38BC77-8194-4035-A44E-4CD3AFF1E9DB}"/>
                    </a:ext>
                  </a:extLst>
                </p:cNvPr>
                <p:cNvSpPr txBox="1"/>
                <p:nvPr/>
              </p:nvSpPr>
              <p:spPr>
                <a:xfrm>
                  <a:off x="1707472" y="3449301"/>
                  <a:ext cx="2274787" cy="710871"/>
                </a:xfrm>
                <a:prstGeom prst="rect">
                  <a:avLst/>
                </a:prstGeom>
                <a:noFill/>
                <a:ln>
                  <a:no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a:solidFill>
                        <a:schemeClr val="dk1"/>
                      </a:solidFill>
                      <a:latin typeface="Times New Roman"/>
                      <a:ea typeface="Times New Roman"/>
                      <a:cs typeface="Times New Roman"/>
                      <a:sym typeface="Times New Roman"/>
                    </a:rPr>
                    <a:t>Pilietiškumo kompetencija</a:t>
                  </a:r>
                  <a:endParaRPr sz="1500">
                    <a:solidFill>
                      <a:schemeClr val="dk1"/>
                    </a:solidFill>
                    <a:latin typeface="Times New Roman"/>
                    <a:ea typeface="Times New Roman"/>
                    <a:cs typeface="Times New Roman"/>
                    <a:sym typeface="Times New Roman"/>
                  </a:endParaRPr>
                </a:p>
              </p:txBody>
            </p:sp>
            <p:sp>
              <p:nvSpPr>
                <p:cNvPr id="37" name="Google Shape;299;p11">
                  <a:extLst>
                    <a:ext uri="{FF2B5EF4-FFF2-40B4-BE49-F238E27FC236}">
                      <a16:creationId xmlns:a16="http://schemas.microsoft.com/office/drawing/2014/main" id="{045C679A-91DE-495E-AC33-E6E35EEDE7D1}"/>
                    </a:ext>
                  </a:extLst>
                </p:cNvPr>
                <p:cNvSpPr/>
                <p:nvPr/>
              </p:nvSpPr>
              <p:spPr>
                <a:xfrm>
                  <a:off x="871852" y="3423039"/>
                  <a:ext cx="784884" cy="746414"/>
                </a:xfrm>
                <a:prstGeom prst="rect">
                  <a:avLst/>
                </a:prstGeom>
                <a:solidFill>
                  <a:srgbClr val="FF5D5D"/>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00;p11">
                  <a:extLst>
                    <a:ext uri="{FF2B5EF4-FFF2-40B4-BE49-F238E27FC236}">
                      <a16:creationId xmlns:a16="http://schemas.microsoft.com/office/drawing/2014/main" id="{AD7ADAE0-7F56-48A1-9A53-E79955D4CAB6}"/>
                    </a:ext>
                  </a:extLst>
                </p:cNvPr>
                <p:cNvSpPr/>
                <p:nvPr/>
              </p:nvSpPr>
              <p:spPr>
                <a:xfrm>
                  <a:off x="1707472" y="4344209"/>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01;p11">
                  <a:extLst>
                    <a:ext uri="{FF2B5EF4-FFF2-40B4-BE49-F238E27FC236}">
                      <a16:creationId xmlns:a16="http://schemas.microsoft.com/office/drawing/2014/main" id="{4DCC3C48-DA90-4F03-B471-955FC3F00D8F}"/>
                    </a:ext>
                  </a:extLst>
                </p:cNvPr>
                <p:cNvSpPr txBox="1"/>
                <p:nvPr/>
              </p:nvSpPr>
              <p:spPr>
                <a:xfrm>
                  <a:off x="1707472" y="4344209"/>
                  <a:ext cx="2274787" cy="710871"/>
                </a:xfrm>
                <a:prstGeom prst="rect">
                  <a:avLst/>
                </a:prstGeom>
                <a:noFill/>
                <a:ln>
                  <a:no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a:solidFill>
                        <a:schemeClr val="dk1"/>
                      </a:solidFill>
                      <a:latin typeface="Times New Roman"/>
                      <a:ea typeface="Times New Roman"/>
                      <a:cs typeface="Times New Roman"/>
                      <a:sym typeface="Times New Roman"/>
                    </a:rPr>
                    <a:t>Kultūrinė kompetencija</a:t>
                  </a:r>
                  <a:endParaRPr sz="1500">
                    <a:solidFill>
                      <a:schemeClr val="dk1"/>
                    </a:solidFill>
                    <a:latin typeface="Times New Roman"/>
                    <a:ea typeface="Times New Roman"/>
                    <a:cs typeface="Times New Roman"/>
                    <a:sym typeface="Times New Roman"/>
                  </a:endParaRPr>
                </a:p>
              </p:txBody>
            </p:sp>
            <p:sp>
              <p:nvSpPr>
                <p:cNvPr id="40" name="Google Shape;302;p11">
                  <a:extLst>
                    <a:ext uri="{FF2B5EF4-FFF2-40B4-BE49-F238E27FC236}">
                      <a16:creationId xmlns:a16="http://schemas.microsoft.com/office/drawing/2014/main" id="{39010DBC-3EF5-4097-8B5F-68330D2E945E}"/>
                    </a:ext>
                  </a:extLst>
                </p:cNvPr>
                <p:cNvSpPr/>
                <p:nvPr/>
              </p:nvSpPr>
              <p:spPr>
                <a:xfrm>
                  <a:off x="866151" y="4326436"/>
                  <a:ext cx="784884" cy="746414"/>
                </a:xfrm>
                <a:prstGeom prst="rect">
                  <a:avLst/>
                </a:prstGeom>
                <a:solidFill>
                  <a:srgbClr val="A66BD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03;p11">
                  <a:extLst>
                    <a:ext uri="{FF2B5EF4-FFF2-40B4-BE49-F238E27FC236}">
                      <a16:creationId xmlns:a16="http://schemas.microsoft.com/office/drawing/2014/main" id="{8EF4821D-9308-496D-852A-E96C4D5767FC}"/>
                    </a:ext>
                  </a:extLst>
                </p:cNvPr>
                <p:cNvSpPr/>
                <p:nvPr/>
              </p:nvSpPr>
              <p:spPr>
                <a:xfrm>
                  <a:off x="1707472" y="5239117"/>
                  <a:ext cx="2274787" cy="710871"/>
                </a:xfrm>
                <a:prstGeom prst="rect">
                  <a:avLst/>
                </a:prstGeom>
                <a:solidFill>
                  <a:schemeClr val="lt1">
                    <a:alpha val="40000"/>
                  </a:schemeClr>
                </a:solidFill>
                <a:ln w="9525"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04;p11">
                  <a:extLst>
                    <a:ext uri="{FF2B5EF4-FFF2-40B4-BE49-F238E27FC236}">
                      <a16:creationId xmlns:a16="http://schemas.microsoft.com/office/drawing/2014/main" id="{E2D884C8-74DF-43AE-8953-BE7468F28084}"/>
                    </a:ext>
                  </a:extLst>
                </p:cNvPr>
                <p:cNvSpPr txBox="1"/>
                <p:nvPr/>
              </p:nvSpPr>
              <p:spPr>
                <a:xfrm>
                  <a:off x="1707472" y="5239117"/>
                  <a:ext cx="2274787" cy="710871"/>
                </a:xfrm>
                <a:prstGeom prst="rect">
                  <a:avLst/>
                </a:prstGeom>
                <a:noFill/>
                <a:ln>
                  <a:no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dirty="0">
                      <a:solidFill>
                        <a:schemeClr val="dk1"/>
                      </a:solidFill>
                      <a:latin typeface="Times New Roman"/>
                      <a:ea typeface="Times New Roman"/>
                      <a:cs typeface="Times New Roman"/>
                      <a:sym typeface="Times New Roman"/>
                    </a:rPr>
                    <a:t>Komunikavimo kompetencija</a:t>
                  </a:r>
                  <a:endParaRPr sz="1500" dirty="0">
                    <a:solidFill>
                      <a:schemeClr val="dk1"/>
                    </a:solidFill>
                    <a:latin typeface="Times New Roman"/>
                    <a:ea typeface="Times New Roman"/>
                    <a:cs typeface="Times New Roman"/>
                    <a:sym typeface="Times New Roman"/>
                  </a:endParaRPr>
                </a:p>
              </p:txBody>
            </p:sp>
            <p:sp>
              <p:nvSpPr>
                <p:cNvPr id="43" name="Google Shape;305;p11">
                  <a:extLst>
                    <a:ext uri="{FF2B5EF4-FFF2-40B4-BE49-F238E27FC236}">
                      <a16:creationId xmlns:a16="http://schemas.microsoft.com/office/drawing/2014/main" id="{6869F894-E987-4513-A0CF-AD167139EE62}"/>
                    </a:ext>
                  </a:extLst>
                </p:cNvPr>
                <p:cNvSpPr/>
                <p:nvPr/>
              </p:nvSpPr>
              <p:spPr>
                <a:xfrm>
                  <a:off x="847799" y="5221344"/>
                  <a:ext cx="784884" cy="746414"/>
                </a:xfrm>
                <a:prstGeom prst="rect">
                  <a:avLst/>
                </a:prstGeom>
                <a:solidFill>
                  <a:srgbClr val="686EA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 name="Google Shape;317;p11">
                <a:extLst>
                  <a:ext uri="{FF2B5EF4-FFF2-40B4-BE49-F238E27FC236}">
                    <a16:creationId xmlns:a16="http://schemas.microsoft.com/office/drawing/2014/main" id="{842E753E-54A4-4B26-8F6A-0E7E9837277F}"/>
                  </a:ext>
                </a:extLst>
              </p:cNvPr>
              <p:cNvPicPr preferRelativeResize="0"/>
              <p:nvPr/>
            </p:nvPicPr>
            <p:blipFill rotWithShape="1">
              <a:blip r:embed="rId3">
                <a:alphaModFix/>
              </a:blip>
              <a:srcRect/>
              <a:stretch/>
            </p:blipFill>
            <p:spPr>
              <a:xfrm>
                <a:off x="632697" y="4838182"/>
                <a:ext cx="937155" cy="1008000"/>
              </a:xfrm>
              <a:prstGeom prst="rect">
                <a:avLst/>
              </a:prstGeom>
              <a:noFill/>
              <a:ln>
                <a:noFill/>
              </a:ln>
            </p:spPr>
          </p:pic>
          <p:pic>
            <p:nvPicPr>
              <p:cNvPr id="22" name="Google Shape;318;p11">
                <a:extLst>
                  <a:ext uri="{FF2B5EF4-FFF2-40B4-BE49-F238E27FC236}">
                    <a16:creationId xmlns:a16="http://schemas.microsoft.com/office/drawing/2014/main" id="{6EB8F6E9-F8F9-4C65-9362-4954E2F533F1}"/>
                  </a:ext>
                </a:extLst>
              </p:cNvPr>
              <p:cNvPicPr preferRelativeResize="0"/>
              <p:nvPr/>
            </p:nvPicPr>
            <p:blipFill rotWithShape="1">
              <a:blip r:embed="rId4">
                <a:alphaModFix/>
              </a:blip>
              <a:srcRect/>
              <a:stretch/>
            </p:blipFill>
            <p:spPr>
              <a:xfrm>
                <a:off x="870112" y="4201956"/>
                <a:ext cx="504000" cy="504000"/>
              </a:xfrm>
              <a:prstGeom prst="rect">
                <a:avLst/>
              </a:prstGeom>
              <a:noFill/>
              <a:ln>
                <a:noFill/>
              </a:ln>
            </p:spPr>
          </p:pic>
          <p:pic>
            <p:nvPicPr>
              <p:cNvPr id="23" name="Google Shape;319;p11">
                <a:extLst>
                  <a:ext uri="{FF2B5EF4-FFF2-40B4-BE49-F238E27FC236}">
                    <a16:creationId xmlns:a16="http://schemas.microsoft.com/office/drawing/2014/main" id="{EB2FD36D-4326-4C3C-8377-05C4DCD864E0}"/>
                  </a:ext>
                </a:extLst>
              </p:cNvPr>
              <p:cNvPicPr preferRelativeResize="0"/>
              <p:nvPr/>
            </p:nvPicPr>
            <p:blipFill rotWithShape="1">
              <a:blip r:embed="rId5">
                <a:alphaModFix/>
              </a:blip>
              <a:srcRect/>
              <a:stretch/>
            </p:blipFill>
            <p:spPr>
              <a:xfrm>
                <a:off x="870110" y="1514648"/>
                <a:ext cx="504000" cy="504000"/>
              </a:xfrm>
              <a:prstGeom prst="rect">
                <a:avLst/>
              </a:prstGeom>
              <a:noFill/>
              <a:ln>
                <a:noFill/>
              </a:ln>
            </p:spPr>
          </p:pic>
          <p:pic>
            <p:nvPicPr>
              <p:cNvPr id="24" name="Google Shape;320;p11">
                <a:extLst>
                  <a:ext uri="{FF2B5EF4-FFF2-40B4-BE49-F238E27FC236}">
                    <a16:creationId xmlns:a16="http://schemas.microsoft.com/office/drawing/2014/main" id="{7344A95B-DA01-45CB-A2C9-F767BF95240C}"/>
                  </a:ext>
                </a:extLst>
              </p:cNvPr>
              <p:cNvPicPr preferRelativeResize="0"/>
              <p:nvPr/>
            </p:nvPicPr>
            <p:blipFill rotWithShape="1">
              <a:blip r:embed="rId6">
                <a:alphaModFix/>
              </a:blip>
              <a:srcRect/>
              <a:stretch/>
            </p:blipFill>
            <p:spPr>
              <a:xfrm>
                <a:off x="870111" y="2385764"/>
                <a:ext cx="504000" cy="504000"/>
              </a:xfrm>
              <a:prstGeom prst="rect">
                <a:avLst/>
              </a:prstGeom>
              <a:noFill/>
              <a:ln>
                <a:noFill/>
              </a:ln>
            </p:spPr>
          </p:pic>
          <p:pic>
            <p:nvPicPr>
              <p:cNvPr id="25" name="Google Shape;321;p11">
                <a:extLst>
                  <a:ext uri="{FF2B5EF4-FFF2-40B4-BE49-F238E27FC236}">
                    <a16:creationId xmlns:a16="http://schemas.microsoft.com/office/drawing/2014/main" id="{0BAE2A30-6821-4A17-A40B-FE288B0271E3}"/>
                  </a:ext>
                </a:extLst>
              </p:cNvPr>
              <p:cNvPicPr preferRelativeResize="0"/>
              <p:nvPr/>
            </p:nvPicPr>
            <p:blipFill rotWithShape="1">
              <a:blip r:embed="rId7">
                <a:alphaModFix/>
              </a:blip>
              <a:srcRect/>
              <a:stretch/>
            </p:blipFill>
            <p:spPr>
              <a:xfrm>
                <a:off x="813274" y="3259466"/>
                <a:ext cx="576000" cy="576000"/>
              </a:xfrm>
              <a:prstGeom prst="rect">
                <a:avLst/>
              </a:prstGeom>
              <a:noFill/>
              <a:ln>
                <a:noFill/>
              </a:ln>
            </p:spPr>
          </p:pic>
        </p:grpSp>
        <p:pic>
          <p:nvPicPr>
            <p:cNvPr id="16" name="Picture 15">
              <a:extLst>
                <a:ext uri="{FF2B5EF4-FFF2-40B4-BE49-F238E27FC236}">
                  <a16:creationId xmlns:a16="http://schemas.microsoft.com/office/drawing/2014/main" id="{CC5958D2-A773-4040-AD63-177CF52A28FA}"/>
                </a:ext>
              </a:extLst>
            </p:cNvPr>
            <p:cNvPicPr>
              <a:picLocks noChangeAspect="1"/>
            </p:cNvPicPr>
            <p:nvPr/>
          </p:nvPicPr>
          <p:blipFill>
            <a:blip r:embed="rId8"/>
            <a:stretch>
              <a:fillRect/>
            </a:stretch>
          </p:blipFill>
          <p:spPr>
            <a:xfrm>
              <a:off x="222997" y="5129359"/>
              <a:ext cx="619518" cy="659304"/>
            </a:xfrm>
            <a:prstGeom prst="rect">
              <a:avLst/>
            </a:prstGeom>
          </p:spPr>
        </p:pic>
        <p:sp>
          <p:nvSpPr>
            <p:cNvPr id="17" name="Google Shape;304;p11">
              <a:extLst>
                <a:ext uri="{FF2B5EF4-FFF2-40B4-BE49-F238E27FC236}">
                  <a16:creationId xmlns:a16="http://schemas.microsoft.com/office/drawing/2014/main" id="{386AAC0B-F97B-47A0-B2D0-C90D147E9314}"/>
                </a:ext>
              </a:extLst>
            </p:cNvPr>
            <p:cNvSpPr txBox="1"/>
            <p:nvPr/>
          </p:nvSpPr>
          <p:spPr>
            <a:xfrm>
              <a:off x="1001277" y="5923677"/>
              <a:ext cx="2244866" cy="784291"/>
            </a:xfrm>
            <a:prstGeom prst="rect">
              <a:avLst/>
            </a:prstGeom>
            <a:solidFill>
              <a:schemeClr val="accent6">
                <a:lumMod val="20000"/>
                <a:lumOff val="80000"/>
              </a:schemeClr>
            </a:solidFill>
            <a:ln>
              <a:solidFill>
                <a:schemeClr val="accent5">
                  <a:lumMod val="60000"/>
                  <a:lumOff val="40000"/>
                </a:schemeClr>
              </a:solidFill>
            </a:ln>
          </p:spPr>
          <p:txBody>
            <a:bodyPr spcFirstLastPara="1" wrap="square" lIns="481475" tIns="57150" rIns="57150" bIns="57150" anchor="ctr" anchorCtr="0">
              <a:noAutofit/>
            </a:bodyPr>
            <a:lstStyle/>
            <a:p>
              <a:pPr marL="0" marR="0" lvl="0" indent="0" algn="l" rtl="0">
                <a:lnSpc>
                  <a:spcPct val="90000"/>
                </a:lnSpc>
                <a:spcBef>
                  <a:spcPts val="0"/>
                </a:spcBef>
                <a:spcAft>
                  <a:spcPts val="0"/>
                </a:spcAft>
                <a:buNone/>
              </a:pPr>
              <a:r>
                <a:rPr lang="lt-LT" sz="1500" b="1" i="0" dirty="0">
                  <a:solidFill>
                    <a:schemeClr val="dk1"/>
                  </a:solidFill>
                  <a:latin typeface="Times New Roman"/>
                  <a:ea typeface="Times New Roman"/>
                  <a:cs typeface="Times New Roman"/>
                  <a:sym typeface="Times New Roman"/>
                </a:rPr>
                <a:t>Skaitmeninė kompetencija</a:t>
              </a:r>
              <a:endParaRPr sz="1500" dirty="0">
                <a:solidFill>
                  <a:schemeClr val="dk1"/>
                </a:solidFill>
                <a:latin typeface="Times New Roman"/>
                <a:ea typeface="Times New Roman"/>
                <a:cs typeface="Times New Roman"/>
                <a:sym typeface="Times New Roman"/>
              </a:endParaRPr>
            </a:p>
          </p:txBody>
        </p:sp>
        <p:sp>
          <p:nvSpPr>
            <p:cNvPr id="18" name="Google Shape;305;p11">
              <a:extLst>
                <a:ext uri="{FF2B5EF4-FFF2-40B4-BE49-F238E27FC236}">
                  <a16:creationId xmlns:a16="http://schemas.microsoft.com/office/drawing/2014/main" id="{C25BC1B4-DAD0-4C1A-865A-D5C03B754B35}"/>
                </a:ext>
              </a:extLst>
            </p:cNvPr>
            <p:cNvSpPr/>
            <p:nvPr/>
          </p:nvSpPr>
          <p:spPr>
            <a:xfrm>
              <a:off x="148996" y="5904070"/>
              <a:ext cx="778475" cy="803270"/>
            </a:xfrm>
            <a:prstGeom prst="rect">
              <a:avLst/>
            </a:prstGeom>
            <a:solidFill>
              <a:srgbClr val="EB994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18">
              <a:extLst>
                <a:ext uri="{FF2B5EF4-FFF2-40B4-BE49-F238E27FC236}">
                  <a16:creationId xmlns:a16="http://schemas.microsoft.com/office/drawing/2014/main" id="{CDDBF7F7-9402-40D7-BA20-57455729F5EA}"/>
                </a:ext>
              </a:extLst>
            </p:cNvPr>
            <p:cNvPicPr>
              <a:picLocks noChangeAspect="1"/>
            </p:cNvPicPr>
            <p:nvPr/>
          </p:nvPicPr>
          <p:blipFill>
            <a:blip r:embed="rId9">
              <a:duotone>
                <a:prstClr val="black"/>
                <a:srgbClr val="9900CC">
                  <a:tint val="45000"/>
                  <a:satMod val="400000"/>
                </a:srgbClr>
              </a:duotone>
            </a:blip>
            <a:stretch>
              <a:fillRect/>
            </a:stretch>
          </p:blipFill>
          <p:spPr>
            <a:xfrm>
              <a:off x="198109" y="5952864"/>
              <a:ext cx="670646" cy="680140"/>
            </a:xfrm>
            <a:prstGeom prst="rect">
              <a:avLst/>
            </a:prstGeom>
          </p:spPr>
        </p:pic>
      </p:grpSp>
      <p:sp>
        <p:nvSpPr>
          <p:cNvPr id="44" name="Oval 43">
            <a:extLst>
              <a:ext uri="{FF2B5EF4-FFF2-40B4-BE49-F238E27FC236}">
                <a16:creationId xmlns:a16="http://schemas.microsoft.com/office/drawing/2014/main" id="{93D990D7-60F3-4B8E-B7BC-6245F3E53AD9}"/>
              </a:ext>
            </a:extLst>
          </p:cNvPr>
          <p:cNvSpPr/>
          <p:nvPr/>
        </p:nvSpPr>
        <p:spPr>
          <a:xfrm>
            <a:off x="11397487" y="381887"/>
            <a:ext cx="247426" cy="253653"/>
          </a:xfrm>
          <a:prstGeom prst="ellipse">
            <a:avLst/>
          </a:prstGeom>
          <a:solidFill>
            <a:srgbClr val="0070C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5" name="Oval 44">
            <a:extLst>
              <a:ext uri="{FF2B5EF4-FFF2-40B4-BE49-F238E27FC236}">
                <a16:creationId xmlns:a16="http://schemas.microsoft.com/office/drawing/2014/main" id="{1A38096D-61F3-4166-9F64-1EE67C6A8184}"/>
              </a:ext>
            </a:extLst>
          </p:cNvPr>
          <p:cNvSpPr/>
          <p:nvPr/>
        </p:nvSpPr>
        <p:spPr>
          <a:xfrm>
            <a:off x="11393037" y="1447328"/>
            <a:ext cx="247426" cy="253653"/>
          </a:xfrm>
          <a:prstGeom prst="ellipse">
            <a:avLst/>
          </a:prstGeom>
          <a:solidFill>
            <a:srgbClr val="FFFF0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6" name="Oval 45">
            <a:extLst>
              <a:ext uri="{FF2B5EF4-FFF2-40B4-BE49-F238E27FC236}">
                <a16:creationId xmlns:a16="http://schemas.microsoft.com/office/drawing/2014/main" id="{0EB3970C-082D-43B7-B56C-A38048B3EE3E}"/>
              </a:ext>
            </a:extLst>
          </p:cNvPr>
          <p:cNvSpPr/>
          <p:nvPr/>
        </p:nvSpPr>
        <p:spPr>
          <a:xfrm>
            <a:off x="11393037" y="2353568"/>
            <a:ext cx="247426" cy="253653"/>
          </a:xfrm>
          <a:prstGeom prst="ellipse">
            <a:avLst/>
          </a:prstGeom>
          <a:solidFill>
            <a:srgbClr val="00B05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7" name="Oval 46">
            <a:extLst>
              <a:ext uri="{FF2B5EF4-FFF2-40B4-BE49-F238E27FC236}">
                <a16:creationId xmlns:a16="http://schemas.microsoft.com/office/drawing/2014/main" id="{321CC4B7-AAEE-4A4D-87C4-70C4F6D2B8C1}"/>
              </a:ext>
            </a:extLst>
          </p:cNvPr>
          <p:cNvSpPr/>
          <p:nvPr/>
        </p:nvSpPr>
        <p:spPr>
          <a:xfrm>
            <a:off x="11396706" y="4350056"/>
            <a:ext cx="247426" cy="253653"/>
          </a:xfrm>
          <a:prstGeom prst="ellipse">
            <a:avLst/>
          </a:prstGeom>
          <a:solidFill>
            <a:srgbClr val="7030A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8" name="Oval 47">
            <a:extLst>
              <a:ext uri="{FF2B5EF4-FFF2-40B4-BE49-F238E27FC236}">
                <a16:creationId xmlns:a16="http://schemas.microsoft.com/office/drawing/2014/main" id="{EB01B411-1938-4312-8533-E420A93BD3BD}"/>
              </a:ext>
            </a:extLst>
          </p:cNvPr>
          <p:cNvSpPr/>
          <p:nvPr/>
        </p:nvSpPr>
        <p:spPr>
          <a:xfrm>
            <a:off x="11389073" y="5370365"/>
            <a:ext cx="247426" cy="253653"/>
          </a:xfrm>
          <a:prstGeom prst="ellipse">
            <a:avLst/>
          </a:prstGeom>
          <a:solidFill>
            <a:srgbClr val="00B0F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9" name="Oval 48">
            <a:extLst>
              <a:ext uri="{FF2B5EF4-FFF2-40B4-BE49-F238E27FC236}">
                <a16:creationId xmlns:a16="http://schemas.microsoft.com/office/drawing/2014/main" id="{CD0090D2-5872-47C4-89CD-1522D8159346}"/>
              </a:ext>
            </a:extLst>
          </p:cNvPr>
          <p:cNvSpPr/>
          <p:nvPr/>
        </p:nvSpPr>
        <p:spPr>
          <a:xfrm>
            <a:off x="11393890" y="6206798"/>
            <a:ext cx="247426" cy="253653"/>
          </a:xfrm>
          <a:prstGeom prst="ellipse">
            <a:avLst/>
          </a:prstGeom>
          <a:solidFill>
            <a:srgbClr val="EB9942"/>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0" name="Arc 49">
            <a:extLst>
              <a:ext uri="{FF2B5EF4-FFF2-40B4-BE49-F238E27FC236}">
                <a16:creationId xmlns:a16="http://schemas.microsoft.com/office/drawing/2014/main" id="{CCB083A6-6812-4C42-919A-387C768FB98F}"/>
              </a:ext>
            </a:extLst>
          </p:cNvPr>
          <p:cNvSpPr/>
          <p:nvPr/>
        </p:nvSpPr>
        <p:spPr>
          <a:xfrm>
            <a:off x="11106250" y="2549980"/>
            <a:ext cx="1014835" cy="957335"/>
          </a:xfrm>
          <a:prstGeom prst="arc">
            <a:avLst>
              <a:gd name="adj1" fmla="val 16161279"/>
              <a:gd name="adj2" fmla="val 51531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51" name="Arc 50">
            <a:extLst>
              <a:ext uri="{FF2B5EF4-FFF2-40B4-BE49-F238E27FC236}">
                <a16:creationId xmlns:a16="http://schemas.microsoft.com/office/drawing/2014/main" id="{C20ADF33-2A41-46FC-BB0B-9A08CB64B14A}"/>
              </a:ext>
            </a:extLst>
          </p:cNvPr>
          <p:cNvSpPr/>
          <p:nvPr/>
        </p:nvSpPr>
        <p:spPr>
          <a:xfrm>
            <a:off x="11103581" y="1541780"/>
            <a:ext cx="1014835" cy="957335"/>
          </a:xfrm>
          <a:prstGeom prst="arc">
            <a:avLst>
              <a:gd name="adj1" fmla="val 16161279"/>
              <a:gd name="adj2" fmla="val 51531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52" name="Arc 51">
            <a:extLst>
              <a:ext uri="{FF2B5EF4-FFF2-40B4-BE49-F238E27FC236}">
                <a16:creationId xmlns:a16="http://schemas.microsoft.com/office/drawing/2014/main" id="{11506A4B-8F35-48CB-820E-49D7758A03F3}"/>
              </a:ext>
            </a:extLst>
          </p:cNvPr>
          <p:cNvSpPr/>
          <p:nvPr/>
        </p:nvSpPr>
        <p:spPr>
          <a:xfrm>
            <a:off x="11061298" y="570954"/>
            <a:ext cx="1014835" cy="957335"/>
          </a:xfrm>
          <a:prstGeom prst="arc">
            <a:avLst>
              <a:gd name="adj1" fmla="val 16161279"/>
              <a:gd name="adj2" fmla="val 515318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lt-LT"/>
          </a:p>
        </p:txBody>
      </p:sp>
      <p:sp>
        <p:nvSpPr>
          <p:cNvPr id="53" name="Oval 52">
            <a:extLst>
              <a:ext uri="{FF2B5EF4-FFF2-40B4-BE49-F238E27FC236}">
                <a16:creationId xmlns:a16="http://schemas.microsoft.com/office/drawing/2014/main" id="{CC6AB0E5-27D1-4C6C-BBF1-882ADB582B55}"/>
              </a:ext>
            </a:extLst>
          </p:cNvPr>
          <p:cNvSpPr/>
          <p:nvPr/>
        </p:nvSpPr>
        <p:spPr>
          <a:xfrm>
            <a:off x="11411994" y="3391617"/>
            <a:ext cx="247426" cy="253653"/>
          </a:xfrm>
          <a:prstGeom prst="ellipse">
            <a:avLst/>
          </a:prstGeom>
          <a:solidFill>
            <a:srgbClr val="FF7C80"/>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54" name="Title 7">
            <a:extLst>
              <a:ext uri="{FF2B5EF4-FFF2-40B4-BE49-F238E27FC236}">
                <a16:creationId xmlns:a16="http://schemas.microsoft.com/office/drawing/2014/main" id="{B4DFF183-1BC5-422D-878E-DE8DB8DBA24F}"/>
              </a:ext>
            </a:extLst>
          </p:cNvPr>
          <p:cNvSpPr txBox="1">
            <a:spLocks/>
          </p:cNvSpPr>
          <p:nvPr/>
        </p:nvSpPr>
        <p:spPr>
          <a:xfrm>
            <a:off x="531561" y="177682"/>
            <a:ext cx="7513770" cy="423728"/>
          </a:xfrm>
          <a:prstGeom prst="rect">
            <a:avLst/>
          </a:prstGeom>
        </p:spPr>
        <p:txBody>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gn="ctr"/>
            <a:r>
              <a:rPr lang="lt-LT" sz="2400" dirty="0"/>
              <a:t>Visuome</a:t>
            </a:r>
            <a:r>
              <a:rPr lang="en-US" sz="2400" dirty="0"/>
              <a:t>n</a:t>
            </a:r>
            <a:r>
              <a:rPr lang="lt-LT" sz="2400" dirty="0"/>
              <a:t>inis ugdymas: pasiekimų sričių ir kompetencijų dermė </a:t>
            </a:r>
            <a:endParaRPr lang="en-US" sz="2400" dirty="0"/>
          </a:p>
        </p:txBody>
      </p:sp>
      <p:sp>
        <p:nvSpPr>
          <p:cNvPr id="55" name="Rectangle: Rounded Corners 54">
            <a:extLst>
              <a:ext uri="{FF2B5EF4-FFF2-40B4-BE49-F238E27FC236}">
                <a16:creationId xmlns:a16="http://schemas.microsoft.com/office/drawing/2014/main" id="{5C493222-B427-4A39-98C0-803ECAD43C70}"/>
              </a:ext>
            </a:extLst>
          </p:cNvPr>
          <p:cNvSpPr/>
          <p:nvPr/>
        </p:nvSpPr>
        <p:spPr>
          <a:xfrm>
            <a:off x="3745694" y="5881017"/>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D</a:t>
            </a:r>
            <a:r>
              <a:rPr lang="en-US" dirty="0"/>
              <a:t>1</a:t>
            </a:r>
            <a:endParaRPr lang="lt-LT" dirty="0"/>
          </a:p>
        </p:txBody>
      </p:sp>
      <p:sp>
        <p:nvSpPr>
          <p:cNvPr id="58" name="Rectangle: Rounded Corners 57">
            <a:extLst>
              <a:ext uri="{FF2B5EF4-FFF2-40B4-BE49-F238E27FC236}">
                <a16:creationId xmlns:a16="http://schemas.microsoft.com/office/drawing/2014/main" id="{5E096B2C-77CF-4B5D-ABCE-C103C76B0015}"/>
              </a:ext>
            </a:extLst>
          </p:cNvPr>
          <p:cNvSpPr/>
          <p:nvPr/>
        </p:nvSpPr>
        <p:spPr>
          <a:xfrm>
            <a:off x="4988813" y="5881017"/>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D</a:t>
            </a:r>
            <a:r>
              <a:rPr lang="en-US" dirty="0"/>
              <a:t>2</a:t>
            </a:r>
            <a:endParaRPr lang="lt-LT" dirty="0"/>
          </a:p>
        </p:txBody>
      </p:sp>
      <p:sp>
        <p:nvSpPr>
          <p:cNvPr id="59" name="Rectangle: Rounded Corners 58">
            <a:extLst>
              <a:ext uri="{FF2B5EF4-FFF2-40B4-BE49-F238E27FC236}">
                <a16:creationId xmlns:a16="http://schemas.microsoft.com/office/drawing/2014/main" id="{92E2B206-94F5-4D12-A715-05559281FE95}"/>
              </a:ext>
            </a:extLst>
          </p:cNvPr>
          <p:cNvSpPr/>
          <p:nvPr/>
        </p:nvSpPr>
        <p:spPr>
          <a:xfrm>
            <a:off x="6231932" y="5881017"/>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D</a:t>
            </a:r>
            <a:r>
              <a:rPr lang="ru-RU" dirty="0"/>
              <a:t>3</a:t>
            </a:r>
            <a:endParaRPr lang="lt-LT" dirty="0"/>
          </a:p>
        </p:txBody>
      </p:sp>
      <p:cxnSp>
        <p:nvCxnSpPr>
          <p:cNvPr id="61" name="Straight Connector 60">
            <a:extLst>
              <a:ext uri="{FF2B5EF4-FFF2-40B4-BE49-F238E27FC236}">
                <a16:creationId xmlns:a16="http://schemas.microsoft.com/office/drawing/2014/main" id="{111E4E85-3864-4EE8-887D-F5E2D6E1FA06}"/>
              </a:ext>
            </a:extLst>
          </p:cNvPr>
          <p:cNvCxnSpPr>
            <a:cxnSpLocks/>
          </p:cNvCxnSpPr>
          <p:nvPr/>
        </p:nvCxnSpPr>
        <p:spPr>
          <a:xfrm>
            <a:off x="4315436" y="5679179"/>
            <a:ext cx="2486238" cy="9803"/>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990A8EBA-A1AC-416C-B81D-7550FBD6798D}"/>
              </a:ext>
            </a:extLst>
          </p:cNvPr>
          <p:cNvCxnSpPr>
            <a:cxnSpLocks/>
            <a:endCxn id="55" idx="0"/>
          </p:cNvCxnSpPr>
          <p:nvPr/>
        </p:nvCxnSpPr>
        <p:spPr>
          <a:xfrm>
            <a:off x="4315436" y="5679179"/>
            <a:ext cx="0" cy="201838"/>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BA2E4122-359C-4FB9-948C-8E65A19B1217}"/>
              </a:ext>
            </a:extLst>
          </p:cNvPr>
          <p:cNvCxnSpPr>
            <a:cxnSpLocks/>
            <a:endCxn id="58" idx="0"/>
          </p:cNvCxnSpPr>
          <p:nvPr/>
        </p:nvCxnSpPr>
        <p:spPr>
          <a:xfrm flipH="1">
            <a:off x="5558555" y="5688982"/>
            <a:ext cx="5162" cy="192035"/>
          </a:xfrm>
          <a:prstGeom prst="line">
            <a:avLst/>
          </a:prstGeom>
        </p:spPr>
        <p:style>
          <a:lnRef idx="2">
            <a:schemeClr val="accent1"/>
          </a:lnRef>
          <a:fillRef idx="0">
            <a:schemeClr val="accent1"/>
          </a:fillRef>
          <a:effectRef idx="1">
            <a:schemeClr val="accent1"/>
          </a:effectRef>
          <a:fontRef idx="minor">
            <a:schemeClr val="tx1"/>
          </a:fontRef>
        </p:style>
      </p:cxnSp>
      <p:sp>
        <p:nvSpPr>
          <p:cNvPr id="71" name="Rectangle: Rounded Corners 70">
            <a:extLst>
              <a:ext uri="{FF2B5EF4-FFF2-40B4-BE49-F238E27FC236}">
                <a16:creationId xmlns:a16="http://schemas.microsoft.com/office/drawing/2014/main" id="{7E05F917-FBDD-400A-8F13-EFEF647AD2F3}"/>
              </a:ext>
            </a:extLst>
          </p:cNvPr>
          <p:cNvSpPr/>
          <p:nvPr/>
        </p:nvSpPr>
        <p:spPr>
          <a:xfrm>
            <a:off x="412250" y="4048632"/>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A</a:t>
            </a:r>
            <a:r>
              <a:rPr lang="en-US" dirty="0"/>
              <a:t>1</a:t>
            </a:r>
            <a:endParaRPr lang="lt-LT" dirty="0"/>
          </a:p>
        </p:txBody>
      </p:sp>
      <p:cxnSp>
        <p:nvCxnSpPr>
          <p:cNvPr id="72" name="Straight Connector 71">
            <a:extLst>
              <a:ext uri="{FF2B5EF4-FFF2-40B4-BE49-F238E27FC236}">
                <a16:creationId xmlns:a16="http://schemas.microsoft.com/office/drawing/2014/main" id="{55674205-D6FB-42F4-B759-348AE07A4B22}"/>
              </a:ext>
            </a:extLst>
          </p:cNvPr>
          <p:cNvCxnSpPr>
            <a:cxnSpLocks/>
            <a:stCxn id="71" idx="2"/>
          </p:cNvCxnSpPr>
          <p:nvPr/>
        </p:nvCxnSpPr>
        <p:spPr>
          <a:xfrm>
            <a:off x="981992" y="4526934"/>
            <a:ext cx="0" cy="225772"/>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9CE85E9D-91D2-4532-B80C-686C5213BB8A}"/>
              </a:ext>
            </a:extLst>
          </p:cNvPr>
          <p:cNvCxnSpPr>
            <a:cxnSpLocks/>
            <a:endCxn id="75" idx="0"/>
          </p:cNvCxnSpPr>
          <p:nvPr/>
        </p:nvCxnSpPr>
        <p:spPr>
          <a:xfrm>
            <a:off x="2243395" y="4468559"/>
            <a:ext cx="0" cy="265978"/>
          </a:xfrm>
          <a:prstGeom prst="line">
            <a:avLst/>
          </a:prstGeom>
        </p:spPr>
        <p:style>
          <a:lnRef idx="2">
            <a:schemeClr val="accent1"/>
          </a:lnRef>
          <a:fillRef idx="0">
            <a:schemeClr val="accent1"/>
          </a:fillRef>
          <a:effectRef idx="1">
            <a:schemeClr val="accent1"/>
          </a:effectRef>
          <a:fontRef idx="minor">
            <a:schemeClr val="tx1"/>
          </a:fontRef>
        </p:style>
      </p:cxnSp>
      <p:sp>
        <p:nvSpPr>
          <p:cNvPr id="74" name="Rectangle: Rounded Corners 73">
            <a:extLst>
              <a:ext uri="{FF2B5EF4-FFF2-40B4-BE49-F238E27FC236}">
                <a16:creationId xmlns:a16="http://schemas.microsoft.com/office/drawing/2014/main" id="{B2DD5DA0-3BE5-4692-B148-FAE1431EC160}"/>
              </a:ext>
            </a:extLst>
          </p:cNvPr>
          <p:cNvSpPr/>
          <p:nvPr/>
        </p:nvSpPr>
        <p:spPr>
          <a:xfrm>
            <a:off x="1673653" y="4050197"/>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A2</a:t>
            </a:r>
            <a:endParaRPr lang="lt-LT" dirty="0"/>
          </a:p>
        </p:txBody>
      </p:sp>
      <p:sp>
        <p:nvSpPr>
          <p:cNvPr id="75" name="Rectangle: Rounded Corners 74">
            <a:extLst>
              <a:ext uri="{FF2B5EF4-FFF2-40B4-BE49-F238E27FC236}">
                <a16:creationId xmlns:a16="http://schemas.microsoft.com/office/drawing/2014/main" id="{DBE8A76D-6EBF-4710-8C56-7411431D9AD1}"/>
              </a:ext>
            </a:extLst>
          </p:cNvPr>
          <p:cNvSpPr/>
          <p:nvPr/>
        </p:nvSpPr>
        <p:spPr>
          <a:xfrm>
            <a:off x="1673653" y="4734537"/>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A4</a:t>
            </a:r>
            <a:endParaRPr lang="lt-LT" dirty="0"/>
          </a:p>
        </p:txBody>
      </p:sp>
      <p:cxnSp>
        <p:nvCxnSpPr>
          <p:cNvPr id="77" name="Straight Connector 76">
            <a:extLst>
              <a:ext uri="{FF2B5EF4-FFF2-40B4-BE49-F238E27FC236}">
                <a16:creationId xmlns:a16="http://schemas.microsoft.com/office/drawing/2014/main" id="{5E41060D-D7E1-4054-9838-53AF4223B648}"/>
              </a:ext>
            </a:extLst>
          </p:cNvPr>
          <p:cNvCxnSpPr>
            <a:cxnSpLocks/>
            <a:endCxn id="59" idx="0"/>
          </p:cNvCxnSpPr>
          <p:nvPr/>
        </p:nvCxnSpPr>
        <p:spPr>
          <a:xfrm>
            <a:off x="6801674" y="5581960"/>
            <a:ext cx="0" cy="299057"/>
          </a:xfrm>
          <a:prstGeom prst="line">
            <a:avLst/>
          </a:prstGeom>
        </p:spPr>
        <p:style>
          <a:lnRef idx="2">
            <a:schemeClr val="accent1"/>
          </a:lnRef>
          <a:fillRef idx="0">
            <a:schemeClr val="accent1"/>
          </a:fillRef>
          <a:effectRef idx="1">
            <a:schemeClr val="accent1"/>
          </a:effectRef>
          <a:fontRef idx="minor">
            <a:schemeClr val="tx1"/>
          </a:fontRef>
        </p:style>
      </p:cxnSp>
      <p:sp>
        <p:nvSpPr>
          <p:cNvPr id="80" name="Rectangle: Rounded Corners 79">
            <a:extLst>
              <a:ext uri="{FF2B5EF4-FFF2-40B4-BE49-F238E27FC236}">
                <a16:creationId xmlns:a16="http://schemas.microsoft.com/office/drawing/2014/main" id="{1E852CF1-E596-4F4B-9121-22F20164228A}"/>
              </a:ext>
            </a:extLst>
          </p:cNvPr>
          <p:cNvSpPr/>
          <p:nvPr/>
        </p:nvSpPr>
        <p:spPr>
          <a:xfrm>
            <a:off x="3648491" y="4089782"/>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C</a:t>
            </a:r>
            <a:r>
              <a:rPr lang="en-US" dirty="0"/>
              <a:t>1</a:t>
            </a:r>
            <a:endParaRPr lang="lt-LT" dirty="0"/>
          </a:p>
        </p:txBody>
      </p:sp>
      <p:sp>
        <p:nvSpPr>
          <p:cNvPr id="81" name="Rectangle: Rounded Corners 80">
            <a:extLst>
              <a:ext uri="{FF2B5EF4-FFF2-40B4-BE49-F238E27FC236}">
                <a16:creationId xmlns:a16="http://schemas.microsoft.com/office/drawing/2014/main" id="{9CCE941B-388D-4D49-91C9-08F0E35528FE}"/>
              </a:ext>
            </a:extLst>
          </p:cNvPr>
          <p:cNvSpPr/>
          <p:nvPr/>
        </p:nvSpPr>
        <p:spPr>
          <a:xfrm>
            <a:off x="4891610" y="4089782"/>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C</a:t>
            </a:r>
            <a:r>
              <a:rPr lang="en-US" dirty="0"/>
              <a:t>2</a:t>
            </a:r>
            <a:endParaRPr lang="lt-LT" dirty="0"/>
          </a:p>
        </p:txBody>
      </p:sp>
      <p:sp>
        <p:nvSpPr>
          <p:cNvPr id="82" name="Rectangle: Rounded Corners 81">
            <a:extLst>
              <a:ext uri="{FF2B5EF4-FFF2-40B4-BE49-F238E27FC236}">
                <a16:creationId xmlns:a16="http://schemas.microsoft.com/office/drawing/2014/main" id="{E8A9DD1C-21BB-4E75-925C-BECAD7AE68B7}"/>
              </a:ext>
            </a:extLst>
          </p:cNvPr>
          <p:cNvSpPr/>
          <p:nvPr/>
        </p:nvSpPr>
        <p:spPr>
          <a:xfrm>
            <a:off x="6134729" y="4089782"/>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C</a:t>
            </a:r>
            <a:r>
              <a:rPr lang="ru-RU" dirty="0"/>
              <a:t>3</a:t>
            </a:r>
            <a:endParaRPr lang="lt-LT" dirty="0"/>
          </a:p>
        </p:txBody>
      </p:sp>
      <p:cxnSp>
        <p:nvCxnSpPr>
          <p:cNvPr id="83" name="Straight Connector 82">
            <a:extLst>
              <a:ext uri="{FF2B5EF4-FFF2-40B4-BE49-F238E27FC236}">
                <a16:creationId xmlns:a16="http://schemas.microsoft.com/office/drawing/2014/main" id="{66CEB9E4-24A6-4448-8D98-8F0D7AB6661F}"/>
              </a:ext>
            </a:extLst>
          </p:cNvPr>
          <p:cNvCxnSpPr>
            <a:cxnSpLocks/>
          </p:cNvCxnSpPr>
          <p:nvPr/>
        </p:nvCxnSpPr>
        <p:spPr>
          <a:xfrm>
            <a:off x="4218233" y="3887944"/>
            <a:ext cx="2486238" cy="9803"/>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52B6FE86-5843-428E-942A-B2361C7FD1FB}"/>
              </a:ext>
            </a:extLst>
          </p:cNvPr>
          <p:cNvCxnSpPr>
            <a:cxnSpLocks/>
            <a:endCxn id="80" idx="0"/>
          </p:cNvCxnSpPr>
          <p:nvPr/>
        </p:nvCxnSpPr>
        <p:spPr>
          <a:xfrm>
            <a:off x="4218233" y="3887944"/>
            <a:ext cx="0" cy="201838"/>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8A68C0A5-C711-418F-81A7-D8B7F1CD4689}"/>
              </a:ext>
            </a:extLst>
          </p:cNvPr>
          <p:cNvCxnSpPr>
            <a:cxnSpLocks/>
            <a:endCxn id="81" idx="0"/>
          </p:cNvCxnSpPr>
          <p:nvPr/>
        </p:nvCxnSpPr>
        <p:spPr>
          <a:xfrm flipH="1">
            <a:off x="5461352" y="3897747"/>
            <a:ext cx="5162" cy="192035"/>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E1BD9F1F-6694-44F3-84EC-A31F979FADD7}"/>
              </a:ext>
            </a:extLst>
          </p:cNvPr>
          <p:cNvCxnSpPr>
            <a:endCxn id="82" idx="0"/>
          </p:cNvCxnSpPr>
          <p:nvPr/>
        </p:nvCxnSpPr>
        <p:spPr>
          <a:xfrm>
            <a:off x="6704471" y="3790725"/>
            <a:ext cx="0" cy="299057"/>
          </a:xfrm>
          <a:prstGeom prst="line">
            <a:avLst/>
          </a:prstGeom>
        </p:spPr>
        <p:style>
          <a:lnRef idx="2">
            <a:schemeClr val="accent1"/>
          </a:lnRef>
          <a:fillRef idx="0">
            <a:schemeClr val="accent1"/>
          </a:fillRef>
          <a:effectRef idx="1">
            <a:schemeClr val="accent1"/>
          </a:effectRef>
          <a:fontRef idx="minor">
            <a:schemeClr val="tx1"/>
          </a:fontRef>
        </p:style>
      </p:cxnSp>
      <p:sp>
        <p:nvSpPr>
          <p:cNvPr id="92" name="Rectangle: Rounded Corners 91">
            <a:extLst>
              <a:ext uri="{FF2B5EF4-FFF2-40B4-BE49-F238E27FC236}">
                <a16:creationId xmlns:a16="http://schemas.microsoft.com/office/drawing/2014/main" id="{9DF85F58-0222-48FE-89E9-3BCC679AA118}"/>
              </a:ext>
            </a:extLst>
          </p:cNvPr>
          <p:cNvSpPr/>
          <p:nvPr/>
        </p:nvSpPr>
        <p:spPr>
          <a:xfrm>
            <a:off x="3653653" y="2336250"/>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B</a:t>
            </a:r>
            <a:r>
              <a:rPr lang="ru-RU" dirty="0"/>
              <a:t>2</a:t>
            </a:r>
            <a:endParaRPr lang="lt-LT" dirty="0"/>
          </a:p>
        </p:txBody>
      </p:sp>
      <p:sp>
        <p:nvSpPr>
          <p:cNvPr id="93" name="Rectangle: Rounded Corners 92">
            <a:extLst>
              <a:ext uri="{FF2B5EF4-FFF2-40B4-BE49-F238E27FC236}">
                <a16:creationId xmlns:a16="http://schemas.microsoft.com/office/drawing/2014/main" id="{7B2F0F6B-4507-4B21-BF26-8C8612F2A3D9}"/>
              </a:ext>
            </a:extLst>
          </p:cNvPr>
          <p:cNvSpPr/>
          <p:nvPr/>
        </p:nvSpPr>
        <p:spPr>
          <a:xfrm>
            <a:off x="4896772" y="2336250"/>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B3</a:t>
            </a:r>
            <a:endParaRPr lang="lt-LT" dirty="0"/>
          </a:p>
        </p:txBody>
      </p:sp>
      <p:sp>
        <p:nvSpPr>
          <p:cNvPr id="94" name="Rectangle: Rounded Corners 93">
            <a:extLst>
              <a:ext uri="{FF2B5EF4-FFF2-40B4-BE49-F238E27FC236}">
                <a16:creationId xmlns:a16="http://schemas.microsoft.com/office/drawing/2014/main" id="{01EE73C6-AB5C-4B8B-86F8-1B773ABC9DB1}"/>
              </a:ext>
            </a:extLst>
          </p:cNvPr>
          <p:cNvSpPr/>
          <p:nvPr/>
        </p:nvSpPr>
        <p:spPr>
          <a:xfrm>
            <a:off x="6139891" y="2336250"/>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B4</a:t>
            </a:r>
            <a:endParaRPr lang="lt-LT" dirty="0"/>
          </a:p>
        </p:txBody>
      </p:sp>
      <p:cxnSp>
        <p:nvCxnSpPr>
          <p:cNvPr id="95" name="Straight Connector 94">
            <a:extLst>
              <a:ext uri="{FF2B5EF4-FFF2-40B4-BE49-F238E27FC236}">
                <a16:creationId xmlns:a16="http://schemas.microsoft.com/office/drawing/2014/main" id="{E362A273-05D2-4209-B962-5918085685C5}"/>
              </a:ext>
            </a:extLst>
          </p:cNvPr>
          <p:cNvCxnSpPr>
            <a:cxnSpLocks/>
          </p:cNvCxnSpPr>
          <p:nvPr/>
        </p:nvCxnSpPr>
        <p:spPr>
          <a:xfrm>
            <a:off x="2957623" y="2134412"/>
            <a:ext cx="3752010" cy="9803"/>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83E25FA4-0557-4FEF-A809-BA2D0284D720}"/>
              </a:ext>
            </a:extLst>
          </p:cNvPr>
          <p:cNvCxnSpPr>
            <a:cxnSpLocks/>
            <a:endCxn id="92" idx="0"/>
          </p:cNvCxnSpPr>
          <p:nvPr/>
        </p:nvCxnSpPr>
        <p:spPr>
          <a:xfrm>
            <a:off x="4223395" y="2134412"/>
            <a:ext cx="0" cy="201838"/>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B418C9EF-BF7A-4225-8EB0-A5855033FB83}"/>
              </a:ext>
            </a:extLst>
          </p:cNvPr>
          <p:cNvCxnSpPr>
            <a:cxnSpLocks/>
            <a:endCxn id="93" idx="0"/>
          </p:cNvCxnSpPr>
          <p:nvPr/>
        </p:nvCxnSpPr>
        <p:spPr>
          <a:xfrm flipH="1">
            <a:off x="5466514" y="2144215"/>
            <a:ext cx="5162" cy="192035"/>
          </a:xfrm>
          <a:prstGeom prst="line">
            <a:avLst/>
          </a:prstGeom>
        </p:spPr>
        <p:style>
          <a:lnRef idx="2">
            <a:schemeClr val="accent1"/>
          </a:lnRef>
          <a:fillRef idx="0">
            <a:schemeClr val="accent1"/>
          </a:fillRef>
          <a:effectRef idx="1">
            <a:schemeClr val="accent1"/>
          </a:effectRef>
          <a:fontRef idx="minor">
            <a:schemeClr val="tx1"/>
          </a:fontRef>
        </p:style>
      </p:cxnSp>
      <p:sp>
        <p:nvSpPr>
          <p:cNvPr id="98" name="Rectangle: Rounded Corners 97">
            <a:extLst>
              <a:ext uri="{FF2B5EF4-FFF2-40B4-BE49-F238E27FC236}">
                <a16:creationId xmlns:a16="http://schemas.microsoft.com/office/drawing/2014/main" id="{09D10290-54A5-4A18-8DDF-36ABA29946D7}"/>
              </a:ext>
            </a:extLst>
          </p:cNvPr>
          <p:cNvSpPr/>
          <p:nvPr/>
        </p:nvSpPr>
        <p:spPr>
          <a:xfrm>
            <a:off x="2387881" y="2336250"/>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t>B</a:t>
            </a:r>
            <a:r>
              <a:rPr lang="en-US" dirty="0"/>
              <a:t>1</a:t>
            </a:r>
            <a:endParaRPr lang="lt-LT" dirty="0"/>
          </a:p>
        </p:txBody>
      </p:sp>
      <p:cxnSp>
        <p:nvCxnSpPr>
          <p:cNvPr id="102" name="Straight Connector 101">
            <a:extLst>
              <a:ext uri="{FF2B5EF4-FFF2-40B4-BE49-F238E27FC236}">
                <a16:creationId xmlns:a16="http://schemas.microsoft.com/office/drawing/2014/main" id="{82858CD8-BB75-41FD-B675-6D375FFA2074}"/>
              </a:ext>
            </a:extLst>
          </p:cNvPr>
          <p:cNvCxnSpPr>
            <a:cxnSpLocks/>
            <a:endCxn id="98" idx="0"/>
          </p:cNvCxnSpPr>
          <p:nvPr/>
        </p:nvCxnSpPr>
        <p:spPr>
          <a:xfrm>
            <a:off x="2957623" y="2134412"/>
            <a:ext cx="0" cy="20183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35405CDF-CF06-4698-ABEC-3BE699439EC1}"/>
              </a:ext>
            </a:extLst>
          </p:cNvPr>
          <p:cNvCxnSpPr>
            <a:cxnSpLocks/>
            <a:endCxn id="94" idx="0"/>
          </p:cNvCxnSpPr>
          <p:nvPr/>
        </p:nvCxnSpPr>
        <p:spPr>
          <a:xfrm>
            <a:off x="6703073" y="2009293"/>
            <a:ext cx="6560" cy="326957"/>
          </a:xfrm>
          <a:prstGeom prst="line">
            <a:avLst/>
          </a:prstGeom>
        </p:spPr>
        <p:style>
          <a:lnRef idx="2">
            <a:schemeClr val="accent1"/>
          </a:lnRef>
          <a:fillRef idx="0">
            <a:schemeClr val="accent1"/>
          </a:fillRef>
          <a:effectRef idx="1">
            <a:schemeClr val="accent1"/>
          </a:effectRef>
          <a:fontRef idx="minor">
            <a:schemeClr val="tx1"/>
          </a:fontRef>
        </p:style>
      </p:cxnSp>
      <p:sp>
        <p:nvSpPr>
          <p:cNvPr id="112" name="Rectangle: Rounded Corners 111">
            <a:extLst>
              <a:ext uri="{FF2B5EF4-FFF2-40B4-BE49-F238E27FC236}">
                <a16:creationId xmlns:a16="http://schemas.microsoft.com/office/drawing/2014/main" id="{BD06631F-3E34-4BE4-B8EC-8D97B0C67474}"/>
              </a:ext>
            </a:extLst>
          </p:cNvPr>
          <p:cNvSpPr/>
          <p:nvPr/>
        </p:nvSpPr>
        <p:spPr>
          <a:xfrm>
            <a:off x="412250" y="4736033"/>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r>
              <a:rPr lang="ru-RU" dirty="0"/>
              <a:t>3</a:t>
            </a:r>
            <a:endParaRPr lang="lt-LT" dirty="0"/>
          </a:p>
        </p:txBody>
      </p:sp>
      <p:cxnSp>
        <p:nvCxnSpPr>
          <p:cNvPr id="114" name="Straight Connector 113">
            <a:extLst>
              <a:ext uri="{FF2B5EF4-FFF2-40B4-BE49-F238E27FC236}">
                <a16:creationId xmlns:a16="http://schemas.microsoft.com/office/drawing/2014/main" id="{F55E11A3-9369-48A0-9A20-F7FFE528124A}"/>
              </a:ext>
            </a:extLst>
          </p:cNvPr>
          <p:cNvCxnSpPr>
            <a:cxnSpLocks/>
          </p:cNvCxnSpPr>
          <p:nvPr/>
        </p:nvCxnSpPr>
        <p:spPr>
          <a:xfrm>
            <a:off x="971603" y="5199355"/>
            <a:ext cx="0" cy="225772"/>
          </a:xfrm>
          <a:prstGeom prst="line">
            <a:avLst/>
          </a:prstGeom>
        </p:spPr>
        <p:style>
          <a:lnRef idx="2">
            <a:schemeClr val="accent1"/>
          </a:lnRef>
          <a:fillRef idx="0">
            <a:schemeClr val="accent1"/>
          </a:fillRef>
          <a:effectRef idx="1">
            <a:schemeClr val="accent1"/>
          </a:effectRef>
          <a:fontRef idx="minor">
            <a:schemeClr val="tx1"/>
          </a:fontRef>
        </p:style>
      </p:cxnSp>
      <p:sp>
        <p:nvSpPr>
          <p:cNvPr id="115" name="Rectangle: Rounded Corners 114">
            <a:extLst>
              <a:ext uri="{FF2B5EF4-FFF2-40B4-BE49-F238E27FC236}">
                <a16:creationId xmlns:a16="http://schemas.microsoft.com/office/drawing/2014/main" id="{121E166B-0F3C-4382-A0F4-5E7DA6D9BFF4}"/>
              </a:ext>
            </a:extLst>
          </p:cNvPr>
          <p:cNvSpPr/>
          <p:nvPr/>
        </p:nvSpPr>
        <p:spPr>
          <a:xfrm>
            <a:off x="1673653" y="5406958"/>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A6</a:t>
            </a:r>
            <a:endParaRPr lang="lt-LT" dirty="0"/>
          </a:p>
        </p:txBody>
      </p:sp>
      <p:sp>
        <p:nvSpPr>
          <p:cNvPr id="116" name="Rectangle: Rounded Corners 115">
            <a:extLst>
              <a:ext uri="{FF2B5EF4-FFF2-40B4-BE49-F238E27FC236}">
                <a16:creationId xmlns:a16="http://schemas.microsoft.com/office/drawing/2014/main" id="{F7A23580-D876-45B7-973B-C0D0D725B5FF}"/>
              </a:ext>
            </a:extLst>
          </p:cNvPr>
          <p:cNvSpPr/>
          <p:nvPr/>
        </p:nvSpPr>
        <p:spPr>
          <a:xfrm>
            <a:off x="401861" y="5408454"/>
            <a:ext cx="1139484" cy="478302"/>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A5</a:t>
            </a:r>
            <a:endParaRPr lang="lt-LT" dirty="0"/>
          </a:p>
        </p:txBody>
      </p:sp>
      <p:cxnSp>
        <p:nvCxnSpPr>
          <p:cNvPr id="118" name="Straight Connector 117">
            <a:extLst>
              <a:ext uri="{FF2B5EF4-FFF2-40B4-BE49-F238E27FC236}">
                <a16:creationId xmlns:a16="http://schemas.microsoft.com/office/drawing/2014/main" id="{72FBC4B5-ECC5-4A8B-91EA-9CA7EBEA52A4}"/>
              </a:ext>
            </a:extLst>
          </p:cNvPr>
          <p:cNvCxnSpPr>
            <a:cxnSpLocks/>
            <a:stCxn id="75" idx="2"/>
            <a:endCxn id="115" idx="0"/>
          </p:cNvCxnSpPr>
          <p:nvPr/>
        </p:nvCxnSpPr>
        <p:spPr>
          <a:xfrm>
            <a:off x="2243395" y="5212839"/>
            <a:ext cx="0" cy="194119"/>
          </a:xfrm>
          <a:prstGeom prst="line">
            <a:avLst/>
          </a:prstGeom>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731078DB-C841-411F-9B06-12ADC73BC10E}"/>
              </a:ext>
            </a:extLst>
          </p:cNvPr>
          <p:cNvCxnSpPr>
            <a:endCxn id="71" idx="0"/>
          </p:cNvCxnSpPr>
          <p:nvPr/>
        </p:nvCxnSpPr>
        <p:spPr>
          <a:xfrm>
            <a:off x="981992" y="3790725"/>
            <a:ext cx="0" cy="257907"/>
          </a:xfrm>
          <a:prstGeom prst="line">
            <a:avLst/>
          </a:prstGeom>
        </p:spPr>
        <p:style>
          <a:lnRef idx="2">
            <a:schemeClr val="accent1"/>
          </a:lnRef>
          <a:fillRef idx="0">
            <a:schemeClr val="accent1"/>
          </a:fillRef>
          <a:effectRef idx="1">
            <a:schemeClr val="accent1"/>
          </a:effectRef>
          <a:fontRef idx="minor">
            <a:schemeClr val="tx1"/>
          </a:fontRef>
        </p:style>
      </p:cxnSp>
      <p:cxnSp>
        <p:nvCxnSpPr>
          <p:cNvPr id="124" name="Straight Connector 123">
            <a:extLst>
              <a:ext uri="{FF2B5EF4-FFF2-40B4-BE49-F238E27FC236}">
                <a16:creationId xmlns:a16="http://schemas.microsoft.com/office/drawing/2014/main" id="{1DE6B6DB-993B-4306-8860-6F54CFDF2063}"/>
              </a:ext>
            </a:extLst>
          </p:cNvPr>
          <p:cNvCxnSpPr/>
          <p:nvPr/>
        </p:nvCxnSpPr>
        <p:spPr>
          <a:xfrm>
            <a:off x="2114843" y="3799610"/>
            <a:ext cx="0" cy="250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26" name="Straight Arrow Connector 125">
            <a:extLst>
              <a:ext uri="{FF2B5EF4-FFF2-40B4-BE49-F238E27FC236}">
                <a16:creationId xmlns:a16="http://schemas.microsoft.com/office/drawing/2014/main" id="{9F212F5D-2F6E-4156-9F4B-50659E693FD3}"/>
              </a:ext>
            </a:extLst>
          </p:cNvPr>
          <p:cNvCxnSpPr>
            <a:stCxn id="28" idx="1"/>
            <a:endCxn id="71" idx="0"/>
          </p:cNvCxnSpPr>
          <p:nvPr/>
        </p:nvCxnSpPr>
        <p:spPr>
          <a:xfrm flipH="1">
            <a:off x="981992" y="547072"/>
            <a:ext cx="7501133" cy="3501560"/>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28" name="Straight Arrow Connector 127">
            <a:extLst>
              <a:ext uri="{FF2B5EF4-FFF2-40B4-BE49-F238E27FC236}">
                <a16:creationId xmlns:a16="http://schemas.microsoft.com/office/drawing/2014/main" id="{46260F61-E575-4597-8265-699715154AEE}"/>
              </a:ext>
            </a:extLst>
          </p:cNvPr>
          <p:cNvCxnSpPr>
            <a:stCxn id="28" idx="1"/>
            <a:endCxn id="74" idx="0"/>
          </p:cNvCxnSpPr>
          <p:nvPr/>
        </p:nvCxnSpPr>
        <p:spPr>
          <a:xfrm flipH="1">
            <a:off x="2243395" y="547072"/>
            <a:ext cx="6239730" cy="3503125"/>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0" name="Straight Arrow Connector 129">
            <a:extLst>
              <a:ext uri="{FF2B5EF4-FFF2-40B4-BE49-F238E27FC236}">
                <a16:creationId xmlns:a16="http://schemas.microsoft.com/office/drawing/2014/main" id="{6FBD5211-64E4-429A-98D9-606052A534FA}"/>
              </a:ext>
            </a:extLst>
          </p:cNvPr>
          <p:cNvCxnSpPr>
            <a:stCxn id="28" idx="1"/>
            <a:endCxn id="112" idx="0"/>
          </p:cNvCxnSpPr>
          <p:nvPr/>
        </p:nvCxnSpPr>
        <p:spPr>
          <a:xfrm flipH="1">
            <a:off x="981992" y="547072"/>
            <a:ext cx="7501133" cy="4188961"/>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2" name="Straight Arrow Connector 131">
            <a:extLst>
              <a:ext uri="{FF2B5EF4-FFF2-40B4-BE49-F238E27FC236}">
                <a16:creationId xmlns:a16="http://schemas.microsoft.com/office/drawing/2014/main" id="{752B70DF-B388-4739-8B34-AE19DB7B0ED7}"/>
              </a:ext>
            </a:extLst>
          </p:cNvPr>
          <p:cNvCxnSpPr>
            <a:cxnSpLocks/>
            <a:stCxn id="28" idx="1"/>
            <a:endCxn id="98" idx="0"/>
          </p:cNvCxnSpPr>
          <p:nvPr/>
        </p:nvCxnSpPr>
        <p:spPr>
          <a:xfrm flipH="1">
            <a:off x="2957623" y="547072"/>
            <a:ext cx="5525502" cy="1789178"/>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5" name="Straight Arrow Connector 134">
            <a:extLst>
              <a:ext uri="{FF2B5EF4-FFF2-40B4-BE49-F238E27FC236}">
                <a16:creationId xmlns:a16="http://schemas.microsoft.com/office/drawing/2014/main" id="{49A6AF59-A7E3-482E-9487-24C0E092292F}"/>
              </a:ext>
            </a:extLst>
          </p:cNvPr>
          <p:cNvCxnSpPr>
            <a:stCxn id="28" idx="1"/>
            <a:endCxn id="92" idx="0"/>
          </p:cNvCxnSpPr>
          <p:nvPr/>
        </p:nvCxnSpPr>
        <p:spPr>
          <a:xfrm flipH="1">
            <a:off x="4223395" y="547072"/>
            <a:ext cx="4259730" cy="1789178"/>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7" name="Straight Arrow Connector 136">
            <a:extLst>
              <a:ext uri="{FF2B5EF4-FFF2-40B4-BE49-F238E27FC236}">
                <a16:creationId xmlns:a16="http://schemas.microsoft.com/office/drawing/2014/main" id="{FD6753BC-8734-4EBC-90BD-AEA3ACA84BF5}"/>
              </a:ext>
            </a:extLst>
          </p:cNvPr>
          <p:cNvCxnSpPr>
            <a:stCxn id="28" idx="1"/>
            <a:endCxn id="93" idx="0"/>
          </p:cNvCxnSpPr>
          <p:nvPr/>
        </p:nvCxnSpPr>
        <p:spPr>
          <a:xfrm flipH="1">
            <a:off x="5466514" y="547072"/>
            <a:ext cx="3016611" cy="1789178"/>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39" name="Straight Arrow Connector 138">
            <a:extLst>
              <a:ext uri="{FF2B5EF4-FFF2-40B4-BE49-F238E27FC236}">
                <a16:creationId xmlns:a16="http://schemas.microsoft.com/office/drawing/2014/main" id="{877E9146-574F-4B50-A52B-48A0D0F0A8AC}"/>
              </a:ext>
            </a:extLst>
          </p:cNvPr>
          <p:cNvCxnSpPr>
            <a:stCxn id="28" idx="1"/>
            <a:endCxn id="80" idx="0"/>
          </p:cNvCxnSpPr>
          <p:nvPr/>
        </p:nvCxnSpPr>
        <p:spPr>
          <a:xfrm flipH="1">
            <a:off x="4218233" y="547072"/>
            <a:ext cx="4264892" cy="3542710"/>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1" name="Straight Arrow Connector 140">
            <a:extLst>
              <a:ext uri="{FF2B5EF4-FFF2-40B4-BE49-F238E27FC236}">
                <a16:creationId xmlns:a16="http://schemas.microsoft.com/office/drawing/2014/main" id="{2D0A9729-A5F1-4F94-9B75-B01468FCAFBA}"/>
              </a:ext>
            </a:extLst>
          </p:cNvPr>
          <p:cNvCxnSpPr>
            <a:stCxn id="28" idx="1"/>
            <a:endCxn id="82" idx="0"/>
          </p:cNvCxnSpPr>
          <p:nvPr/>
        </p:nvCxnSpPr>
        <p:spPr>
          <a:xfrm flipH="1">
            <a:off x="6704471" y="547072"/>
            <a:ext cx="1778654" cy="3542710"/>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3" name="Straight Arrow Connector 142">
            <a:extLst>
              <a:ext uri="{FF2B5EF4-FFF2-40B4-BE49-F238E27FC236}">
                <a16:creationId xmlns:a16="http://schemas.microsoft.com/office/drawing/2014/main" id="{227B8ED9-2BC9-43FE-8575-8DA010395680}"/>
              </a:ext>
            </a:extLst>
          </p:cNvPr>
          <p:cNvCxnSpPr>
            <a:stCxn id="28" idx="1"/>
            <a:endCxn id="55" idx="0"/>
          </p:cNvCxnSpPr>
          <p:nvPr/>
        </p:nvCxnSpPr>
        <p:spPr>
          <a:xfrm flipH="1">
            <a:off x="4315436" y="547072"/>
            <a:ext cx="4167689" cy="5333945"/>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5" name="Straight Arrow Connector 144">
            <a:extLst>
              <a:ext uri="{FF2B5EF4-FFF2-40B4-BE49-F238E27FC236}">
                <a16:creationId xmlns:a16="http://schemas.microsoft.com/office/drawing/2014/main" id="{D115E608-93F5-4658-8DBC-010E3AE4DC1D}"/>
              </a:ext>
            </a:extLst>
          </p:cNvPr>
          <p:cNvCxnSpPr>
            <a:stCxn id="28" idx="1"/>
            <a:endCxn id="58" idx="0"/>
          </p:cNvCxnSpPr>
          <p:nvPr/>
        </p:nvCxnSpPr>
        <p:spPr>
          <a:xfrm flipH="1">
            <a:off x="5558555" y="547072"/>
            <a:ext cx="2924570" cy="5333945"/>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7" name="Straight Arrow Connector 146">
            <a:extLst>
              <a:ext uri="{FF2B5EF4-FFF2-40B4-BE49-F238E27FC236}">
                <a16:creationId xmlns:a16="http://schemas.microsoft.com/office/drawing/2014/main" id="{8C62E3A8-D916-4AAA-8A28-4771007DAD55}"/>
              </a:ext>
            </a:extLst>
          </p:cNvPr>
          <p:cNvCxnSpPr>
            <a:stCxn id="28" idx="1"/>
            <a:endCxn id="59" idx="0"/>
          </p:cNvCxnSpPr>
          <p:nvPr/>
        </p:nvCxnSpPr>
        <p:spPr>
          <a:xfrm flipH="1">
            <a:off x="6801674" y="547072"/>
            <a:ext cx="1681451" cy="5333945"/>
          </a:xfrm>
          <a:prstGeom prst="straightConnector1">
            <a:avLst/>
          </a:prstGeom>
          <a:ln>
            <a:solidFill>
              <a:schemeClr val="accent2">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49" name="Straight Arrow Connector 148">
            <a:extLst>
              <a:ext uri="{FF2B5EF4-FFF2-40B4-BE49-F238E27FC236}">
                <a16:creationId xmlns:a16="http://schemas.microsoft.com/office/drawing/2014/main" id="{842FA7D8-4420-4B45-B511-C6BEDBAA4737}"/>
              </a:ext>
            </a:extLst>
          </p:cNvPr>
          <p:cNvCxnSpPr>
            <a:stCxn id="31" idx="1"/>
            <a:endCxn id="71" idx="0"/>
          </p:cNvCxnSpPr>
          <p:nvPr/>
        </p:nvCxnSpPr>
        <p:spPr>
          <a:xfrm flipH="1">
            <a:off x="981992" y="1534407"/>
            <a:ext cx="7486195" cy="2514225"/>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51" name="Straight Arrow Connector 150">
            <a:extLst>
              <a:ext uri="{FF2B5EF4-FFF2-40B4-BE49-F238E27FC236}">
                <a16:creationId xmlns:a16="http://schemas.microsoft.com/office/drawing/2014/main" id="{C87B0484-6006-411B-A0EE-2762CA99D149}"/>
              </a:ext>
            </a:extLst>
          </p:cNvPr>
          <p:cNvCxnSpPr>
            <a:stCxn id="31" idx="1"/>
            <a:endCxn id="74" idx="0"/>
          </p:cNvCxnSpPr>
          <p:nvPr/>
        </p:nvCxnSpPr>
        <p:spPr>
          <a:xfrm flipH="1">
            <a:off x="2243395" y="1534407"/>
            <a:ext cx="6224792" cy="2515790"/>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53" name="Straight Arrow Connector 152">
            <a:extLst>
              <a:ext uri="{FF2B5EF4-FFF2-40B4-BE49-F238E27FC236}">
                <a16:creationId xmlns:a16="http://schemas.microsoft.com/office/drawing/2014/main" id="{C8AB180D-88F0-454E-9F09-2B6253D1CF25}"/>
              </a:ext>
            </a:extLst>
          </p:cNvPr>
          <p:cNvCxnSpPr>
            <a:stCxn id="31" idx="1"/>
            <a:endCxn id="112" idx="0"/>
          </p:cNvCxnSpPr>
          <p:nvPr/>
        </p:nvCxnSpPr>
        <p:spPr>
          <a:xfrm flipH="1">
            <a:off x="981992" y="1534407"/>
            <a:ext cx="7486195" cy="3201626"/>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55" name="Straight Arrow Connector 154">
            <a:extLst>
              <a:ext uri="{FF2B5EF4-FFF2-40B4-BE49-F238E27FC236}">
                <a16:creationId xmlns:a16="http://schemas.microsoft.com/office/drawing/2014/main" id="{4471A03E-B544-44B7-8950-A34E5D3FFDD1}"/>
              </a:ext>
            </a:extLst>
          </p:cNvPr>
          <p:cNvCxnSpPr>
            <a:stCxn id="31" idx="1"/>
            <a:endCxn id="98" idx="0"/>
          </p:cNvCxnSpPr>
          <p:nvPr/>
        </p:nvCxnSpPr>
        <p:spPr>
          <a:xfrm flipH="1">
            <a:off x="2957623" y="1534407"/>
            <a:ext cx="5510564" cy="801843"/>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57" name="Straight Arrow Connector 156">
            <a:extLst>
              <a:ext uri="{FF2B5EF4-FFF2-40B4-BE49-F238E27FC236}">
                <a16:creationId xmlns:a16="http://schemas.microsoft.com/office/drawing/2014/main" id="{B5D51238-A7CC-406C-8564-8D8ED53AF52D}"/>
              </a:ext>
            </a:extLst>
          </p:cNvPr>
          <p:cNvCxnSpPr>
            <a:stCxn id="31" idx="1"/>
            <a:endCxn id="92" idx="0"/>
          </p:cNvCxnSpPr>
          <p:nvPr/>
        </p:nvCxnSpPr>
        <p:spPr>
          <a:xfrm flipH="1">
            <a:off x="4223395" y="1534407"/>
            <a:ext cx="4244792" cy="801843"/>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59" name="Straight Arrow Connector 158">
            <a:extLst>
              <a:ext uri="{FF2B5EF4-FFF2-40B4-BE49-F238E27FC236}">
                <a16:creationId xmlns:a16="http://schemas.microsoft.com/office/drawing/2014/main" id="{6FA7B8E7-019B-4E7B-9B62-F84B22E06EAA}"/>
              </a:ext>
            </a:extLst>
          </p:cNvPr>
          <p:cNvCxnSpPr>
            <a:stCxn id="31" idx="1"/>
            <a:endCxn id="93" idx="0"/>
          </p:cNvCxnSpPr>
          <p:nvPr/>
        </p:nvCxnSpPr>
        <p:spPr>
          <a:xfrm flipH="1">
            <a:off x="5466514" y="1534407"/>
            <a:ext cx="3001673" cy="80184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4C7023CC-5AFB-48AF-9C09-805D40AFA458}"/>
              </a:ext>
            </a:extLst>
          </p:cNvPr>
          <p:cNvCxnSpPr>
            <a:stCxn id="31" idx="1"/>
            <a:endCxn id="80" idx="0"/>
          </p:cNvCxnSpPr>
          <p:nvPr/>
        </p:nvCxnSpPr>
        <p:spPr>
          <a:xfrm flipH="1">
            <a:off x="4218233" y="1534407"/>
            <a:ext cx="4249954" cy="2555375"/>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65" name="Straight Arrow Connector 164">
            <a:extLst>
              <a:ext uri="{FF2B5EF4-FFF2-40B4-BE49-F238E27FC236}">
                <a16:creationId xmlns:a16="http://schemas.microsoft.com/office/drawing/2014/main" id="{1D825682-E9C9-49E0-80F2-26495A835D6C}"/>
              </a:ext>
            </a:extLst>
          </p:cNvPr>
          <p:cNvCxnSpPr>
            <a:stCxn id="34" idx="1"/>
          </p:cNvCxnSpPr>
          <p:nvPr/>
        </p:nvCxnSpPr>
        <p:spPr>
          <a:xfrm flipH="1">
            <a:off x="2114843" y="2521742"/>
            <a:ext cx="6353344" cy="1528455"/>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67" name="Straight Arrow Connector 166">
            <a:extLst>
              <a:ext uri="{FF2B5EF4-FFF2-40B4-BE49-F238E27FC236}">
                <a16:creationId xmlns:a16="http://schemas.microsoft.com/office/drawing/2014/main" id="{1BCE436F-9B56-494B-8854-40C683490C4C}"/>
              </a:ext>
            </a:extLst>
          </p:cNvPr>
          <p:cNvCxnSpPr>
            <a:stCxn id="34" idx="1"/>
            <a:endCxn id="112" idx="0"/>
          </p:cNvCxnSpPr>
          <p:nvPr/>
        </p:nvCxnSpPr>
        <p:spPr>
          <a:xfrm flipH="1">
            <a:off x="981992" y="2521742"/>
            <a:ext cx="7486195" cy="221429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69" name="Straight Arrow Connector 168">
            <a:extLst>
              <a:ext uri="{FF2B5EF4-FFF2-40B4-BE49-F238E27FC236}">
                <a16:creationId xmlns:a16="http://schemas.microsoft.com/office/drawing/2014/main" id="{B5A8853B-54B0-41EB-85FA-8F3D325BC804}"/>
              </a:ext>
            </a:extLst>
          </p:cNvPr>
          <p:cNvCxnSpPr>
            <a:stCxn id="34" idx="1"/>
            <a:endCxn id="98" idx="0"/>
          </p:cNvCxnSpPr>
          <p:nvPr/>
        </p:nvCxnSpPr>
        <p:spPr>
          <a:xfrm flipH="1" flipV="1">
            <a:off x="2957623" y="2336250"/>
            <a:ext cx="5510564" cy="185492"/>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71" name="Straight Arrow Connector 170">
            <a:extLst>
              <a:ext uri="{FF2B5EF4-FFF2-40B4-BE49-F238E27FC236}">
                <a16:creationId xmlns:a16="http://schemas.microsoft.com/office/drawing/2014/main" id="{2C8FA11B-B25F-4C00-92FC-BF2756F794DC}"/>
              </a:ext>
            </a:extLst>
          </p:cNvPr>
          <p:cNvCxnSpPr>
            <a:stCxn id="34" idx="1"/>
            <a:endCxn id="93" idx="0"/>
          </p:cNvCxnSpPr>
          <p:nvPr/>
        </p:nvCxnSpPr>
        <p:spPr>
          <a:xfrm flipH="1" flipV="1">
            <a:off x="5466514" y="2336250"/>
            <a:ext cx="3001673" cy="185492"/>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73" name="Straight Arrow Connector 172">
            <a:extLst>
              <a:ext uri="{FF2B5EF4-FFF2-40B4-BE49-F238E27FC236}">
                <a16:creationId xmlns:a16="http://schemas.microsoft.com/office/drawing/2014/main" id="{83239839-0FC9-482E-BB10-43144D477646}"/>
              </a:ext>
            </a:extLst>
          </p:cNvPr>
          <p:cNvCxnSpPr>
            <a:stCxn id="34" idx="1"/>
            <a:endCxn id="80" idx="0"/>
          </p:cNvCxnSpPr>
          <p:nvPr/>
        </p:nvCxnSpPr>
        <p:spPr>
          <a:xfrm flipH="1">
            <a:off x="4218233" y="2521742"/>
            <a:ext cx="4249954" cy="156804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75" name="Straight Arrow Connector 174">
            <a:extLst>
              <a:ext uri="{FF2B5EF4-FFF2-40B4-BE49-F238E27FC236}">
                <a16:creationId xmlns:a16="http://schemas.microsoft.com/office/drawing/2014/main" id="{C95C711D-4BEF-4B1C-8124-5D144D1E1837}"/>
              </a:ext>
            </a:extLst>
          </p:cNvPr>
          <p:cNvCxnSpPr>
            <a:endCxn id="82" idx="0"/>
          </p:cNvCxnSpPr>
          <p:nvPr/>
        </p:nvCxnSpPr>
        <p:spPr>
          <a:xfrm flipH="1">
            <a:off x="6704471" y="2550562"/>
            <a:ext cx="1752464" cy="153922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77" name="Straight Arrow Connector 176">
            <a:extLst>
              <a:ext uri="{FF2B5EF4-FFF2-40B4-BE49-F238E27FC236}">
                <a16:creationId xmlns:a16="http://schemas.microsoft.com/office/drawing/2014/main" id="{55931CA6-5432-4727-8DE9-9C1473475852}"/>
              </a:ext>
            </a:extLst>
          </p:cNvPr>
          <p:cNvCxnSpPr>
            <a:stCxn id="34" idx="1"/>
            <a:endCxn id="55" idx="0"/>
          </p:cNvCxnSpPr>
          <p:nvPr/>
        </p:nvCxnSpPr>
        <p:spPr>
          <a:xfrm flipH="1">
            <a:off x="4315436" y="2521742"/>
            <a:ext cx="4152751" cy="3359275"/>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79" name="Straight Arrow Connector 178">
            <a:extLst>
              <a:ext uri="{FF2B5EF4-FFF2-40B4-BE49-F238E27FC236}">
                <a16:creationId xmlns:a16="http://schemas.microsoft.com/office/drawing/2014/main" id="{32F81D57-65DB-46F6-9605-5363CFD8929D}"/>
              </a:ext>
            </a:extLst>
          </p:cNvPr>
          <p:cNvCxnSpPr>
            <a:stCxn id="34" idx="1"/>
            <a:endCxn id="59" idx="0"/>
          </p:cNvCxnSpPr>
          <p:nvPr/>
        </p:nvCxnSpPr>
        <p:spPr>
          <a:xfrm flipH="1">
            <a:off x="6801674" y="2521742"/>
            <a:ext cx="1666513" cy="3359275"/>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81" name="Straight Arrow Connector 180">
            <a:extLst>
              <a:ext uri="{FF2B5EF4-FFF2-40B4-BE49-F238E27FC236}">
                <a16:creationId xmlns:a16="http://schemas.microsoft.com/office/drawing/2014/main" id="{92EE48A3-C27F-4959-B166-459114482295}"/>
              </a:ext>
            </a:extLst>
          </p:cNvPr>
          <p:cNvCxnSpPr>
            <a:stCxn id="37" idx="1"/>
          </p:cNvCxnSpPr>
          <p:nvPr/>
        </p:nvCxnSpPr>
        <p:spPr>
          <a:xfrm flipH="1">
            <a:off x="2114843" y="3509077"/>
            <a:ext cx="6353344" cy="50052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3" name="Straight Arrow Connector 182">
            <a:extLst>
              <a:ext uri="{FF2B5EF4-FFF2-40B4-BE49-F238E27FC236}">
                <a16:creationId xmlns:a16="http://schemas.microsoft.com/office/drawing/2014/main" id="{ED65B280-ADBE-4499-8987-3C3E46C0553F}"/>
              </a:ext>
            </a:extLst>
          </p:cNvPr>
          <p:cNvCxnSpPr>
            <a:stCxn id="37" idx="1"/>
            <a:endCxn id="112" idx="0"/>
          </p:cNvCxnSpPr>
          <p:nvPr/>
        </p:nvCxnSpPr>
        <p:spPr>
          <a:xfrm flipH="1">
            <a:off x="981992" y="3509077"/>
            <a:ext cx="7486195" cy="122695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5" name="Straight Arrow Connector 184">
            <a:extLst>
              <a:ext uri="{FF2B5EF4-FFF2-40B4-BE49-F238E27FC236}">
                <a16:creationId xmlns:a16="http://schemas.microsoft.com/office/drawing/2014/main" id="{738FF1C0-0CA8-4A20-9455-DF2D52C89A8F}"/>
              </a:ext>
            </a:extLst>
          </p:cNvPr>
          <p:cNvCxnSpPr>
            <a:stCxn id="37" idx="1"/>
            <a:endCxn id="98" idx="0"/>
          </p:cNvCxnSpPr>
          <p:nvPr/>
        </p:nvCxnSpPr>
        <p:spPr>
          <a:xfrm flipH="1" flipV="1">
            <a:off x="2957623" y="2336250"/>
            <a:ext cx="5510564" cy="117282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7" name="Straight Arrow Connector 186">
            <a:extLst>
              <a:ext uri="{FF2B5EF4-FFF2-40B4-BE49-F238E27FC236}">
                <a16:creationId xmlns:a16="http://schemas.microsoft.com/office/drawing/2014/main" id="{D4D2B051-3CF3-440C-865D-19A52EE584C8}"/>
              </a:ext>
            </a:extLst>
          </p:cNvPr>
          <p:cNvCxnSpPr>
            <a:stCxn id="37" idx="1"/>
            <a:endCxn id="93" idx="0"/>
          </p:cNvCxnSpPr>
          <p:nvPr/>
        </p:nvCxnSpPr>
        <p:spPr>
          <a:xfrm flipH="1" flipV="1">
            <a:off x="5466514" y="2336250"/>
            <a:ext cx="3001673" cy="117282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9" name="Straight Arrow Connector 188">
            <a:extLst>
              <a:ext uri="{FF2B5EF4-FFF2-40B4-BE49-F238E27FC236}">
                <a16:creationId xmlns:a16="http://schemas.microsoft.com/office/drawing/2014/main" id="{4112F491-BE68-4DAA-905F-099A927C62B6}"/>
              </a:ext>
            </a:extLst>
          </p:cNvPr>
          <p:cNvCxnSpPr>
            <a:stCxn id="37" idx="1"/>
            <a:endCxn id="80" idx="0"/>
          </p:cNvCxnSpPr>
          <p:nvPr/>
        </p:nvCxnSpPr>
        <p:spPr>
          <a:xfrm flipH="1">
            <a:off x="4218233" y="3509077"/>
            <a:ext cx="4249954" cy="58070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91" name="Straight Arrow Connector 190">
            <a:extLst>
              <a:ext uri="{FF2B5EF4-FFF2-40B4-BE49-F238E27FC236}">
                <a16:creationId xmlns:a16="http://schemas.microsoft.com/office/drawing/2014/main" id="{1ABB91F3-CC9F-47E5-A476-442FD85B83C4}"/>
              </a:ext>
            </a:extLst>
          </p:cNvPr>
          <p:cNvCxnSpPr>
            <a:stCxn id="37" idx="1"/>
            <a:endCxn id="82" idx="0"/>
          </p:cNvCxnSpPr>
          <p:nvPr/>
        </p:nvCxnSpPr>
        <p:spPr>
          <a:xfrm flipH="1">
            <a:off x="6704471" y="3509077"/>
            <a:ext cx="1763716" cy="58070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93" name="Straight Arrow Connector 192">
            <a:extLst>
              <a:ext uri="{FF2B5EF4-FFF2-40B4-BE49-F238E27FC236}">
                <a16:creationId xmlns:a16="http://schemas.microsoft.com/office/drawing/2014/main" id="{99CAF388-C1E6-404F-B12B-7C253AEFA9BF}"/>
              </a:ext>
            </a:extLst>
          </p:cNvPr>
          <p:cNvCxnSpPr>
            <a:stCxn id="37" idx="1"/>
            <a:endCxn id="58" idx="0"/>
          </p:cNvCxnSpPr>
          <p:nvPr/>
        </p:nvCxnSpPr>
        <p:spPr>
          <a:xfrm flipH="1">
            <a:off x="5558555" y="3509077"/>
            <a:ext cx="2909632" cy="237194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95" name="Straight Arrow Connector 194">
            <a:extLst>
              <a:ext uri="{FF2B5EF4-FFF2-40B4-BE49-F238E27FC236}">
                <a16:creationId xmlns:a16="http://schemas.microsoft.com/office/drawing/2014/main" id="{FFA885A2-012B-4E5A-A89C-4D54D4396B99}"/>
              </a:ext>
            </a:extLst>
          </p:cNvPr>
          <p:cNvCxnSpPr>
            <a:stCxn id="37" idx="1"/>
            <a:endCxn id="59" idx="0"/>
          </p:cNvCxnSpPr>
          <p:nvPr/>
        </p:nvCxnSpPr>
        <p:spPr>
          <a:xfrm flipH="1">
            <a:off x="6801674" y="3509077"/>
            <a:ext cx="1666513" cy="237194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97" name="Straight Arrow Connector 196">
            <a:extLst>
              <a:ext uri="{FF2B5EF4-FFF2-40B4-BE49-F238E27FC236}">
                <a16:creationId xmlns:a16="http://schemas.microsoft.com/office/drawing/2014/main" id="{25755076-BE8E-4669-85EA-0D783495AA42}"/>
              </a:ext>
            </a:extLst>
          </p:cNvPr>
          <p:cNvCxnSpPr>
            <a:cxnSpLocks/>
            <a:endCxn id="112" idx="0"/>
          </p:cNvCxnSpPr>
          <p:nvPr/>
        </p:nvCxnSpPr>
        <p:spPr>
          <a:xfrm flipH="1">
            <a:off x="981992" y="4500143"/>
            <a:ext cx="7507655" cy="23589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200" name="Straight Arrow Connector 199">
            <a:extLst>
              <a:ext uri="{FF2B5EF4-FFF2-40B4-BE49-F238E27FC236}">
                <a16:creationId xmlns:a16="http://schemas.microsoft.com/office/drawing/2014/main" id="{E7A2605B-116F-4FFC-8C82-67A99CF81F29}"/>
              </a:ext>
            </a:extLst>
          </p:cNvPr>
          <p:cNvCxnSpPr>
            <a:cxnSpLocks/>
            <a:endCxn id="93" idx="0"/>
          </p:cNvCxnSpPr>
          <p:nvPr/>
        </p:nvCxnSpPr>
        <p:spPr>
          <a:xfrm flipH="1" flipV="1">
            <a:off x="5466514" y="2336250"/>
            <a:ext cx="3038034" cy="2163893"/>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204" name="Straight Arrow Connector 203">
            <a:extLst>
              <a:ext uri="{FF2B5EF4-FFF2-40B4-BE49-F238E27FC236}">
                <a16:creationId xmlns:a16="http://schemas.microsoft.com/office/drawing/2014/main" id="{B9E2C3DA-9D0B-4506-BE99-5ED942F0883F}"/>
              </a:ext>
            </a:extLst>
          </p:cNvPr>
          <p:cNvCxnSpPr>
            <a:endCxn id="58" idx="0"/>
          </p:cNvCxnSpPr>
          <p:nvPr/>
        </p:nvCxnSpPr>
        <p:spPr>
          <a:xfrm flipH="1">
            <a:off x="5558555" y="4500143"/>
            <a:ext cx="2955980" cy="1380874"/>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206" name="Straight Arrow Connector 205">
            <a:extLst>
              <a:ext uri="{FF2B5EF4-FFF2-40B4-BE49-F238E27FC236}">
                <a16:creationId xmlns:a16="http://schemas.microsoft.com/office/drawing/2014/main" id="{38F0A6E4-794E-4340-95E5-BAF980039F04}"/>
              </a:ext>
            </a:extLst>
          </p:cNvPr>
          <p:cNvCxnSpPr>
            <a:endCxn id="80" idx="0"/>
          </p:cNvCxnSpPr>
          <p:nvPr/>
        </p:nvCxnSpPr>
        <p:spPr>
          <a:xfrm flipH="1" flipV="1">
            <a:off x="4218233" y="4089782"/>
            <a:ext cx="4277973" cy="429572"/>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208" name="Straight Arrow Connector 207">
            <a:extLst>
              <a:ext uri="{FF2B5EF4-FFF2-40B4-BE49-F238E27FC236}">
                <a16:creationId xmlns:a16="http://schemas.microsoft.com/office/drawing/2014/main" id="{E4B280CD-F802-4937-A942-3D6A01876E42}"/>
              </a:ext>
            </a:extLst>
          </p:cNvPr>
          <p:cNvCxnSpPr>
            <a:endCxn id="82" idx="0"/>
          </p:cNvCxnSpPr>
          <p:nvPr/>
        </p:nvCxnSpPr>
        <p:spPr>
          <a:xfrm flipH="1" flipV="1">
            <a:off x="6704471" y="4089782"/>
            <a:ext cx="1819410" cy="437152"/>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212" name="Straight Arrow Connector 211">
            <a:extLst>
              <a:ext uri="{FF2B5EF4-FFF2-40B4-BE49-F238E27FC236}">
                <a16:creationId xmlns:a16="http://schemas.microsoft.com/office/drawing/2014/main" id="{E6AAA836-D5B9-4420-8B5A-DDB0FBD09728}"/>
              </a:ext>
            </a:extLst>
          </p:cNvPr>
          <p:cNvCxnSpPr>
            <a:stCxn id="43" idx="1"/>
            <a:endCxn id="71" idx="2"/>
          </p:cNvCxnSpPr>
          <p:nvPr/>
        </p:nvCxnSpPr>
        <p:spPr>
          <a:xfrm flipH="1" flipV="1">
            <a:off x="981992" y="4526934"/>
            <a:ext cx="7462458" cy="966179"/>
          </a:xfrm>
          <a:prstGeom prst="straightConnector1">
            <a:avLst/>
          </a:prstGeom>
          <a:ln>
            <a:solidFill>
              <a:schemeClr val="accent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14" name="Straight Arrow Connector 213">
            <a:extLst>
              <a:ext uri="{FF2B5EF4-FFF2-40B4-BE49-F238E27FC236}">
                <a16:creationId xmlns:a16="http://schemas.microsoft.com/office/drawing/2014/main" id="{12FD5080-2CEB-48A1-91B7-0E33D6132E04}"/>
              </a:ext>
            </a:extLst>
          </p:cNvPr>
          <p:cNvCxnSpPr>
            <a:stCxn id="43" idx="1"/>
            <a:endCxn id="74" idx="2"/>
          </p:cNvCxnSpPr>
          <p:nvPr/>
        </p:nvCxnSpPr>
        <p:spPr>
          <a:xfrm flipH="1" flipV="1">
            <a:off x="2243395" y="4528499"/>
            <a:ext cx="6201055" cy="964614"/>
          </a:xfrm>
          <a:prstGeom prst="straightConnector1">
            <a:avLst/>
          </a:prstGeom>
          <a:ln>
            <a:solidFill>
              <a:schemeClr val="accent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16" name="Straight Arrow Connector 215">
            <a:extLst>
              <a:ext uri="{FF2B5EF4-FFF2-40B4-BE49-F238E27FC236}">
                <a16:creationId xmlns:a16="http://schemas.microsoft.com/office/drawing/2014/main" id="{074C123E-51C6-4F08-BFDC-EA4AF7AF5555}"/>
              </a:ext>
            </a:extLst>
          </p:cNvPr>
          <p:cNvCxnSpPr>
            <a:stCxn id="43" idx="1"/>
            <a:endCxn id="93" idx="0"/>
          </p:cNvCxnSpPr>
          <p:nvPr/>
        </p:nvCxnSpPr>
        <p:spPr>
          <a:xfrm flipH="1" flipV="1">
            <a:off x="5466514" y="2336250"/>
            <a:ext cx="2977936" cy="3156863"/>
          </a:xfrm>
          <a:prstGeom prst="straightConnector1">
            <a:avLst/>
          </a:prstGeom>
          <a:ln>
            <a:solidFill>
              <a:schemeClr val="accent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18" name="Straight Arrow Connector 217">
            <a:extLst>
              <a:ext uri="{FF2B5EF4-FFF2-40B4-BE49-F238E27FC236}">
                <a16:creationId xmlns:a16="http://schemas.microsoft.com/office/drawing/2014/main" id="{758B5A4E-AE3E-4B96-B6C8-6231D95EE4B1}"/>
              </a:ext>
            </a:extLst>
          </p:cNvPr>
          <p:cNvCxnSpPr>
            <a:stCxn id="43" idx="1"/>
            <a:endCxn id="81" idx="0"/>
          </p:cNvCxnSpPr>
          <p:nvPr/>
        </p:nvCxnSpPr>
        <p:spPr>
          <a:xfrm flipH="1" flipV="1">
            <a:off x="5461352" y="4089782"/>
            <a:ext cx="2983098" cy="1403331"/>
          </a:xfrm>
          <a:prstGeom prst="straightConnector1">
            <a:avLst/>
          </a:prstGeom>
          <a:ln>
            <a:solidFill>
              <a:schemeClr val="accent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20" name="Straight Arrow Connector 219">
            <a:extLst>
              <a:ext uri="{FF2B5EF4-FFF2-40B4-BE49-F238E27FC236}">
                <a16:creationId xmlns:a16="http://schemas.microsoft.com/office/drawing/2014/main" id="{078B38AF-67B2-4828-8F6D-B63305520AD2}"/>
              </a:ext>
            </a:extLst>
          </p:cNvPr>
          <p:cNvCxnSpPr>
            <a:cxnSpLocks/>
            <a:stCxn id="43" idx="1"/>
            <a:endCxn id="82" idx="0"/>
          </p:cNvCxnSpPr>
          <p:nvPr/>
        </p:nvCxnSpPr>
        <p:spPr>
          <a:xfrm flipH="1" flipV="1">
            <a:off x="6704471" y="4089782"/>
            <a:ext cx="1739979" cy="1403331"/>
          </a:xfrm>
          <a:prstGeom prst="straightConnector1">
            <a:avLst/>
          </a:prstGeom>
          <a:ln>
            <a:solidFill>
              <a:schemeClr val="accent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23" name="Straight Arrow Connector 222">
            <a:extLst>
              <a:ext uri="{FF2B5EF4-FFF2-40B4-BE49-F238E27FC236}">
                <a16:creationId xmlns:a16="http://schemas.microsoft.com/office/drawing/2014/main" id="{1CC749D1-68C9-4995-AE54-0EC953CDAA1A}"/>
              </a:ext>
            </a:extLst>
          </p:cNvPr>
          <p:cNvCxnSpPr>
            <a:stCxn id="43" idx="1"/>
            <a:endCxn id="58" idx="0"/>
          </p:cNvCxnSpPr>
          <p:nvPr/>
        </p:nvCxnSpPr>
        <p:spPr>
          <a:xfrm flipH="1">
            <a:off x="5558555" y="5493113"/>
            <a:ext cx="2885895" cy="387904"/>
          </a:xfrm>
          <a:prstGeom prst="straightConnector1">
            <a:avLst/>
          </a:prstGeom>
          <a:ln>
            <a:solidFill>
              <a:schemeClr val="accent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25" name="Straight Arrow Connector 224">
            <a:extLst>
              <a:ext uri="{FF2B5EF4-FFF2-40B4-BE49-F238E27FC236}">
                <a16:creationId xmlns:a16="http://schemas.microsoft.com/office/drawing/2014/main" id="{7F074533-C9F6-4789-A963-0CB78DF65A3D}"/>
              </a:ext>
            </a:extLst>
          </p:cNvPr>
          <p:cNvCxnSpPr>
            <a:stCxn id="43" idx="1"/>
            <a:endCxn id="59" idx="0"/>
          </p:cNvCxnSpPr>
          <p:nvPr/>
        </p:nvCxnSpPr>
        <p:spPr>
          <a:xfrm flipH="1">
            <a:off x="6801674" y="5493113"/>
            <a:ext cx="1642776" cy="387904"/>
          </a:xfrm>
          <a:prstGeom prst="straightConnector1">
            <a:avLst/>
          </a:prstGeom>
          <a:ln>
            <a:solidFill>
              <a:schemeClr val="accent2">
                <a:lumMod val="90000"/>
                <a:lumOff val="1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27" name="Straight Arrow Connector 226">
            <a:extLst>
              <a:ext uri="{FF2B5EF4-FFF2-40B4-BE49-F238E27FC236}">
                <a16:creationId xmlns:a16="http://schemas.microsoft.com/office/drawing/2014/main" id="{3426EDF7-8F19-458F-BBE8-49D264A2FCA9}"/>
              </a:ext>
            </a:extLst>
          </p:cNvPr>
          <p:cNvCxnSpPr>
            <a:stCxn id="18" idx="1"/>
            <a:endCxn id="112" idx="2"/>
          </p:cNvCxnSpPr>
          <p:nvPr/>
        </p:nvCxnSpPr>
        <p:spPr>
          <a:xfrm flipH="1" flipV="1">
            <a:off x="981992" y="5214335"/>
            <a:ext cx="7458542" cy="1120985"/>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29" name="Straight Arrow Connector 228">
            <a:extLst>
              <a:ext uri="{FF2B5EF4-FFF2-40B4-BE49-F238E27FC236}">
                <a16:creationId xmlns:a16="http://schemas.microsoft.com/office/drawing/2014/main" id="{302CA3BC-FC02-4952-B1DE-6FF6E2F1C44F}"/>
              </a:ext>
            </a:extLst>
          </p:cNvPr>
          <p:cNvCxnSpPr>
            <a:stCxn id="19" idx="1"/>
            <a:endCxn id="55" idx="0"/>
          </p:cNvCxnSpPr>
          <p:nvPr/>
        </p:nvCxnSpPr>
        <p:spPr>
          <a:xfrm flipH="1" flipV="1">
            <a:off x="4315436" y="5881017"/>
            <a:ext cx="4174211" cy="441532"/>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31" name="Straight Arrow Connector 230">
            <a:extLst>
              <a:ext uri="{FF2B5EF4-FFF2-40B4-BE49-F238E27FC236}">
                <a16:creationId xmlns:a16="http://schemas.microsoft.com/office/drawing/2014/main" id="{70ED3926-F9EC-41E1-AE1A-91996F6B473A}"/>
              </a:ext>
            </a:extLst>
          </p:cNvPr>
          <p:cNvCxnSpPr>
            <a:stCxn id="18" idx="1"/>
            <a:endCxn id="58" idx="0"/>
          </p:cNvCxnSpPr>
          <p:nvPr/>
        </p:nvCxnSpPr>
        <p:spPr>
          <a:xfrm flipH="1" flipV="1">
            <a:off x="5558555" y="5881017"/>
            <a:ext cx="2881979" cy="454303"/>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85561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05DED32-C207-CDE3-FEEA-FA670D593339}"/>
              </a:ext>
            </a:extLst>
          </p:cNvPr>
          <p:cNvSpPr>
            <a:spLocks noGrp="1"/>
          </p:cNvSpPr>
          <p:nvPr>
            <p:ph type="sldNum" sz="quarter" idx="12"/>
          </p:nvPr>
        </p:nvSpPr>
        <p:spPr>
          <a:xfrm>
            <a:off x="8845062" y="6056240"/>
            <a:ext cx="2743200" cy="365125"/>
          </a:xfrm>
        </p:spPr>
        <p:txBody>
          <a:bodyPr/>
          <a:lstStyle/>
          <a:p>
            <a:fld id="{5C24B80A-506B-47C0-BF92-BE1E19B7E093}" type="slidenum">
              <a:rPr lang="en-US" smtClean="0"/>
              <a:t>47</a:t>
            </a:fld>
            <a:endParaRPr lang="en-US" dirty="0"/>
          </a:p>
        </p:txBody>
      </p:sp>
      <p:sp>
        <p:nvSpPr>
          <p:cNvPr id="6" name="Freeform 6">
            <a:extLst>
              <a:ext uri="{FF2B5EF4-FFF2-40B4-BE49-F238E27FC236}">
                <a16:creationId xmlns:a16="http://schemas.microsoft.com/office/drawing/2014/main" id="{8CD3A075-C5E7-0E8A-CF3D-BB035B1A5DAA}"/>
              </a:ext>
            </a:extLst>
          </p:cNvPr>
          <p:cNvSpPr>
            <a:spLocks/>
          </p:cNvSpPr>
          <p:nvPr/>
        </p:nvSpPr>
        <p:spPr bwMode="auto">
          <a:xfrm>
            <a:off x="5914268" y="1159354"/>
            <a:ext cx="1539875" cy="1626932"/>
          </a:xfrm>
          <a:custGeom>
            <a:avLst/>
            <a:gdLst>
              <a:gd name="connsiteX0" fmla="*/ 0 w 1539875"/>
              <a:gd name="connsiteY0" fmla="*/ 0 h 1626932"/>
              <a:gd name="connsiteX1" fmla="*/ 108006 w 1539875"/>
              <a:gd name="connsiteY1" fmla="*/ 3175 h 1626932"/>
              <a:gd name="connsiteX2" fmla="*/ 214423 w 1539875"/>
              <a:gd name="connsiteY2" fmla="*/ 11113 h 1626932"/>
              <a:gd name="connsiteX3" fmla="*/ 321635 w 1539875"/>
              <a:gd name="connsiteY3" fmla="*/ 24606 h 1626932"/>
              <a:gd name="connsiteX4" fmla="*/ 426464 w 1539875"/>
              <a:gd name="connsiteY4" fmla="*/ 42863 h 1626932"/>
              <a:gd name="connsiteX5" fmla="*/ 530499 w 1539875"/>
              <a:gd name="connsiteY5" fmla="*/ 65881 h 1626932"/>
              <a:gd name="connsiteX6" fmla="*/ 632945 w 1539875"/>
              <a:gd name="connsiteY6" fmla="*/ 94456 h 1626932"/>
              <a:gd name="connsiteX7" fmla="*/ 733009 w 1539875"/>
              <a:gd name="connsiteY7" fmla="*/ 128588 h 1626932"/>
              <a:gd name="connsiteX8" fmla="*/ 832279 w 1539875"/>
              <a:gd name="connsiteY8" fmla="*/ 166688 h 1626932"/>
              <a:gd name="connsiteX9" fmla="*/ 929961 w 1539875"/>
              <a:gd name="connsiteY9" fmla="*/ 208756 h 1626932"/>
              <a:gd name="connsiteX10" fmla="*/ 1024466 w 1539875"/>
              <a:gd name="connsiteY10" fmla="*/ 256381 h 1626932"/>
              <a:gd name="connsiteX11" fmla="*/ 1117382 w 1539875"/>
              <a:gd name="connsiteY11" fmla="*/ 309563 h 1626932"/>
              <a:gd name="connsiteX12" fmla="*/ 1207122 w 1539875"/>
              <a:gd name="connsiteY12" fmla="*/ 365919 h 1626932"/>
              <a:gd name="connsiteX13" fmla="*/ 1294480 w 1539875"/>
              <a:gd name="connsiteY13" fmla="*/ 427038 h 1626932"/>
              <a:gd name="connsiteX14" fmla="*/ 1379455 w 1539875"/>
              <a:gd name="connsiteY14" fmla="*/ 492919 h 1626932"/>
              <a:gd name="connsiteX15" fmla="*/ 1460459 w 1539875"/>
              <a:gd name="connsiteY15" fmla="*/ 564356 h 1626932"/>
              <a:gd name="connsiteX16" fmla="*/ 1539875 w 1539875"/>
              <a:gd name="connsiteY16" fmla="*/ 637381 h 1626932"/>
              <a:gd name="connsiteX17" fmla="*/ 549815 w 1539875"/>
              <a:gd name="connsiteY17" fmla="*/ 1626932 h 1626932"/>
              <a:gd name="connsiteX18" fmla="*/ 271593 w 1539875"/>
              <a:gd name="connsiteY18" fmla="*/ 1497163 h 1626932"/>
              <a:gd name="connsiteX19" fmla="*/ 0 w 1539875"/>
              <a:gd name="connsiteY19" fmla="*/ 1382474 h 162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9875" h="1626932">
                <a:moveTo>
                  <a:pt x="0" y="0"/>
                </a:moveTo>
                <a:lnTo>
                  <a:pt x="108006" y="3175"/>
                </a:lnTo>
                <a:lnTo>
                  <a:pt x="214423" y="11113"/>
                </a:lnTo>
                <a:lnTo>
                  <a:pt x="321635" y="24606"/>
                </a:lnTo>
                <a:lnTo>
                  <a:pt x="426464" y="42863"/>
                </a:lnTo>
                <a:lnTo>
                  <a:pt x="530499" y="65881"/>
                </a:lnTo>
                <a:lnTo>
                  <a:pt x="632945" y="94456"/>
                </a:lnTo>
                <a:lnTo>
                  <a:pt x="733009" y="128588"/>
                </a:lnTo>
                <a:lnTo>
                  <a:pt x="832279" y="166688"/>
                </a:lnTo>
                <a:lnTo>
                  <a:pt x="929961" y="208756"/>
                </a:lnTo>
                <a:lnTo>
                  <a:pt x="1024466" y="256381"/>
                </a:lnTo>
                <a:lnTo>
                  <a:pt x="1117382" y="309563"/>
                </a:lnTo>
                <a:lnTo>
                  <a:pt x="1207122" y="365919"/>
                </a:lnTo>
                <a:lnTo>
                  <a:pt x="1294480" y="427038"/>
                </a:lnTo>
                <a:lnTo>
                  <a:pt x="1379455" y="492919"/>
                </a:lnTo>
                <a:lnTo>
                  <a:pt x="1460459" y="564356"/>
                </a:lnTo>
                <a:lnTo>
                  <a:pt x="1539875" y="637381"/>
                </a:lnTo>
                <a:lnTo>
                  <a:pt x="549815" y="1626932"/>
                </a:lnTo>
                <a:lnTo>
                  <a:pt x="271593" y="1497163"/>
                </a:lnTo>
                <a:lnTo>
                  <a:pt x="0" y="1382474"/>
                </a:lnTo>
                <a:close/>
              </a:path>
            </a:pathLst>
          </a:custGeom>
          <a:solidFill>
            <a:srgbClr val="EC6E6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7" name="Freeform 7">
            <a:extLst>
              <a:ext uri="{FF2B5EF4-FFF2-40B4-BE49-F238E27FC236}">
                <a16:creationId xmlns:a16="http://schemas.microsoft.com/office/drawing/2014/main" id="{7148161F-274B-94C6-DAF8-C595BEBA80F7}"/>
              </a:ext>
            </a:extLst>
          </p:cNvPr>
          <p:cNvSpPr>
            <a:spLocks/>
          </p:cNvSpPr>
          <p:nvPr/>
        </p:nvSpPr>
        <p:spPr bwMode="auto">
          <a:xfrm>
            <a:off x="6499731" y="1832454"/>
            <a:ext cx="1625926" cy="1538288"/>
          </a:xfrm>
          <a:custGeom>
            <a:avLst/>
            <a:gdLst>
              <a:gd name="connsiteX0" fmla="*/ 988545 w 1625926"/>
              <a:gd name="connsiteY0" fmla="*/ 0 h 1538288"/>
              <a:gd name="connsiteX1" fmla="*/ 1063157 w 1625926"/>
              <a:gd name="connsiteY1" fmla="*/ 79334 h 1538288"/>
              <a:gd name="connsiteX2" fmla="*/ 1133801 w 1625926"/>
              <a:gd name="connsiteY2" fmla="*/ 160255 h 1538288"/>
              <a:gd name="connsiteX3" fmla="*/ 1198889 w 1625926"/>
              <a:gd name="connsiteY3" fmla="*/ 245142 h 1538288"/>
              <a:gd name="connsiteX4" fmla="*/ 1260007 w 1625926"/>
              <a:gd name="connsiteY4" fmla="*/ 332410 h 1538288"/>
              <a:gd name="connsiteX5" fmla="*/ 1316364 w 1625926"/>
              <a:gd name="connsiteY5" fmla="*/ 422057 h 1538288"/>
              <a:gd name="connsiteX6" fmla="*/ 1369545 w 1625926"/>
              <a:gd name="connsiteY6" fmla="*/ 514878 h 1538288"/>
              <a:gd name="connsiteX7" fmla="*/ 1417170 w 1625926"/>
              <a:gd name="connsiteY7" fmla="*/ 609286 h 1538288"/>
              <a:gd name="connsiteX8" fmla="*/ 1460032 w 1625926"/>
              <a:gd name="connsiteY8" fmla="*/ 706867 h 1538288"/>
              <a:gd name="connsiteX9" fmla="*/ 1498132 w 1625926"/>
              <a:gd name="connsiteY9" fmla="*/ 806035 h 1538288"/>
              <a:gd name="connsiteX10" fmla="*/ 1531470 w 1625926"/>
              <a:gd name="connsiteY10" fmla="*/ 906789 h 1538288"/>
              <a:gd name="connsiteX11" fmla="*/ 1560045 w 1625926"/>
              <a:gd name="connsiteY11" fmla="*/ 1008336 h 1538288"/>
              <a:gd name="connsiteX12" fmla="*/ 1583064 w 1625926"/>
              <a:gd name="connsiteY12" fmla="*/ 1112264 h 1538288"/>
              <a:gd name="connsiteX13" fmla="*/ 1601320 w 1625926"/>
              <a:gd name="connsiteY13" fmla="*/ 1216985 h 1538288"/>
              <a:gd name="connsiteX14" fmla="*/ 1614814 w 1625926"/>
              <a:gd name="connsiteY14" fmla="*/ 1324086 h 1538288"/>
              <a:gd name="connsiteX15" fmla="*/ 1622751 w 1625926"/>
              <a:gd name="connsiteY15" fmla="*/ 1430394 h 1538288"/>
              <a:gd name="connsiteX16" fmla="*/ 1625926 w 1625926"/>
              <a:gd name="connsiteY16" fmla="*/ 1538288 h 1538288"/>
              <a:gd name="connsiteX17" fmla="*/ 215029 w 1625926"/>
              <a:gd name="connsiteY17" fmla="*/ 1538288 h 1538288"/>
              <a:gd name="connsiteX18" fmla="*/ 111704 w 1625926"/>
              <a:gd name="connsiteY18" fmla="*/ 1263033 h 1538288"/>
              <a:gd name="connsiteX19" fmla="*/ 0 w 1625926"/>
              <a:gd name="connsiteY19" fmla="*/ 988035 h 153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5926" h="1538288">
                <a:moveTo>
                  <a:pt x="988545" y="0"/>
                </a:moveTo>
                <a:lnTo>
                  <a:pt x="1063157" y="79334"/>
                </a:lnTo>
                <a:lnTo>
                  <a:pt x="1133801" y="160255"/>
                </a:lnTo>
                <a:lnTo>
                  <a:pt x="1198889" y="245142"/>
                </a:lnTo>
                <a:lnTo>
                  <a:pt x="1260007" y="332410"/>
                </a:lnTo>
                <a:lnTo>
                  <a:pt x="1316364" y="422057"/>
                </a:lnTo>
                <a:lnTo>
                  <a:pt x="1369545" y="514878"/>
                </a:lnTo>
                <a:lnTo>
                  <a:pt x="1417170" y="609286"/>
                </a:lnTo>
                <a:lnTo>
                  <a:pt x="1460032" y="706867"/>
                </a:lnTo>
                <a:lnTo>
                  <a:pt x="1498132" y="806035"/>
                </a:lnTo>
                <a:lnTo>
                  <a:pt x="1531470" y="906789"/>
                </a:lnTo>
                <a:lnTo>
                  <a:pt x="1560045" y="1008336"/>
                </a:lnTo>
                <a:lnTo>
                  <a:pt x="1583064" y="1112264"/>
                </a:lnTo>
                <a:lnTo>
                  <a:pt x="1601320" y="1216985"/>
                </a:lnTo>
                <a:lnTo>
                  <a:pt x="1614814" y="1324086"/>
                </a:lnTo>
                <a:lnTo>
                  <a:pt x="1622751" y="1430394"/>
                </a:lnTo>
                <a:lnTo>
                  <a:pt x="1625926" y="1538288"/>
                </a:lnTo>
                <a:lnTo>
                  <a:pt x="215029" y="1538288"/>
                </a:lnTo>
                <a:lnTo>
                  <a:pt x="111704" y="1263033"/>
                </a:lnTo>
                <a:lnTo>
                  <a:pt x="0" y="988035"/>
                </a:lnTo>
                <a:close/>
              </a:path>
            </a:pathLst>
          </a:custGeom>
          <a:solidFill>
            <a:srgbClr val="EA964D"/>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Freeform 8">
            <a:extLst>
              <a:ext uri="{FF2B5EF4-FFF2-40B4-BE49-F238E27FC236}">
                <a16:creationId xmlns:a16="http://schemas.microsoft.com/office/drawing/2014/main" id="{EE05D230-B23F-F6FA-F289-B5C3A6E8F396}"/>
              </a:ext>
            </a:extLst>
          </p:cNvPr>
          <p:cNvSpPr>
            <a:spLocks/>
          </p:cNvSpPr>
          <p:nvPr/>
        </p:nvSpPr>
        <p:spPr bwMode="auto">
          <a:xfrm>
            <a:off x="6516786" y="3421541"/>
            <a:ext cx="1608871" cy="1536700"/>
          </a:xfrm>
          <a:custGeom>
            <a:avLst/>
            <a:gdLst>
              <a:gd name="connsiteX0" fmla="*/ 208118 w 1608871"/>
              <a:gd name="connsiteY0" fmla="*/ 0 h 1536700"/>
              <a:gd name="connsiteX1" fmla="*/ 1608871 w 1608871"/>
              <a:gd name="connsiteY1" fmla="*/ 0 h 1536700"/>
              <a:gd name="connsiteX2" fmla="*/ 1605696 w 1608871"/>
              <a:gd name="connsiteY2" fmla="*/ 107894 h 1536700"/>
              <a:gd name="connsiteX3" fmla="*/ 1597759 w 1608871"/>
              <a:gd name="connsiteY3" fmla="*/ 214202 h 1536700"/>
              <a:gd name="connsiteX4" fmla="*/ 1584265 w 1608871"/>
              <a:gd name="connsiteY4" fmla="*/ 321303 h 1536700"/>
              <a:gd name="connsiteX5" fmla="*/ 1566009 w 1608871"/>
              <a:gd name="connsiteY5" fmla="*/ 426024 h 1536700"/>
              <a:gd name="connsiteX6" fmla="*/ 1542990 w 1608871"/>
              <a:gd name="connsiteY6" fmla="*/ 529951 h 1536700"/>
              <a:gd name="connsiteX7" fmla="*/ 1514415 w 1608871"/>
              <a:gd name="connsiteY7" fmla="*/ 631499 h 1536700"/>
              <a:gd name="connsiteX8" fmla="*/ 1481077 w 1608871"/>
              <a:gd name="connsiteY8" fmla="*/ 732253 h 1536700"/>
              <a:gd name="connsiteX9" fmla="*/ 1442977 w 1608871"/>
              <a:gd name="connsiteY9" fmla="*/ 831421 h 1536700"/>
              <a:gd name="connsiteX10" fmla="*/ 1400115 w 1608871"/>
              <a:gd name="connsiteY10" fmla="*/ 929002 h 1536700"/>
              <a:gd name="connsiteX11" fmla="*/ 1352490 w 1608871"/>
              <a:gd name="connsiteY11" fmla="*/ 1023409 h 1536700"/>
              <a:gd name="connsiteX12" fmla="*/ 1299309 w 1608871"/>
              <a:gd name="connsiteY12" fmla="*/ 1116230 h 1536700"/>
              <a:gd name="connsiteX13" fmla="*/ 1242952 w 1608871"/>
              <a:gd name="connsiteY13" fmla="*/ 1205877 h 1536700"/>
              <a:gd name="connsiteX14" fmla="*/ 1181834 w 1608871"/>
              <a:gd name="connsiteY14" fmla="*/ 1293145 h 1536700"/>
              <a:gd name="connsiteX15" fmla="*/ 1116746 w 1608871"/>
              <a:gd name="connsiteY15" fmla="*/ 1378032 h 1536700"/>
              <a:gd name="connsiteX16" fmla="*/ 1046102 w 1608871"/>
              <a:gd name="connsiteY16" fmla="*/ 1458953 h 1536700"/>
              <a:gd name="connsiteX17" fmla="*/ 971490 w 1608871"/>
              <a:gd name="connsiteY17" fmla="*/ 1536700 h 1536700"/>
              <a:gd name="connsiteX18" fmla="*/ 0 w 1608871"/>
              <a:gd name="connsiteY18" fmla="*/ 566714 h 1536700"/>
              <a:gd name="connsiteX19" fmla="*/ 100027 w 1608871"/>
              <a:gd name="connsiteY19" fmla="*/ 302400 h 153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08871" h="1536700">
                <a:moveTo>
                  <a:pt x="208118" y="0"/>
                </a:moveTo>
                <a:lnTo>
                  <a:pt x="1608871" y="0"/>
                </a:lnTo>
                <a:lnTo>
                  <a:pt x="1605696" y="107894"/>
                </a:lnTo>
                <a:lnTo>
                  <a:pt x="1597759" y="214202"/>
                </a:lnTo>
                <a:lnTo>
                  <a:pt x="1584265" y="321303"/>
                </a:lnTo>
                <a:lnTo>
                  <a:pt x="1566009" y="426024"/>
                </a:lnTo>
                <a:lnTo>
                  <a:pt x="1542990" y="529951"/>
                </a:lnTo>
                <a:lnTo>
                  <a:pt x="1514415" y="631499"/>
                </a:lnTo>
                <a:lnTo>
                  <a:pt x="1481077" y="732253"/>
                </a:lnTo>
                <a:lnTo>
                  <a:pt x="1442977" y="831421"/>
                </a:lnTo>
                <a:lnTo>
                  <a:pt x="1400115" y="929002"/>
                </a:lnTo>
                <a:lnTo>
                  <a:pt x="1352490" y="1023409"/>
                </a:lnTo>
                <a:lnTo>
                  <a:pt x="1299309" y="1116230"/>
                </a:lnTo>
                <a:lnTo>
                  <a:pt x="1242952" y="1205877"/>
                </a:lnTo>
                <a:lnTo>
                  <a:pt x="1181834" y="1293145"/>
                </a:lnTo>
                <a:lnTo>
                  <a:pt x="1116746" y="1378032"/>
                </a:lnTo>
                <a:lnTo>
                  <a:pt x="1046102" y="1458953"/>
                </a:lnTo>
                <a:lnTo>
                  <a:pt x="971490" y="1536700"/>
                </a:lnTo>
                <a:lnTo>
                  <a:pt x="0" y="566714"/>
                </a:lnTo>
                <a:lnTo>
                  <a:pt x="100027" y="302400"/>
                </a:lnTo>
                <a:close/>
              </a:path>
            </a:pathLst>
          </a:custGeom>
          <a:solidFill>
            <a:srgbClr val="F4CF3B"/>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9" name="Freeform 9">
            <a:extLst>
              <a:ext uri="{FF2B5EF4-FFF2-40B4-BE49-F238E27FC236}">
                <a16:creationId xmlns:a16="http://schemas.microsoft.com/office/drawing/2014/main" id="{C506DFC8-831F-090B-EBF8-CC1E9514EEEA}"/>
              </a:ext>
            </a:extLst>
          </p:cNvPr>
          <p:cNvSpPr>
            <a:spLocks/>
          </p:cNvSpPr>
          <p:nvPr/>
        </p:nvSpPr>
        <p:spPr bwMode="auto">
          <a:xfrm>
            <a:off x="5914269" y="4028372"/>
            <a:ext cx="1539875" cy="1604557"/>
          </a:xfrm>
          <a:custGeom>
            <a:avLst/>
            <a:gdLst>
              <a:gd name="connsiteX0" fmla="*/ 572201 w 1539875"/>
              <a:gd name="connsiteY0" fmla="*/ 0 h 1604557"/>
              <a:gd name="connsiteX1" fmla="*/ 1539875 w 1539875"/>
              <a:gd name="connsiteY1" fmla="*/ 967176 h 1604557"/>
              <a:gd name="connsiteX2" fmla="*/ 1460459 w 1539875"/>
              <a:gd name="connsiteY2" fmla="*/ 1040201 h 1604557"/>
              <a:gd name="connsiteX3" fmla="*/ 1379455 w 1539875"/>
              <a:gd name="connsiteY3" fmla="*/ 1110845 h 1604557"/>
              <a:gd name="connsiteX4" fmla="*/ 1294480 w 1539875"/>
              <a:gd name="connsiteY4" fmla="*/ 1177520 h 1604557"/>
              <a:gd name="connsiteX5" fmla="*/ 1207122 w 1539875"/>
              <a:gd name="connsiteY5" fmla="*/ 1238638 h 1604557"/>
              <a:gd name="connsiteX6" fmla="*/ 1117382 w 1539875"/>
              <a:gd name="connsiteY6" fmla="*/ 1294995 h 1604557"/>
              <a:gd name="connsiteX7" fmla="*/ 1024466 w 1539875"/>
              <a:gd name="connsiteY7" fmla="*/ 1348176 h 1604557"/>
              <a:gd name="connsiteX8" fmla="*/ 929961 w 1539875"/>
              <a:gd name="connsiteY8" fmla="*/ 1395801 h 1604557"/>
              <a:gd name="connsiteX9" fmla="*/ 832279 w 1539875"/>
              <a:gd name="connsiteY9" fmla="*/ 1437870 h 1604557"/>
              <a:gd name="connsiteX10" fmla="*/ 733009 w 1539875"/>
              <a:gd name="connsiteY10" fmla="*/ 1475970 h 1604557"/>
              <a:gd name="connsiteX11" fmla="*/ 632945 w 1539875"/>
              <a:gd name="connsiteY11" fmla="*/ 1510101 h 1604557"/>
              <a:gd name="connsiteX12" fmla="*/ 530499 w 1539875"/>
              <a:gd name="connsiteY12" fmla="*/ 1538676 h 1604557"/>
              <a:gd name="connsiteX13" fmla="*/ 426464 w 1539875"/>
              <a:gd name="connsiteY13" fmla="*/ 1561695 h 1604557"/>
              <a:gd name="connsiteX14" fmla="*/ 321635 w 1539875"/>
              <a:gd name="connsiteY14" fmla="*/ 1579951 h 1604557"/>
              <a:gd name="connsiteX15" fmla="*/ 214423 w 1539875"/>
              <a:gd name="connsiteY15" fmla="*/ 1593445 h 1604557"/>
              <a:gd name="connsiteX16" fmla="*/ 108006 w 1539875"/>
              <a:gd name="connsiteY16" fmla="*/ 1601382 h 1604557"/>
              <a:gd name="connsiteX17" fmla="*/ 0 w 1539875"/>
              <a:gd name="connsiteY17" fmla="*/ 1604557 h 1604557"/>
              <a:gd name="connsiteX18" fmla="*/ 0 w 1539875"/>
              <a:gd name="connsiteY18" fmla="*/ 247158 h 1604557"/>
              <a:gd name="connsiteX19" fmla="*/ 271593 w 1539875"/>
              <a:gd name="connsiteY19" fmla="*/ 128925 h 160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9875" h="1604557">
                <a:moveTo>
                  <a:pt x="572201" y="0"/>
                </a:moveTo>
                <a:lnTo>
                  <a:pt x="1539875" y="967176"/>
                </a:lnTo>
                <a:lnTo>
                  <a:pt x="1460459" y="1040201"/>
                </a:lnTo>
                <a:lnTo>
                  <a:pt x="1379455" y="1110845"/>
                </a:lnTo>
                <a:lnTo>
                  <a:pt x="1294480" y="1177520"/>
                </a:lnTo>
                <a:lnTo>
                  <a:pt x="1207122" y="1238638"/>
                </a:lnTo>
                <a:lnTo>
                  <a:pt x="1117382" y="1294995"/>
                </a:lnTo>
                <a:lnTo>
                  <a:pt x="1024466" y="1348176"/>
                </a:lnTo>
                <a:lnTo>
                  <a:pt x="929961" y="1395801"/>
                </a:lnTo>
                <a:lnTo>
                  <a:pt x="832279" y="1437870"/>
                </a:lnTo>
                <a:lnTo>
                  <a:pt x="733009" y="1475970"/>
                </a:lnTo>
                <a:lnTo>
                  <a:pt x="632945" y="1510101"/>
                </a:lnTo>
                <a:lnTo>
                  <a:pt x="530499" y="1538676"/>
                </a:lnTo>
                <a:lnTo>
                  <a:pt x="426464" y="1561695"/>
                </a:lnTo>
                <a:lnTo>
                  <a:pt x="321635" y="1579951"/>
                </a:lnTo>
                <a:lnTo>
                  <a:pt x="214423" y="1593445"/>
                </a:lnTo>
                <a:lnTo>
                  <a:pt x="108006" y="1601382"/>
                </a:lnTo>
                <a:lnTo>
                  <a:pt x="0" y="1604557"/>
                </a:lnTo>
                <a:lnTo>
                  <a:pt x="0" y="247158"/>
                </a:lnTo>
                <a:lnTo>
                  <a:pt x="271593" y="128925"/>
                </a:lnTo>
                <a:close/>
              </a:path>
            </a:pathLst>
          </a:custGeom>
          <a:solidFill>
            <a:srgbClr val="74C18B"/>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 name="Freeform 10">
            <a:extLst>
              <a:ext uri="{FF2B5EF4-FFF2-40B4-BE49-F238E27FC236}">
                <a16:creationId xmlns:a16="http://schemas.microsoft.com/office/drawing/2014/main" id="{2611D1C8-1C8A-9500-6AFB-865765B03EB0}"/>
              </a:ext>
            </a:extLst>
          </p:cNvPr>
          <p:cNvSpPr>
            <a:spLocks/>
          </p:cNvSpPr>
          <p:nvPr/>
        </p:nvSpPr>
        <p:spPr bwMode="auto">
          <a:xfrm>
            <a:off x="4325182" y="4021697"/>
            <a:ext cx="1538288" cy="1611232"/>
          </a:xfrm>
          <a:custGeom>
            <a:avLst/>
            <a:gdLst>
              <a:gd name="connsiteX0" fmla="*/ 973348 w 1538288"/>
              <a:gd name="connsiteY0" fmla="*/ 0 h 1611232"/>
              <a:gd name="connsiteX1" fmla="*/ 1266693 w 1538288"/>
              <a:gd name="connsiteY1" fmla="*/ 135600 h 1611232"/>
              <a:gd name="connsiteX2" fmla="*/ 1538288 w 1538288"/>
              <a:gd name="connsiteY2" fmla="*/ 252901 h 1611232"/>
              <a:gd name="connsiteX3" fmla="*/ 1538288 w 1538288"/>
              <a:gd name="connsiteY3" fmla="*/ 1611232 h 1611232"/>
              <a:gd name="connsiteX4" fmla="*/ 1430282 w 1538288"/>
              <a:gd name="connsiteY4" fmla="*/ 1608057 h 1611232"/>
              <a:gd name="connsiteX5" fmla="*/ 1323865 w 1538288"/>
              <a:gd name="connsiteY5" fmla="*/ 1600120 h 1611232"/>
              <a:gd name="connsiteX6" fmla="*/ 1216653 w 1538288"/>
              <a:gd name="connsiteY6" fmla="*/ 1586626 h 1611232"/>
              <a:gd name="connsiteX7" fmla="*/ 1111824 w 1538288"/>
              <a:gd name="connsiteY7" fmla="*/ 1568370 h 1611232"/>
              <a:gd name="connsiteX8" fmla="*/ 1007789 w 1538288"/>
              <a:gd name="connsiteY8" fmla="*/ 1545351 h 1611232"/>
              <a:gd name="connsiteX9" fmla="*/ 905343 w 1538288"/>
              <a:gd name="connsiteY9" fmla="*/ 1516776 h 1611232"/>
              <a:gd name="connsiteX10" fmla="*/ 805278 w 1538288"/>
              <a:gd name="connsiteY10" fmla="*/ 1482645 h 1611232"/>
              <a:gd name="connsiteX11" fmla="*/ 706008 w 1538288"/>
              <a:gd name="connsiteY11" fmla="*/ 1444545 h 1611232"/>
              <a:gd name="connsiteX12" fmla="*/ 608327 w 1538288"/>
              <a:gd name="connsiteY12" fmla="*/ 1402476 h 1611232"/>
              <a:gd name="connsiteX13" fmla="*/ 513822 w 1538288"/>
              <a:gd name="connsiteY13" fmla="*/ 1354851 h 1611232"/>
              <a:gd name="connsiteX14" fmla="*/ 420905 w 1538288"/>
              <a:gd name="connsiteY14" fmla="*/ 1301670 h 1611232"/>
              <a:gd name="connsiteX15" fmla="*/ 331165 w 1538288"/>
              <a:gd name="connsiteY15" fmla="*/ 1245313 h 1611232"/>
              <a:gd name="connsiteX16" fmla="*/ 243807 w 1538288"/>
              <a:gd name="connsiteY16" fmla="*/ 1184195 h 1611232"/>
              <a:gd name="connsiteX17" fmla="*/ 158832 w 1538288"/>
              <a:gd name="connsiteY17" fmla="*/ 1117520 h 1611232"/>
              <a:gd name="connsiteX18" fmla="*/ 77828 w 1538288"/>
              <a:gd name="connsiteY18" fmla="*/ 1046876 h 1611232"/>
              <a:gd name="connsiteX19" fmla="*/ 0 w 1538288"/>
              <a:gd name="connsiteY19" fmla="*/ 973851 h 161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8288" h="1611232">
                <a:moveTo>
                  <a:pt x="973348" y="0"/>
                </a:moveTo>
                <a:lnTo>
                  <a:pt x="1266693" y="135600"/>
                </a:lnTo>
                <a:lnTo>
                  <a:pt x="1538288" y="252901"/>
                </a:lnTo>
                <a:lnTo>
                  <a:pt x="1538288" y="1611232"/>
                </a:lnTo>
                <a:lnTo>
                  <a:pt x="1430282" y="1608057"/>
                </a:lnTo>
                <a:lnTo>
                  <a:pt x="1323865" y="1600120"/>
                </a:lnTo>
                <a:lnTo>
                  <a:pt x="1216653" y="1586626"/>
                </a:lnTo>
                <a:lnTo>
                  <a:pt x="1111824" y="1568370"/>
                </a:lnTo>
                <a:lnTo>
                  <a:pt x="1007789" y="1545351"/>
                </a:lnTo>
                <a:lnTo>
                  <a:pt x="905343" y="1516776"/>
                </a:lnTo>
                <a:lnTo>
                  <a:pt x="805278" y="1482645"/>
                </a:lnTo>
                <a:lnTo>
                  <a:pt x="706008" y="1444545"/>
                </a:lnTo>
                <a:lnTo>
                  <a:pt x="608327" y="1402476"/>
                </a:lnTo>
                <a:lnTo>
                  <a:pt x="513822" y="1354851"/>
                </a:lnTo>
                <a:lnTo>
                  <a:pt x="420905" y="1301670"/>
                </a:lnTo>
                <a:lnTo>
                  <a:pt x="331165" y="1245313"/>
                </a:lnTo>
                <a:lnTo>
                  <a:pt x="243807" y="1184195"/>
                </a:lnTo>
                <a:lnTo>
                  <a:pt x="158832" y="1117520"/>
                </a:lnTo>
                <a:lnTo>
                  <a:pt x="77828" y="1046876"/>
                </a:lnTo>
                <a:lnTo>
                  <a:pt x="0" y="973851"/>
                </a:lnTo>
                <a:close/>
              </a:path>
            </a:pathLst>
          </a:custGeom>
          <a:solidFill>
            <a:srgbClr val="5DC3AE"/>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Freeform 11">
            <a:extLst>
              <a:ext uri="{FF2B5EF4-FFF2-40B4-BE49-F238E27FC236}">
                <a16:creationId xmlns:a16="http://schemas.microsoft.com/office/drawing/2014/main" id="{86DDD678-3A48-5444-5658-8E17CDF635C8}"/>
              </a:ext>
            </a:extLst>
          </p:cNvPr>
          <p:cNvSpPr>
            <a:spLocks/>
          </p:cNvSpPr>
          <p:nvPr/>
        </p:nvSpPr>
        <p:spPr bwMode="auto">
          <a:xfrm>
            <a:off x="3652082" y="3421541"/>
            <a:ext cx="1614866" cy="1536700"/>
          </a:xfrm>
          <a:custGeom>
            <a:avLst/>
            <a:gdLst>
              <a:gd name="connsiteX0" fmla="*/ 0 w 1614866"/>
              <a:gd name="connsiteY0" fmla="*/ 0 h 1536700"/>
              <a:gd name="connsiteX1" fmla="*/ 1400959 w 1614866"/>
              <a:gd name="connsiteY1" fmla="*/ 0 h 1536700"/>
              <a:gd name="connsiteX2" fmla="*/ 1514221 w 1614866"/>
              <a:gd name="connsiteY2" fmla="*/ 302400 h 1536700"/>
              <a:gd name="connsiteX3" fmla="*/ 1614866 w 1614866"/>
              <a:gd name="connsiteY3" fmla="*/ 560728 h 1536700"/>
              <a:gd name="connsiteX4" fmla="*/ 637382 w 1614866"/>
              <a:gd name="connsiteY4" fmla="*/ 1536700 h 1536700"/>
              <a:gd name="connsiteX5" fmla="*/ 564357 w 1614866"/>
              <a:gd name="connsiteY5" fmla="*/ 1458953 h 1536700"/>
              <a:gd name="connsiteX6" fmla="*/ 493713 w 1614866"/>
              <a:gd name="connsiteY6" fmla="*/ 1378032 h 1536700"/>
              <a:gd name="connsiteX7" fmla="*/ 427038 w 1614866"/>
              <a:gd name="connsiteY7" fmla="*/ 1293145 h 1536700"/>
              <a:gd name="connsiteX8" fmla="*/ 365919 w 1614866"/>
              <a:gd name="connsiteY8" fmla="*/ 1205877 h 1536700"/>
              <a:gd name="connsiteX9" fmla="*/ 309563 w 1614866"/>
              <a:gd name="connsiteY9" fmla="*/ 1116230 h 1536700"/>
              <a:gd name="connsiteX10" fmla="*/ 257969 w 1614866"/>
              <a:gd name="connsiteY10" fmla="*/ 1023409 h 1536700"/>
              <a:gd name="connsiteX11" fmla="*/ 208756 w 1614866"/>
              <a:gd name="connsiteY11" fmla="*/ 929002 h 1536700"/>
              <a:gd name="connsiteX12" fmla="*/ 165894 w 1614866"/>
              <a:gd name="connsiteY12" fmla="*/ 831421 h 1536700"/>
              <a:gd name="connsiteX13" fmla="*/ 127794 w 1614866"/>
              <a:gd name="connsiteY13" fmla="*/ 732253 h 1536700"/>
              <a:gd name="connsiteX14" fmla="*/ 94456 w 1614866"/>
              <a:gd name="connsiteY14" fmla="*/ 631499 h 1536700"/>
              <a:gd name="connsiteX15" fmla="*/ 65881 w 1614866"/>
              <a:gd name="connsiteY15" fmla="*/ 529951 h 1536700"/>
              <a:gd name="connsiteX16" fmla="*/ 42863 w 1614866"/>
              <a:gd name="connsiteY16" fmla="*/ 426024 h 1536700"/>
              <a:gd name="connsiteX17" fmla="*/ 24606 w 1614866"/>
              <a:gd name="connsiteY17" fmla="*/ 321303 h 1536700"/>
              <a:gd name="connsiteX18" fmla="*/ 11113 w 1614866"/>
              <a:gd name="connsiteY18" fmla="*/ 214202 h 1536700"/>
              <a:gd name="connsiteX19" fmla="*/ 3175 w 1614866"/>
              <a:gd name="connsiteY19" fmla="*/ 107894 h 153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4866" h="1536700">
                <a:moveTo>
                  <a:pt x="0" y="0"/>
                </a:moveTo>
                <a:lnTo>
                  <a:pt x="1400959" y="0"/>
                </a:lnTo>
                <a:lnTo>
                  <a:pt x="1514221" y="302400"/>
                </a:lnTo>
                <a:lnTo>
                  <a:pt x="1614866" y="560728"/>
                </a:lnTo>
                <a:lnTo>
                  <a:pt x="637382" y="1536700"/>
                </a:lnTo>
                <a:lnTo>
                  <a:pt x="564357" y="1458953"/>
                </a:lnTo>
                <a:lnTo>
                  <a:pt x="493713" y="1378032"/>
                </a:lnTo>
                <a:lnTo>
                  <a:pt x="427038" y="1293145"/>
                </a:lnTo>
                <a:lnTo>
                  <a:pt x="365919" y="1205877"/>
                </a:lnTo>
                <a:lnTo>
                  <a:pt x="309563" y="1116230"/>
                </a:lnTo>
                <a:lnTo>
                  <a:pt x="257969" y="1023409"/>
                </a:lnTo>
                <a:lnTo>
                  <a:pt x="208756" y="929002"/>
                </a:lnTo>
                <a:lnTo>
                  <a:pt x="165894" y="831421"/>
                </a:lnTo>
                <a:lnTo>
                  <a:pt x="127794" y="732253"/>
                </a:lnTo>
                <a:lnTo>
                  <a:pt x="94456" y="631499"/>
                </a:lnTo>
                <a:lnTo>
                  <a:pt x="65881" y="529951"/>
                </a:lnTo>
                <a:lnTo>
                  <a:pt x="42863" y="426024"/>
                </a:lnTo>
                <a:lnTo>
                  <a:pt x="24606" y="321303"/>
                </a:lnTo>
                <a:lnTo>
                  <a:pt x="11113" y="214202"/>
                </a:lnTo>
                <a:lnTo>
                  <a:pt x="3175" y="107894"/>
                </a:lnTo>
                <a:close/>
              </a:path>
            </a:pathLst>
          </a:custGeom>
          <a:solidFill>
            <a:srgbClr val="5FABDC"/>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2" name="Freeform 12">
            <a:extLst>
              <a:ext uri="{FF2B5EF4-FFF2-40B4-BE49-F238E27FC236}">
                <a16:creationId xmlns:a16="http://schemas.microsoft.com/office/drawing/2014/main" id="{B4E82944-9F83-592C-EFC3-57ED5D2B221C}"/>
              </a:ext>
            </a:extLst>
          </p:cNvPr>
          <p:cNvSpPr>
            <a:spLocks/>
          </p:cNvSpPr>
          <p:nvPr/>
        </p:nvSpPr>
        <p:spPr bwMode="auto">
          <a:xfrm>
            <a:off x="3652082" y="1832454"/>
            <a:ext cx="1624961" cy="1538288"/>
          </a:xfrm>
          <a:custGeom>
            <a:avLst/>
            <a:gdLst>
              <a:gd name="connsiteX0" fmla="*/ 637382 w 1624961"/>
              <a:gd name="connsiteY0" fmla="*/ 0 h 1538288"/>
              <a:gd name="connsiteX1" fmla="*/ 1624961 w 1624961"/>
              <a:gd name="connsiteY1" fmla="*/ 987070 h 1538288"/>
              <a:gd name="connsiteX2" fmla="*/ 1516910 w 1624961"/>
              <a:gd name="connsiteY2" fmla="*/ 1263033 h 1538288"/>
              <a:gd name="connsiteX3" fmla="*/ 1411227 w 1624961"/>
              <a:gd name="connsiteY3" fmla="*/ 1538288 h 1538288"/>
              <a:gd name="connsiteX4" fmla="*/ 0 w 1624961"/>
              <a:gd name="connsiteY4" fmla="*/ 1538288 h 1538288"/>
              <a:gd name="connsiteX5" fmla="*/ 3175 w 1624961"/>
              <a:gd name="connsiteY5" fmla="*/ 1430394 h 1538288"/>
              <a:gd name="connsiteX6" fmla="*/ 11113 w 1624961"/>
              <a:gd name="connsiteY6" fmla="*/ 1324086 h 1538288"/>
              <a:gd name="connsiteX7" fmla="*/ 24606 w 1624961"/>
              <a:gd name="connsiteY7" fmla="*/ 1216985 h 1538288"/>
              <a:gd name="connsiteX8" fmla="*/ 42863 w 1624961"/>
              <a:gd name="connsiteY8" fmla="*/ 1112264 h 1538288"/>
              <a:gd name="connsiteX9" fmla="*/ 65881 w 1624961"/>
              <a:gd name="connsiteY9" fmla="*/ 1008336 h 1538288"/>
              <a:gd name="connsiteX10" fmla="*/ 94456 w 1624961"/>
              <a:gd name="connsiteY10" fmla="*/ 906789 h 1538288"/>
              <a:gd name="connsiteX11" fmla="*/ 127794 w 1624961"/>
              <a:gd name="connsiteY11" fmla="*/ 806035 h 1538288"/>
              <a:gd name="connsiteX12" fmla="*/ 165894 w 1624961"/>
              <a:gd name="connsiteY12" fmla="*/ 706867 h 1538288"/>
              <a:gd name="connsiteX13" fmla="*/ 208756 w 1624961"/>
              <a:gd name="connsiteY13" fmla="*/ 609286 h 1538288"/>
              <a:gd name="connsiteX14" fmla="*/ 257969 w 1624961"/>
              <a:gd name="connsiteY14" fmla="*/ 514878 h 1538288"/>
              <a:gd name="connsiteX15" fmla="*/ 309563 w 1624961"/>
              <a:gd name="connsiteY15" fmla="*/ 422057 h 1538288"/>
              <a:gd name="connsiteX16" fmla="*/ 365919 w 1624961"/>
              <a:gd name="connsiteY16" fmla="*/ 332410 h 1538288"/>
              <a:gd name="connsiteX17" fmla="*/ 427038 w 1624961"/>
              <a:gd name="connsiteY17" fmla="*/ 245142 h 1538288"/>
              <a:gd name="connsiteX18" fmla="*/ 493713 w 1624961"/>
              <a:gd name="connsiteY18" fmla="*/ 160255 h 1538288"/>
              <a:gd name="connsiteX19" fmla="*/ 564357 w 1624961"/>
              <a:gd name="connsiteY19" fmla="*/ 79334 h 153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4961" h="1538288">
                <a:moveTo>
                  <a:pt x="637382" y="0"/>
                </a:moveTo>
                <a:lnTo>
                  <a:pt x="1624961" y="987070"/>
                </a:lnTo>
                <a:lnTo>
                  <a:pt x="1516910" y="1263033"/>
                </a:lnTo>
                <a:lnTo>
                  <a:pt x="1411227" y="1538288"/>
                </a:lnTo>
                <a:lnTo>
                  <a:pt x="0" y="1538288"/>
                </a:lnTo>
                <a:lnTo>
                  <a:pt x="3175" y="1430394"/>
                </a:lnTo>
                <a:lnTo>
                  <a:pt x="11113" y="1324086"/>
                </a:lnTo>
                <a:lnTo>
                  <a:pt x="24606" y="1216985"/>
                </a:lnTo>
                <a:lnTo>
                  <a:pt x="42863" y="1112264"/>
                </a:lnTo>
                <a:lnTo>
                  <a:pt x="65881" y="1008336"/>
                </a:lnTo>
                <a:lnTo>
                  <a:pt x="94456" y="906789"/>
                </a:lnTo>
                <a:lnTo>
                  <a:pt x="127794" y="806035"/>
                </a:lnTo>
                <a:lnTo>
                  <a:pt x="165894" y="706867"/>
                </a:lnTo>
                <a:lnTo>
                  <a:pt x="208756" y="609286"/>
                </a:lnTo>
                <a:lnTo>
                  <a:pt x="257969" y="514878"/>
                </a:lnTo>
                <a:lnTo>
                  <a:pt x="309563" y="422057"/>
                </a:lnTo>
                <a:lnTo>
                  <a:pt x="365919" y="332410"/>
                </a:lnTo>
                <a:lnTo>
                  <a:pt x="427038" y="245142"/>
                </a:lnTo>
                <a:lnTo>
                  <a:pt x="493713" y="160255"/>
                </a:lnTo>
                <a:lnTo>
                  <a:pt x="564357" y="79334"/>
                </a:lnTo>
                <a:close/>
              </a:path>
            </a:pathLst>
          </a:cu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3" name="Oval 12">
            <a:extLst>
              <a:ext uri="{FF2B5EF4-FFF2-40B4-BE49-F238E27FC236}">
                <a16:creationId xmlns:a16="http://schemas.microsoft.com/office/drawing/2014/main" id="{2C619D69-56F9-EDE4-ED8E-186D50A5AC86}"/>
              </a:ext>
            </a:extLst>
          </p:cNvPr>
          <p:cNvSpPr/>
          <p:nvPr/>
        </p:nvSpPr>
        <p:spPr>
          <a:xfrm>
            <a:off x="7689069" y="2962664"/>
            <a:ext cx="341752" cy="341752"/>
          </a:xfrm>
          <a:prstGeom prst="ellipse">
            <a:avLst/>
          </a:prstGeom>
          <a:solidFill>
            <a:srgbClr val="965112"/>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2</a:t>
            </a:r>
          </a:p>
        </p:txBody>
      </p:sp>
      <p:sp>
        <p:nvSpPr>
          <p:cNvPr id="14" name="Oval 13">
            <a:extLst>
              <a:ext uri="{FF2B5EF4-FFF2-40B4-BE49-F238E27FC236}">
                <a16:creationId xmlns:a16="http://schemas.microsoft.com/office/drawing/2014/main" id="{9FB59195-403D-3A81-7712-12935CD0B643}"/>
              </a:ext>
            </a:extLst>
          </p:cNvPr>
          <p:cNvSpPr/>
          <p:nvPr/>
        </p:nvSpPr>
        <p:spPr>
          <a:xfrm>
            <a:off x="6979469" y="1636179"/>
            <a:ext cx="341752" cy="341752"/>
          </a:xfrm>
          <a:prstGeom prst="ellipse">
            <a:avLst/>
          </a:prstGeom>
          <a:solidFill>
            <a:srgbClr val="AF241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1</a:t>
            </a:r>
          </a:p>
        </p:txBody>
      </p:sp>
      <p:sp>
        <p:nvSpPr>
          <p:cNvPr id="15" name="Oval 14">
            <a:extLst>
              <a:ext uri="{FF2B5EF4-FFF2-40B4-BE49-F238E27FC236}">
                <a16:creationId xmlns:a16="http://schemas.microsoft.com/office/drawing/2014/main" id="{4ABEFEF0-49AE-EE7A-1D88-09B90FD23638}"/>
              </a:ext>
            </a:extLst>
          </p:cNvPr>
          <p:cNvSpPr/>
          <p:nvPr/>
        </p:nvSpPr>
        <p:spPr>
          <a:xfrm>
            <a:off x="7312694" y="4500842"/>
            <a:ext cx="341752" cy="341752"/>
          </a:xfrm>
          <a:prstGeom prst="ellipse">
            <a:avLst/>
          </a:prstGeom>
          <a:solidFill>
            <a:srgbClr val="B2920A"/>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3</a:t>
            </a:r>
          </a:p>
        </p:txBody>
      </p:sp>
      <p:sp>
        <p:nvSpPr>
          <p:cNvPr id="16" name="Oval 15">
            <a:extLst>
              <a:ext uri="{FF2B5EF4-FFF2-40B4-BE49-F238E27FC236}">
                <a16:creationId xmlns:a16="http://schemas.microsoft.com/office/drawing/2014/main" id="{EADD1F15-B56D-BC4F-9DFA-DB421C2C58D9}"/>
              </a:ext>
            </a:extLst>
          </p:cNvPr>
          <p:cNvSpPr/>
          <p:nvPr/>
        </p:nvSpPr>
        <p:spPr>
          <a:xfrm>
            <a:off x="5979165" y="5214182"/>
            <a:ext cx="341752" cy="341752"/>
          </a:xfrm>
          <a:prstGeom prst="ellipse">
            <a:avLst/>
          </a:prstGeom>
          <a:solidFill>
            <a:srgbClr val="2C623D"/>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4</a:t>
            </a:r>
          </a:p>
        </p:txBody>
      </p:sp>
      <p:sp>
        <p:nvSpPr>
          <p:cNvPr id="17" name="Oval 16">
            <a:extLst>
              <a:ext uri="{FF2B5EF4-FFF2-40B4-BE49-F238E27FC236}">
                <a16:creationId xmlns:a16="http://schemas.microsoft.com/office/drawing/2014/main" id="{03C2DB10-B563-87D0-17CB-04A53606C882}"/>
              </a:ext>
            </a:extLst>
          </p:cNvPr>
          <p:cNvSpPr/>
          <p:nvPr/>
        </p:nvSpPr>
        <p:spPr>
          <a:xfrm>
            <a:off x="4477550" y="4811548"/>
            <a:ext cx="341752" cy="341752"/>
          </a:xfrm>
          <a:prstGeom prst="ellipse">
            <a:avLst/>
          </a:prstGeom>
          <a:solidFill>
            <a:srgbClr val="296D5E"/>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5</a:t>
            </a:r>
          </a:p>
        </p:txBody>
      </p:sp>
      <p:sp>
        <p:nvSpPr>
          <p:cNvPr id="18" name="Oval 17">
            <a:extLst>
              <a:ext uri="{FF2B5EF4-FFF2-40B4-BE49-F238E27FC236}">
                <a16:creationId xmlns:a16="http://schemas.microsoft.com/office/drawing/2014/main" id="{59438337-58FE-3EA6-CF71-DCFF64CEE2B0}"/>
              </a:ext>
            </a:extLst>
          </p:cNvPr>
          <p:cNvSpPr/>
          <p:nvPr/>
        </p:nvSpPr>
        <p:spPr>
          <a:xfrm>
            <a:off x="3730206" y="3479233"/>
            <a:ext cx="341752" cy="341752"/>
          </a:xfrm>
          <a:prstGeom prst="ellipse">
            <a:avLst/>
          </a:prstGeom>
          <a:solidFill>
            <a:srgbClr val="216A9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6</a:t>
            </a:r>
          </a:p>
        </p:txBody>
      </p:sp>
      <p:sp>
        <p:nvSpPr>
          <p:cNvPr id="19" name="Oval 18">
            <a:extLst>
              <a:ext uri="{FF2B5EF4-FFF2-40B4-BE49-F238E27FC236}">
                <a16:creationId xmlns:a16="http://schemas.microsoft.com/office/drawing/2014/main" id="{87D8ABC9-E951-4773-C17A-608973813D28}"/>
              </a:ext>
            </a:extLst>
          </p:cNvPr>
          <p:cNvSpPr/>
          <p:nvPr/>
        </p:nvSpPr>
        <p:spPr>
          <a:xfrm>
            <a:off x="4135798" y="1972820"/>
            <a:ext cx="341752" cy="341752"/>
          </a:xfrm>
          <a:prstGeom prst="ellipse">
            <a:avLst/>
          </a:prstGeom>
          <a:solidFill>
            <a:schemeClr val="tx1">
              <a:lumMod val="65000"/>
              <a:lumOff val="3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7</a:t>
            </a:r>
          </a:p>
        </p:txBody>
      </p:sp>
      <p:sp>
        <p:nvSpPr>
          <p:cNvPr id="20" name="TextBox 19">
            <a:extLst>
              <a:ext uri="{FF2B5EF4-FFF2-40B4-BE49-F238E27FC236}">
                <a16:creationId xmlns:a16="http://schemas.microsoft.com/office/drawing/2014/main" id="{FA753047-CBB7-E911-474F-8BD07165EAAF}"/>
              </a:ext>
            </a:extLst>
          </p:cNvPr>
          <p:cNvSpPr txBox="1"/>
          <p:nvPr/>
        </p:nvSpPr>
        <p:spPr>
          <a:xfrm>
            <a:off x="5963618" y="1583474"/>
            <a:ext cx="1108958" cy="461665"/>
          </a:xfrm>
          <a:prstGeom prst="rect">
            <a:avLst/>
          </a:prstGeom>
          <a:noFill/>
        </p:spPr>
        <p:txBody>
          <a:bodyPr wrap="none" rtlCol="0">
            <a:spAutoFit/>
          </a:bodyPr>
          <a:lstStyle/>
          <a:p>
            <a:r>
              <a:rPr lang="lt-LT" sz="1200" b="1" dirty="0">
                <a:latin typeface="Calibri Light" panose="020F0302020204030204" pitchFamily="34" charset="0"/>
              </a:rPr>
              <a:t>Komunikavimo </a:t>
            </a:r>
          </a:p>
          <a:p>
            <a:pPr algn="ctr"/>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39" name="Oval 38">
            <a:extLst>
              <a:ext uri="{FF2B5EF4-FFF2-40B4-BE49-F238E27FC236}">
                <a16:creationId xmlns:a16="http://schemas.microsoft.com/office/drawing/2014/main" id="{98515C01-E064-F7C3-188C-87137FE28B15}"/>
              </a:ext>
            </a:extLst>
          </p:cNvPr>
          <p:cNvSpPr/>
          <p:nvPr/>
        </p:nvSpPr>
        <p:spPr>
          <a:xfrm>
            <a:off x="4764518" y="2314479"/>
            <a:ext cx="2279310" cy="2200704"/>
          </a:xfrm>
          <a:prstGeom prst="ellipse">
            <a:avLst/>
          </a:prstGeom>
          <a:solidFill>
            <a:schemeClr val="bg1"/>
          </a:solidFill>
          <a:ln w="76200"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chemeClr val="tx1"/>
              </a:solidFill>
            </a:endParaRPr>
          </a:p>
        </p:txBody>
      </p:sp>
      <p:sp>
        <p:nvSpPr>
          <p:cNvPr id="40" name="TextBox 39">
            <a:extLst>
              <a:ext uri="{FF2B5EF4-FFF2-40B4-BE49-F238E27FC236}">
                <a16:creationId xmlns:a16="http://schemas.microsoft.com/office/drawing/2014/main" id="{D2920637-A7A2-4929-0966-A7728DDC8688}"/>
              </a:ext>
            </a:extLst>
          </p:cNvPr>
          <p:cNvSpPr txBox="1"/>
          <p:nvPr/>
        </p:nvSpPr>
        <p:spPr>
          <a:xfrm>
            <a:off x="6937760" y="2389666"/>
            <a:ext cx="1002326" cy="461665"/>
          </a:xfrm>
          <a:prstGeom prst="rect">
            <a:avLst/>
          </a:prstGeom>
          <a:noFill/>
        </p:spPr>
        <p:txBody>
          <a:bodyPr wrap="none" rtlCol="0">
            <a:spAutoFit/>
          </a:bodyPr>
          <a:lstStyle/>
          <a:p>
            <a:pPr algn="ctr"/>
            <a:r>
              <a:rPr lang="lt-LT" sz="1200" b="1" dirty="0">
                <a:latin typeface="Calibri Light" panose="020F0302020204030204" pitchFamily="34" charset="0"/>
              </a:rPr>
              <a:t>Kultūrinė </a:t>
            </a:r>
          </a:p>
          <a:p>
            <a:pPr algn="ctr"/>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1" name="TextBox 40">
            <a:extLst>
              <a:ext uri="{FF2B5EF4-FFF2-40B4-BE49-F238E27FC236}">
                <a16:creationId xmlns:a16="http://schemas.microsoft.com/office/drawing/2014/main" id="{01D75466-6239-72E0-E66C-1E061C74C89F}"/>
              </a:ext>
            </a:extLst>
          </p:cNvPr>
          <p:cNvSpPr txBox="1"/>
          <p:nvPr/>
        </p:nvSpPr>
        <p:spPr>
          <a:xfrm>
            <a:off x="7000410" y="3752957"/>
            <a:ext cx="1004314" cy="461665"/>
          </a:xfrm>
          <a:prstGeom prst="rect">
            <a:avLst/>
          </a:prstGeom>
          <a:noFill/>
        </p:spPr>
        <p:txBody>
          <a:bodyPr wrap="none" rtlCol="0">
            <a:spAutoFit/>
          </a:bodyPr>
          <a:lstStyle/>
          <a:p>
            <a:r>
              <a:rPr lang="lt-LT" sz="1200" b="1" dirty="0">
                <a:latin typeface="Calibri Light" panose="020F0302020204030204" pitchFamily="34" charset="0"/>
              </a:rPr>
              <a:t>Kūrybiškumo </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2" name="TextBox 41">
            <a:extLst>
              <a:ext uri="{FF2B5EF4-FFF2-40B4-BE49-F238E27FC236}">
                <a16:creationId xmlns:a16="http://schemas.microsoft.com/office/drawing/2014/main" id="{1AF59CE2-EEFE-0709-8371-2E2600F6CA11}"/>
              </a:ext>
            </a:extLst>
          </p:cNvPr>
          <p:cNvSpPr txBox="1"/>
          <p:nvPr/>
        </p:nvSpPr>
        <p:spPr>
          <a:xfrm>
            <a:off x="6038516" y="4590620"/>
            <a:ext cx="1004314" cy="461665"/>
          </a:xfrm>
          <a:prstGeom prst="rect">
            <a:avLst/>
          </a:prstGeom>
          <a:noFill/>
        </p:spPr>
        <p:txBody>
          <a:bodyPr wrap="none" rtlCol="0">
            <a:spAutoFit/>
          </a:bodyPr>
          <a:lstStyle/>
          <a:p>
            <a:pPr algn="ctr"/>
            <a:r>
              <a:rPr lang="lt-LT" sz="1200" b="1" dirty="0">
                <a:latin typeface="Calibri Light" panose="020F0302020204030204" pitchFamily="34" charset="0"/>
              </a:rPr>
              <a:t>Pažinimo </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3" name="TextBox 42">
            <a:extLst>
              <a:ext uri="{FF2B5EF4-FFF2-40B4-BE49-F238E27FC236}">
                <a16:creationId xmlns:a16="http://schemas.microsoft.com/office/drawing/2014/main" id="{4EA9CD00-0A92-2530-FA5E-5A498E219DDE}"/>
              </a:ext>
            </a:extLst>
          </p:cNvPr>
          <p:cNvSpPr txBox="1"/>
          <p:nvPr/>
        </p:nvSpPr>
        <p:spPr>
          <a:xfrm>
            <a:off x="4822297" y="4566879"/>
            <a:ext cx="1004314" cy="461665"/>
          </a:xfrm>
          <a:prstGeom prst="rect">
            <a:avLst/>
          </a:prstGeom>
          <a:noFill/>
        </p:spPr>
        <p:txBody>
          <a:bodyPr wrap="none" rtlCol="0">
            <a:spAutoFit/>
          </a:bodyPr>
          <a:lstStyle/>
          <a:p>
            <a:pPr algn="ctr"/>
            <a:r>
              <a:rPr lang="lt-LT" sz="1200" b="1" dirty="0">
                <a:latin typeface="Calibri Light" panose="020F0302020204030204" pitchFamily="34" charset="0"/>
              </a:rPr>
              <a:t>Pilietiškumo</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4" name="TextBox 43">
            <a:extLst>
              <a:ext uri="{FF2B5EF4-FFF2-40B4-BE49-F238E27FC236}">
                <a16:creationId xmlns:a16="http://schemas.microsoft.com/office/drawing/2014/main" id="{BED8F1F8-5BF0-32E0-A105-3E7A11D5D917}"/>
              </a:ext>
            </a:extLst>
          </p:cNvPr>
          <p:cNvSpPr txBox="1"/>
          <p:nvPr/>
        </p:nvSpPr>
        <p:spPr>
          <a:xfrm>
            <a:off x="3851868" y="3829967"/>
            <a:ext cx="1004314" cy="461665"/>
          </a:xfrm>
          <a:prstGeom prst="rect">
            <a:avLst/>
          </a:prstGeom>
          <a:noFill/>
        </p:spPr>
        <p:txBody>
          <a:bodyPr wrap="none" rtlCol="0">
            <a:spAutoFit/>
          </a:bodyPr>
          <a:lstStyle/>
          <a:p>
            <a:pPr algn="ctr"/>
            <a:r>
              <a:rPr lang="lt-LT" sz="1200" b="1" dirty="0">
                <a:latin typeface="Calibri Light" panose="020F0302020204030204" pitchFamily="34" charset="0"/>
              </a:rPr>
              <a:t>Skaitmeninė </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5" name="TextBox 44">
            <a:extLst>
              <a:ext uri="{FF2B5EF4-FFF2-40B4-BE49-F238E27FC236}">
                <a16:creationId xmlns:a16="http://schemas.microsoft.com/office/drawing/2014/main" id="{2E179138-7E9E-9B83-FC65-17334A144785}"/>
              </a:ext>
            </a:extLst>
          </p:cNvPr>
          <p:cNvSpPr txBox="1"/>
          <p:nvPr/>
        </p:nvSpPr>
        <p:spPr>
          <a:xfrm>
            <a:off x="3774870" y="2343037"/>
            <a:ext cx="1002326" cy="1015663"/>
          </a:xfrm>
          <a:prstGeom prst="rect">
            <a:avLst/>
          </a:prstGeom>
          <a:noFill/>
        </p:spPr>
        <p:txBody>
          <a:bodyPr wrap="none" rtlCol="0">
            <a:spAutoFit/>
          </a:bodyPr>
          <a:lstStyle/>
          <a:p>
            <a:r>
              <a:rPr lang="lt-LT" sz="1200" b="1" dirty="0">
                <a:latin typeface="Calibri Light" panose="020F0302020204030204" pitchFamily="34" charset="0"/>
              </a:rPr>
              <a:t>Socialinė, </a:t>
            </a:r>
          </a:p>
          <a:p>
            <a:r>
              <a:rPr lang="lt-LT" sz="1200" b="1" dirty="0">
                <a:latin typeface="Calibri Light" panose="020F0302020204030204" pitchFamily="34" charset="0"/>
              </a:rPr>
              <a:t>emocinė ir </a:t>
            </a:r>
          </a:p>
          <a:p>
            <a:r>
              <a:rPr lang="lt-LT" sz="1200" b="1" dirty="0">
                <a:latin typeface="Calibri Light" panose="020F0302020204030204" pitchFamily="34" charset="0"/>
              </a:rPr>
              <a:t>sveikos </a:t>
            </a:r>
          </a:p>
          <a:p>
            <a:r>
              <a:rPr lang="lt-LT" sz="1200" b="1" dirty="0">
                <a:latin typeface="Calibri Light" panose="020F0302020204030204" pitchFamily="34" charset="0"/>
              </a:rPr>
              <a:t>gyvensenos</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51" name="TextBox 50">
            <a:extLst>
              <a:ext uri="{FF2B5EF4-FFF2-40B4-BE49-F238E27FC236}">
                <a16:creationId xmlns:a16="http://schemas.microsoft.com/office/drawing/2014/main" id="{6524AC93-C0C1-98E1-DAEC-9EFD0035D751}"/>
              </a:ext>
            </a:extLst>
          </p:cNvPr>
          <p:cNvSpPr txBox="1"/>
          <p:nvPr/>
        </p:nvSpPr>
        <p:spPr>
          <a:xfrm>
            <a:off x="5297691" y="2724809"/>
            <a:ext cx="1265091" cy="584775"/>
          </a:xfrm>
          <a:prstGeom prst="rect">
            <a:avLst/>
          </a:prstGeom>
          <a:noFill/>
        </p:spPr>
        <p:txBody>
          <a:bodyPr wrap="none" rtlCol="0">
            <a:spAutoFit/>
          </a:bodyPr>
          <a:lstStyle/>
          <a:p>
            <a:pPr algn="ctr"/>
            <a:r>
              <a:rPr lang="lt-LT" sz="1600" b="1" dirty="0">
                <a:solidFill>
                  <a:srgbClr val="002060"/>
                </a:solidFill>
                <a:latin typeface="Calibri Light" panose="020F0302020204030204" pitchFamily="34" charset="0"/>
              </a:rPr>
              <a:t>Visuomeninis</a:t>
            </a:r>
          </a:p>
          <a:p>
            <a:pPr algn="ctr"/>
            <a:r>
              <a:rPr lang="lt-LT" sz="1600" b="1" dirty="0">
                <a:solidFill>
                  <a:srgbClr val="002060"/>
                </a:solidFill>
                <a:latin typeface="Calibri Light" panose="020F0302020204030204" pitchFamily="34" charset="0"/>
              </a:rPr>
              <a:t>ugdymas</a:t>
            </a:r>
            <a:endParaRPr lang="en-US" sz="1600" b="1" dirty="0">
              <a:solidFill>
                <a:srgbClr val="002060"/>
              </a:solidFill>
              <a:latin typeface="Calibri Light" panose="020F0302020204030204" pitchFamily="34" charset="0"/>
            </a:endParaRPr>
          </a:p>
        </p:txBody>
      </p:sp>
      <p:sp>
        <p:nvSpPr>
          <p:cNvPr id="54" name="TextBox 53">
            <a:extLst>
              <a:ext uri="{FF2B5EF4-FFF2-40B4-BE49-F238E27FC236}">
                <a16:creationId xmlns:a16="http://schemas.microsoft.com/office/drawing/2014/main" id="{2906E727-58F4-3072-52DB-AC3E7FE38084}"/>
              </a:ext>
            </a:extLst>
          </p:cNvPr>
          <p:cNvSpPr txBox="1"/>
          <p:nvPr/>
        </p:nvSpPr>
        <p:spPr>
          <a:xfrm>
            <a:off x="5128060" y="1582452"/>
            <a:ext cx="758542" cy="400110"/>
          </a:xfrm>
          <a:prstGeom prst="rect">
            <a:avLst/>
          </a:prstGeom>
          <a:noFill/>
        </p:spPr>
        <p:txBody>
          <a:bodyPr wrap="none" rtlCol="0">
            <a:spAutoFit/>
          </a:bodyPr>
          <a:lstStyle/>
          <a:p>
            <a:pPr algn="r"/>
            <a:r>
              <a:rPr lang="lt-LT" sz="2000" b="1" dirty="0">
                <a:latin typeface="Calibri Light" panose="020F0302020204030204" pitchFamily="34" charset="0"/>
              </a:rPr>
              <a:t>KAIP?</a:t>
            </a:r>
            <a:endParaRPr lang="en-US" sz="2000" b="1" dirty="0">
              <a:latin typeface="Calibri Light" panose="020F0302020204030204" pitchFamily="34" charset="0"/>
            </a:endParaRPr>
          </a:p>
        </p:txBody>
      </p:sp>
      <p:sp>
        <p:nvSpPr>
          <p:cNvPr id="55" name="TextBox 54">
            <a:extLst>
              <a:ext uri="{FF2B5EF4-FFF2-40B4-BE49-F238E27FC236}">
                <a16:creationId xmlns:a16="http://schemas.microsoft.com/office/drawing/2014/main" id="{2062F2EA-C1FF-DAB3-1891-350D787B1262}"/>
              </a:ext>
            </a:extLst>
          </p:cNvPr>
          <p:cNvSpPr txBox="1"/>
          <p:nvPr/>
        </p:nvSpPr>
        <p:spPr>
          <a:xfrm>
            <a:off x="5645541" y="3770737"/>
            <a:ext cx="569387" cy="400110"/>
          </a:xfrm>
          <a:prstGeom prst="rect">
            <a:avLst/>
          </a:prstGeom>
          <a:noFill/>
        </p:spPr>
        <p:txBody>
          <a:bodyPr wrap="square" rtlCol="0">
            <a:spAutoFit/>
          </a:bodyPr>
          <a:lstStyle/>
          <a:p>
            <a:pPr algn="r"/>
            <a:r>
              <a:rPr lang="lt-LT" sz="2000" b="1" dirty="0">
                <a:latin typeface="Calibri Light" panose="020F0302020204030204" pitchFamily="34" charset="0"/>
              </a:rPr>
              <a:t>KĄ?</a:t>
            </a:r>
            <a:endParaRPr lang="en-US" sz="2000" b="1" dirty="0">
              <a:latin typeface="Calibri Light" panose="020F0302020204030204" pitchFamily="34" charset="0"/>
            </a:endParaRPr>
          </a:p>
        </p:txBody>
      </p:sp>
      <p:sp>
        <p:nvSpPr>
          <p:cNvPr id="90" name="TextBox 89">
            <a:extLst>
              <a:ext uri="{FF2B5EF4-FFF2-40B4-BE49-F238E27FC236}">
                <a16:creationId xmlns:a16="http://schemas.microsoft.com/office/drawing/2014/main" id="{967878A4-F74C-484F-4E19-54856E052BDE}"/>
              </a:ext>
            </a:extLst>
          </p:cNvPr>
          <p:cNvSpPr txBox="1"/>
          <p:nvPr/>
        </p:nvSpPr>
        <p:spPr>
          <a:xfrm>
            <a:off x="5101179" y="3470712"/>
            <a:ext cx="1569404" cy="400110"/>
          </a:xfrm>
          <a:prstGeom prst="rect">
            <a:avLst/>
          </a:prstGeom>
          <a:noFill/>
        </p:spPr>
        <p:txBody>
          <a:bodyPr wrap="none" rtlCol="0">
            <a:spAutoFit/>
          </a:bodyPr>
          <a:lstStyle/>
          <a:p>
            <a:pPr algn="r"/>
            <a:r>
              <a:rPr lang="lt-LT" sz="2000" b="1" dirty="0">
                <a:latin typeface="Calibri Light" panose="020F0302020204030204" pitchFamily="34" charset="0"/>
              </a:rPr>
              <a:t>Ugdymo sritis</a:t>
            </a:r>
            <a:endParaRPr lang="en-US" sz="2000" b="1" dirty="0">
              <a:latin typeface="Calibri Light" panose="020F0302020204030204" pitchFamily="34" charset="0"/>
            </a:endParaRPr>
          </a:p>
        </p:txBody>
      </p:sp>
      <p:sp>
        <p:nvSpPr>
          <p:cNvPr id="97" name="TextBox 96">
            <a:extLst>
              <a:ext uri="{FF2B5EF4-FFF2-40B4-BE49-F238E27FC236}">
                <a16:creationId xmlns:a16="http://schemas.microsoft.com/office/drawing/2014/main" id="{15E94B4B-9EB6-82F9-82A0-9EB3C06A9158}"/>
              </a:ext>
            </a:extLst>
          </p:cNvPr>
          <p:cNvSpPr txBox="1"/>
          <p:nvPr/>
        </p:nvSpPr>
        <p:spPr>
          <a:xfrm>
            <a:off x="4202098" y="1258635"/>
            <a:ext cx="1679499" cy="400110"/>
          </a:xfrm>
          <a:prstGeom prst="rect">
            <a:avLst/>
          </a:prstGeom>
          <a:noFill/>
        </p:spPr>
        <p:txBody>
          <a:bodyPr wrap="square" rtlCol="0">
            <a:spAutoFit/>
          </a:bodyPr>
          <a:lstStyle/>
          <a:p>
            <a:pPr algn="r"/>
            <a:r>
              <a:rPr lang="lt-LT" sz="2000" b="1" dirty="0">
                <a:latin typeface="Calibri Light" panose="020F0302020204030204" pitchFamily="34" charset="0"/>
              </a:rPr>
              <a:t>Kompetencijos</a:t>
            </a:r>
            <a:endParaRPr lang="en-US" sz="2000" b="1" dirty="0">
              <a:latin typeface="Calibri Light" panose="020F0302020204030204" pitchFamily="34" charset="0"/>
            </a:endParaRPr>
          </a:p>
        </p:txBody>
      </p:sp>
      <p:sp>
        <p:nvSpPr>
          <p:cNvPr id="112" name="TextBox 111">
            <a:extLst>
              <a:ext uri="{FF2B5EF4-FFF2-40B4-BE49-F238E27FC236}">
                <a16:creationId xmlns:a16="http://schemas.microsoft.com/office/drawing/2014/main" id="{E8A2FD97-6BD3-E070-CB94-1BB7794535C3}"/>
              </a:ext>
            </a:extLst>
          </p:cNvPr>
          <p:cNvSpPr txBox="1"/>
          <p:nvPr/>
        </p:nvSpPr>
        <p:spPr>
          <a:xfrm>
            <a:off x="369746" y="121379"/>
            <a:ext cx="5176694" cy="830997"/>
          </a:xfrm>
          <a:prstGeom prst="rect">
            <a:avLst/>
          </a:prstGeom>
          <a:solidFill>
            <a:schemeClr val="bg2">
              <a:lumMod val="90000"/>
            </a:schemeClr>
          </a:solidFill>
        </p:spPr>
        <p:txBody>
          <a:bodyPr wrap="square" rtlCol="0">
            <a:spAutoFit/>
          </a:bodyPr>
          <a:lstStyle/>
          <a:p>
            <a:pPr algn="ctr"/>
            <a:r>
              <a:rPr lang="lt-LT" sz="2400" b="1" dirty="0">
                <a:solidFill>
                  <a:srgbClr val="002060"/>
                </a:solidFill>
                <a:latin typeface="Calibri Light" panose="020F0302020204030204" pitchFamily="34" charset="0"/>
              </a:rPr>
              <a:t>Visuomeninio </a:t>
            </a:r>
            <a:r>
              <a:rPr lang="lt-LT" sz="2400" b="1" dirty="0">
                <a:solidFill>
                  <a:srgbClr val="C00000"/>
                </a:solidFill>
                <a:latin typeface="Calibri Light" panose="020F0302020204030204" pitchFamily="34" charset="0"/>
              </a:rPr>
              <a:t>ugdymo sritis </a:t>
            </a:r>
            <a:r>
              <a:rPr lang="lt-LT" sz="2400" b="1" dirty="0">
                <a:solidFill>
                  <a:srgbClr val="002060"/>
                </a:solidFill>
                <a:latin typeface="Calibri Light" panose="020F0302020204030204" pitchFamily="34" charset="0"/>
              </a:rPr>
              <a:t>sietina su šiomis </a:t>
            </a:r>
            <a:r>
              <a:rPr lang="lt-LT" sz="2400" b="1" dirty="0">
                <a:solidFill>
                  <a:srgbClr val="C00000"/>
                </a:solidFill>
                <a:latin typeface="Calibri Light" panose="020F0302020204030204" pitchFamily="34" charset="0"/>
              </a:rPr>
              <a:t>pasiekimų sritimis</a:t>
            </a:r>
            <a:r>
              <a:rPr lang="lt-LT" sz="2400" b="1" dirty="0">
                <a:solidFill>
                  <a:srgbClr val="002060"/>
                </a:solidFill>
                <a:latin typeface="Calibri Light" panose="020F0302020204030204" pitchFamily="34" charset="0"/>
              </a:rPr>
              <a:t>: </a:t>
            </a:r>
            <a:endParaRPr lang="en-US" sz="2400" b="1" dirty="0">
              <a:solidFill>
                <a:srgbClr val="002060"/>
              </a:solidFill>
              <a:latin typeface="Calibri Light" panose="020F0302020204030204" pitchFamily="34" charset="0"/>
            </a:endParaRPr>
          </a:p>
        </p:txBody>
      </p:sp>
      <p:sp>
        <p:nvSpPr>
          <p:cNvPr id="3" name="TextBox 2">
            <a:extLst>
              <a:ext uri="{FF2B5EF4-FFF2-40B4-BE49-F238E27FC236}">
                <a16:creationId xmlns:a16="http://schemas.microsoft.com/office/drawing/2014/main" id="{6E8E3282-8FE0-DBF6-91A1-66DD25A9DDAC}"/>
              </a:ext>
            </a:extLst>
          </p:cNvPr>
          <p:cNvSpPr txBox="1"/>
          <p:nvPr/>
        </p:nvSpPr>
        <p:spPr>
          <a:xfrm>
            <a:off x="7042830" y="106872"/>
            <a:ext cx="5055422" cy="1323439"/>
          </a:xfrm>
          <a:prstGeom prst="rect">
            <a:avLst/>
          </a:prstGeom>
          <a:noFill/>
        </p:spPr>
        <p:txBody>
          <a:bodyPr wrap="square">
            <a:spAutoFit/>
          </a:bodyPr>
          <a:lstStyle/>
          <a:p>
            <a:pPr lvl="0">
              <a:buSzPts val="1000"/>
            </a:pPr>
            <a:r>
              <a:rPr lang="lt-LT" sz="1600" b="1" dirty="0">
                <a:ln>
                  <a:noFill/>
                </a:ln>
                <a:solidFill>
                  <a:srgbClr val="C00000"/>
                </a:solidFill>
                <a:effectLst/>
                <a:latin typeface="Arial Narrow" panose="020B0606020202030204" pitchFamily="34" charset="0"/>
                <a:ea typeface="Helvetica Neue"/>
                <a:cs typeface="Helvetica Neue"/>
              </a:rPr>
              <a:t>Pasakoja apie save</a:t>
            </a:r>
            <a:r>
              <a:rPr lang="lt-LT" sz="1600" b="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savo patirtis</a:t>
            </a:r>
            <a:r>
              <a:rPr lang="lt-LT" sz="1600" b="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jausmus</a:t>
            </a:r>
            <a:r>
              <a:rPr lang="lt-LT" sz="1600" b="0" dirty="0">
                <a:ln>
                  <a:noFill/>
                </a:ln>
                <a:solidFill>
                  <a:srgbClr val="000000"/>
                </a:solidFill>
                <a:effectLst/>
                <a:latin typeface="Arial Narrow" panose="020B0606020202030204" pitchFamily="34" charset="0"/>
                <a:ea typeface="Helvetica Neue"/>
                <a:cs typeface="Helvetica Neue"/>
              </a:rPr>
              <a:t> ir </a:t>
            </a:r>
            <a:r>
              <a:rPr lang="lt-LT" sz="1600" b="1" dirty="0">
                <a:ln>
                  <a:noFill/>
                </a:ln>
                <a:solidFill>
                  <a:srgbClr val="C00000"/>
                </a:solidFill>
                <a:effectLst/>
                <a:latin typeface="Arial Narrow" panose="020B0606020202030204" pitchFamily="34" charset="0"/>
                <a:ea typeface="Helvetica Neue"/>
                <a:cs typeface="Helvetica Neue"/>
              </a:rPr>
              <a:t>aplinką</a:t>
            </a:r>
            <a:r>
              <a:rPr lang="lt-LT" sz="1600" b="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klauso kitų vaikų pasakojimų</a:t>
            </a:r>
            <a:r>
              <a:rPr lang="lt-LT" sz="1600" b="0" dirty="0">
                <a:ln>
                  <a:noFill/>
                </a:ln>
                <a:solidFill>
                  <a:srgbClr val="000000"/>
                </a:solidFill>
                <a:effectLst/>
                <a:latin typeface="Arial Narrow" panose="020B0606020202030204" pitchFamily="34" charset="0"/>
                <a:ea typeface="Helvetica Neue"/>
                <a:cs typeface="Helvetica Neue"/>
              </a:rPr>
              <a:t>.</a:t>
            </a:r>
            <a:r>
              <a:rPr lang="lt-LT" sz="1600" b="1" dirty="0">
                <a:solidFill>
                  <a:srgbClr val="000000"/>
                </a:solidFill>
                <a:latin typeface="Helvetica Neue"/>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Pristato/dalinasi</a:t>
            </a:r>
            <a:r>
              <a:rPr lang="lt-LT" sz="1600" b="0" dirty="0">
                <a:ln>
                  <a:noFill/>
                </a:ln>
                <a:solidFill>
                  <a:srgbClr val="000000"/>
                </a:solidFill>
                <a:effectLst/>
                <a:latin typeface="Arial Narrow" panose="020B0606020202030204" pitchFamily="34" charset="0"/>
                <a:ea typeface="Helvetica Neue"/>
                <a:cs typeface="Helvetica Neue"/>
              </a:rPr>
              <a:t>, ką pastebėjo, sužinojo ir suprato; </a:t>
            </a:r>
            <a:r>
              <a:rPr lang="lt-LT" sz="1600" b="1" dirty="0">
                <a:ln>
                  <a:noFill/>
                </a:ln>
                <a:solidFill>
                  <a:srgbClr val="C00000"/>
                </a:solidFill>
                <a:effectLst/>
                <a:latin typeface="Arial Narrow" panose="020B0606020202030204" pitchFamily="34" charset="0"/>
                <a:ea typeface="Helvetica Neue"/>
                <a:cs typeface="Helvetica Neue"/>
              </a:rPr>
              <a:t>žodiniame/vaizdiniame pranešime naudoja piešinius ir simbolius</a:t>
            </a:r>
            <a:r>
              <a:rPr lang="lt-LT" sz="1600" b="0" dirty="0">
                <a:ln>
                  <a:noFill/>
                </a:ln>
                <a:solidFill>
                  <a:srgbClr val="000000"/>
                </a:solidFill>
                <a:effectLst/>
                <a:latin typeface="Arial Narrow" panose="020B0606020202030204" pitchFamily="34" charset="0"/>
                <a:ea typeface="Helvetica Neue"/>
                <a:cs typeface="Helvetica Neue"/>
              </a:rPr>
              <a:t>.</a:t>
            </a:r>
            <a:r>
              <a:rPr lang="lt-LT" sz="1600" b="1" dirty="0">
                <a:ln>
                  <a:noFill/>
                </a:ln>
                <a:solidFill>
                  <a:srgbClr val="000000"/>
                </a:solidFill>
                <a:latin typeface="Helvetica Neue"/>
                <a:ea typeface="Helvetica Neue"/>
                <a:cs typeface="Helvetica Neue"/>
              </a:rPr>
              <a:t> </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Komunikuoja su bendraamžiais ir suaugusiais skirtingose situacijose.</a:t>
            </a:r>
            <a:endParaRPr lang="lt-LT" sz="1600" dirty="0"/>
          </a:p>
        </p:txBody>
      </p:sp>
      <p:sp>
        <p:nvSpPr>
          <p:cNvPr id="22" name="TextBox 21">
            <a:extLst>
              <a:ext uri="{FF2B5EF4-FFF2-40B4-BE49-F238E27FC236}">
                <a16:creationId xmlns:a16="http://schemas.microsoft.com/office/drawing/2014/main" id="{61D261CA-2AB6-363B-554C-C8D3EC3C2F3E}"/>
              </a:ext>
            </a:extLst>
          </p:cNvPr>
          <p:cNvSpPr txBox="1"/>
          <p:nvPr/>
        </p:nvSpPr>
        <p:spPr>
          <a:xfrm>
            <a:off x="8196032" y="1604836"/>
            <a:ext cx="3902220" cy="1569660"/>
          </a:xfrm>
          <a:prstGeom prst="rect">
            <a:avLst/>
          </a:prstGeom>
          <a:noFill/>
        </p:spPr>
        <p:txBody>
          <a:bodyPr wrap="square">
            <a:spAutoFit/>
          </a:bodyPr>
          <a:lstStyle/>
          <a:p>
            <a:pPr lvl="0">
              <a:buSzPts val="1000"/>
            </a:pPr>
            <a:r>
              <a:rPr lang="lt-LT" sz="1600" b="1" dirty="0">
                <a:ln>
                  <a:noFill/>
                </a:ln>
                <a:solidFill>
                  <a:srgbClr val="C00000"/>
                </a:solidFill>
                <a:effectLst/>
                <a:latin typeface="Arial Narrow" panose="020B0606020202030204" pitchFamily="34" charset="0"/>
                <a:ea typeface="Helvetica Neue"/>
                <a:cs typeface="Helvetica Neue"/>
              </a:rPr>
              <a:t>Priima</a:t>
            </a:r>
            <a:r>
              <a:rPr lang="lt-LT" sz="1600" b="0" dirty="0">
                <a:ln>
                  <a:noFill/>
                </a:ln>
                <a:solidFill>
                  <a:srgbClr val="000000"/>
                </a:solidFill>
                <a:effectLst/>
                <a:latin typeface="Arial Narrow" panose="020B0606020202030204" pitchFamily="34" charset="0"/>
                <a:ea typeface="Helvetica Neue"/>
                <a:cs typeface="Helvetica Neue"/>
              </a:rPr>
              <a:t> ir </a:t>
            </a:r>
            <a:r>
              <a:rPr lang="lt-LT" sz="1600" b="1" dirty="0">
                <a:ln>
                  <a:noFill/>
                </a:ln>
                <a:solidFill>
                  <a:srgbClr val="C00000"/>
                </a:solidFill>
                <a:effectLst/>
                <a:latin typeface="Arial Narrow" panose="020B0606020202030204" pitchFamily="34" charset="0"/>
                <a:ea typeface="Helvetica Neue"/>
                <a:cs typeface="Helvetica Neue"/>
              </a:rPr>
              <a:t>socialiniu elgesiu apreiškia šeimos vertybes</a:t>
            </a:r>
            <a:r>
              <a:rPr lang="lt-LT" sz="1600" b="0" dirty="0">
                <a:ln>
                  <a:noFill/>
                </a:ln>
                <a:solidFill>
                  <a:srgbClr val="000000"/>
                </a:solidFill>
                <a:effectLst/>
                <a:latin typeface="Arial Narrow" panose="020B0606020202030204" pitchFamily="34" charset="0"/>
                <a:ea typeface="Helvetica Neue"/>
                <a:cs typeface="Helvetica Neue"/>
              </a:rPr>
              <a:t>.</a:t>
            </a:r>
            <a:r>
              <a:rPr lang="lt-LT" sz="1600" b="1" dirty="0">
                <a:solidFill>
                  <a:srgbClr val="000000"/>
                </a:solidFill>
                <a:latin typeface="Helvetica Neue"/>
                <a:ea typeface="Helvetica Neue"/>
                <a:cs typeface="Helvetica Neue"/>
              </a:rPr>
              <a:t> </a:t>
            </a:r>
            <a:r>
              <a:rPr lang="lt-LT" sz="1600" b="0" dirty="0">
                <a:ln>
                  <a:noFill/>
                </a:ln>
                <a:solidFill>
                  <a:srgbClr val="000000"/>
                </a:solidFill>
                <a:effectLst/>
                <a:latin typeface="Arial Narrow" panose="020B0606020202030204" pitchFamily="34" charset="0"/>
                <a:ea typeface="Helvetica Neue"/>
                <a:cs typeface="Helvetica Neue"/>
              </a:rPr>
              <a:t>Per patirtį </a:t>
            </a:r>
            <a:r>
              <a:rPr lang="lt-LT" sz="1600" b="1" dirty="0">
                <a:ln>
                  <a:noFill/>
                </a:ln>
                <a:solidFill>
                  <a:srgbClr val="C00000"/>
                </a:solidFill>
                <a:effectLst/>
                <a:latin typeface="Arial Narrow" panose="020B0606020202030204" pitchFamily="34" charset="0"/>
                <a:ea typeface="Helvetica Neue"/>
                <a:cs typeface="Helvetica Neue"/>
              </a:rPr>
              <a:t>tyrinėja savo tautos kultūrą</a:t>
            </a:r>
            <a:r>
              <a:rPr lang="lt-LT" sz="1600" b="0" dirty="0">
                <a:ln>
                  <a:noFill/>
                </a:ln>
                <a:solidFill>
                  <a:srgbClr val="000000"/>
                </a:solidFill>
                <a:effectLst/>
                <a:latin typeface="Arial Narrow" panose="020B0606020202030204" pitchFamily="34" charset="0"/>
                <a:ea typeface="Helvetica Neue"/>
                <a:cs typeface="Helvetica Neue"/>
              </a:rPr>
              <a:t>, lygina su kitų artimoje aplinkoje stebimų tautų kultūrų apraiškomis.</a:t>
            </a:r>
            <a:r>
              <a:rPr lang="lt-LT" sz="1600" b="1" dirty="0">
                <a:ln>
                  <a:noFill/>
                </a:ln>
                <a:solidFill>
                  <a:srgbClr val="000000"/>
                </a:solidFill>
                <a:latin typeface="Helvetica Neue"/>
                <a:ea typeface="Helvetica Neue"/>
                <a:cs typeface="Helvetica Neue"/>
              </a:rPr>
              <a:t> </a:t>
            </a:r>
            <a:r>
              <a:rPr lang="lt-LT" sz="16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Analizuoja ir interpretuoja kultūros artefaktus</a:t>
            </a:r>
            <a:r>
              <a:rPr lang="lt-LT" sz="1600" dirty="0">
                <a:effectLst/>
                <a:latin typeface="Arial Narrow" panose="020B0606020202030204" pitchFamily="34" charset="0"/>
                <a:ea typeface="Calibri" panose="020F0502020204030204" pitchFamily="34" charset="0"/>
                <a:cs typeface="Times New Roman" panose="02020603050405020304" pitchFamily="18" charset="0"/>
              </a:rPr>
              <a:t> (nuotraukas, senus daiktus, knygas ir kt.).</a:t>
            </a:r>
            <a:endParaRPr lang="lt-LT" sz="1600" dirty="0"/>
          </a:p>
        </p:txBody>
      </p:sp>
      <p:sp>
        <p:nvSpPr>
          <p:cNvPr id="25" name="TextBox 24">
            <a:extLst>
              <a:ext uri="{FF2B5EF4-FFF2-40B4-BE49-F238E27FC236}">
                <a16:creationId xmlns:a16="http://schemas.microsoft.com/office/drawing/2014/main" id="{C1F2CC27-B8DF-85BC-35FF-5AD51B5E46FE}"/>
              </a:ext>
            </a:extLst>
          </p:cNvPr>
          <p:cNvSpPr txBox="1"/>
          <p:nvPr/>
        </p:nvSpPr>
        <p:spPr>
          <a:xfrm>
            <a:off x="8125657" y="3388581"/>
            <a:ext cx="3860017" cy="1569660"/>
          </a:xfrm>
          <a:prstGeom prst="rect">
            <a:avLst/>
          </a:prstGeom>
          <a:noFill/>
        </p:spPr>
        <p:txBody>
          <a:bodyPr wrap="square">
            <a:spAutoFit/>
          </a:bodyPr>
          <a:lstStyle/>
          <a:p>
            <a:pPr lvl="0">
              <a:buSzPts val="1000"/>
            </a:pPr>
            <a:r>
              <a:rPr lang="lt-LT" sz="1600" b="1" dirty="0">
                <a:ln>
                  <a:noFill/>
                </a:ln>
                <a:solidFill>
                  <a:srgbClr val="C00000"/>
                </a:solidFill>
                <a:effectLst/>
                <a:latin typeface="Arial Narrow" panose="020B0606020202030204" pitchFamily="34" charset="0"/>
                <a:ea typeface="Helvetica Neue"/>
                <a:cs typeface="Helvetica Neue"/>
              </a:rPr>
              <a:t>Kūrybiškai taiko žinias </a:t>
            </a:r>
            <a:r>
              <a:rPr lang="lt-LT" sz="1600" b="0" dirty="0">
                <a:ln>
                  <a:noFill/>
                </a:ln>
                <a:solidFill>
                  <a:srgbClr val="000000"/>
                </a:solidFill>
                <a:effectLst/>
                <a:latin typeface="Arial Narrow" panose="020B0606020202030204" pitchFamily="34" charset="0"/>
                <a:ea typeface="Helvetica Neue"/>
                <a:cs typeface="Helvetica Neue"/>
              </a:rPr>
              <a:t>apie šeimą, valstybę, istorinius įvykius, darbinę veiklą, ekonominius santykius ir aplinką; </a:t>
            </a:r>
            <a:r>
              <a:rPr lang="lt-LT" sz="1600" b="1" dirty="0">
                <a:ln>
                  <a:noFill/>
                </a:ln>
                <a:solidFill>
                  <a:srgbClr val="C00000"/>
                </a:solidFill>
                <a:effectLst/>
                <a:latin typeface="Arial Narrow" panose="020B0606020202030204" pitchFamily="34" charset="0"/>
                <a:ea typeface="Helvetica Neue"/>
                <a:cs typeface="Helvetica Neue"/>
              </a:rPr>
              <a:t>savaip aiškina stebimus </a:t>
            </a:r>
            <a:r>
              <a:rPr lang="lt-LT" sz="1600" b="0" dirty="0">
                <a:ln>
                  <a:noFill/>
                </a:ln>
                <a:solidFill>
                  <a:srgbClr val="000000"/>
                </a:solidFill>
                <a:effectLst/>
                <a:latin typeface="Arial Narrow" panose="020B0606020202030204" pitchFamily="34" charset="0"/>
                <a:ea typeface="Helvetica Neue"/>
                <a:cs typeface="Helvetica Neue"/>
              </a:rPr>
              <a:t>socialinio ir pilietinio </a:t>
            </a:r>
            <a:r>
              <a:rPr lang="lt-LT" sz="1600" b="1" dirty="0">
                <a:ln>
                  <a:noFill/>
                </a:ln>
                <a:solidFill>
                  <a:srgbClr val="C00000"/>
                </a:solidFill>
                <a:effectLst/>
                <a:latin typeface="Arial Narrow" panose="020B0606020202030204" pitchFamily="34" charset="0"/>
                <a:ea typeface="Helvetica Neue"/>
                <a:cs typeface="Helvetica Neue"/>
              </a:rPr>
              <a:t>gyvenimo reiškinius</a:t>
            </a:r>
            <a:r>
              <a:rPr lang="lt-LT" sz="1600" b="0" dirty="0">
                <a:ln>
                  <a:noFill/>
                </a:ln>
                <a:solidFill>
                  <a:srgbClr val="000000"/>
                </a:solidFill>
                <a:effectLst/>
                <a:latin typeface="Arial Narrow" panose="020B0606020202030204" pitchFamily="34" charset="0"/>
                <a:ea typeface="Helvetica Neue"/>
                <a:cs typeface="Helvetica Neue"/>
              </a:rPr>
              <a:t>.</a:t>
            </a:r>
            <a:endParaRPr lang="lt-LT" sz="1600" b="1" dirty="0">
              <a:ln>
                <a:noFill/>
              </a:ln>
              <a:solidFill>
                <a:srgbClr val="000000"/>
              </a:solidFill>
              <a:effectLst/>
              <a:latin typeface="Helvetica Neue"/>
              <a:ea typeface="Helvetica Neue"/>
              <a:cs typeface="Helvetica Neue"/>
            </a:endParaRPr>
          </a:p>
          <a:p>
            <a:pPr lvl="0">
              <a:buSzPts val="1000"/>
            </a:pPr>
            <a:r>
              <a:rPr lang="lt-LT" sz="1600" b="1" dirty="0">
                <a:ln>
                  <a:noFill/>
                </a:ln>
                <a:solidFill>
                  <a:srgbClr val="C00000"/>
                </a:solidFill>
                <a:effectLst/>
                <a:latin typeface="Arial Narrow" panose="020B0606020202030204" pitchFamily="34" charset="0"/>
                <a:ea typeface="Helvetica Neue"/>
                <a:cs typeface="Helvetica Neue"/>
              </a:rPr>
              <a:t>Įsivaizduoja savo ateitį</a:t>
            </a:r>
            <a:r>
              <a:rPr lang="lt-LT" sz="1600" b="0" dirty="0">
                <a:ln>
                  <a:noFill/>
                </a:ln>
                <a:solidFill>
                  <a:srgbClr val="000000"/>
                </a:solidFill>
                <a:effectLst/>
                <a:latin typeface="Arial Narrow" panose="020B0606020202030204" pitchFamily="34" charset="0"/>
                <a:ea typeface="Helvetica Neue"/>
                <a:cs typeface="Helvetica Neue"/>
              </a:rPr>
              <a:t>, </a:t>
            </a:r>
            <a:r>
              <a:rPr lang="lt-LT" sz="1600" b="1" dirty="0">
                <a:ln>
                  <a:noFill/>
                </a:ln>
                <a:solidFill>
                  <a:srgbClr val="C00000"/>
                </a:solidFill>
                <a:effectLst/>
                <a:latin typeface="Arial Narrow" panose="020B0606020202030204" pitchFamily="34" charset="0"/>
                <a:ea typeface="Helvetica Neue"/>
                <a:cs typeface="Helvetica Neue"/>
              </a:rPr>
              <a:t>fantazuoja</a:t>
            </a:r>
            <a:r>
              <a:rPr lang="lt-LT" sz="1600" b="0" dirty="0">
                <a:ln>
                  <a:noFill/>
                </a:ln>
                <a:solidFill>
                  <a:srgbClr val="000000"/>
                </a:solidFill>
                <a:effectLst/>
                <a:latin typeface="Arial Narrow" panose="020B0606020202030204" pitchFamily="34" charset="0"/>
                <a:ea typeface="Helvetica Neue"/>
                <a:cs typeface="Helvetica Neue"/>
              </a:rPr>
              <a:t> ir </a:t>
            </a:r>
            <a:r>
              <a:rPr lang="lt-LT" sz="1600" b="1" dirty="0">
                <a:ln>
                  <a:noFill/>
                </a:ln>
                <a:solidFill>
                  <a:srgbClr val="C00000"/>
                </a:solidFill>
                <a:effectLst/>
                <a:latin typeface="Arial Narrow" panose="020B0606020202030204" pitchFamily="34" charset="0"/>
                <a:ea typeface="Helvetica Neue"/>
                <a:cs typeface="Helvetica Neue"/>
              </a:rPr>
              <a:t>kuria istorijas</a:t>
            </a:r>
            <a:r>
              <a:rPr lang="lt-LT" sz="1600" b="0" dirty="0">
                <a:ln>
                  <a:noFill/>
                </a:ln>
                <a:solidFill>
                  <a:srgbClr val="000000"/>
                </a:solidFill>
                <a:effectLst/>
                <a:latin typeface="Arial Narrow" panose="020B0606020202030204" pitchFamily="34" charset="0"/>
                <a:ea typeface="Helvetica Neue"/>
                <a:cs typeface="Helvetica Neue"/>
              </a:rPr>
              <a:t>.</a:t>
            </a:r>
            <a:endParaRPr lang="lt-LT" sz="1600" b="1" dirty="0">
              <a:solidFill>
                <a:srgbClr val="000000"/>
              </a:solidFill>
              <a:latin typeface="Helvetica Neue"/>
              <a:ea typeface="Helvetica Neue"/>
              <a:cs typeface="Helvetica Neue"/>
            </a:endParaRPr>
          </a:p>
        </p:txBody>
      </p:sp>
      <p:sp>
        <p:nvSpPr>
          <p:cNvPr id="28" name="TextBox 27">
            <a:extLst>
              <a:ext uri="{FF2B5EF4-FFF2-40B4-BE49-F238E27FC236}">
                <a16:creationId xmlns:a16="http://schemas.microsoft.com/office/drawing/2014/main" id="{C9A74723-FFFE-E22B-E14D-A828EFA842D8}"/>
              </a:ext>
            </a:extLst>
          </p:cNvPr>
          <p:cNvSpPr txBox="1"/>
          <p:nvPr/>
        </p:nvSpPr>
        <p:spPr>
          <a:xfrm>
            <a:off x="7232959" y="5058960"/>
            <a:ext cx="4675164" cy="1600438"/>
          </a:xfrm>
          <a:prstGeom prst="rect">
            <a:avLst/>
          </a:prstGeom>
          <a:noFill/>
        </p:spPr>
        <p:txBody>
          <a:bodyPr wrap="square">
            <a:spAutoFit/>
          </a:bodyPr>
          <a:lstStyle/>
          <a:p>
            <a:pPr lvl="0">
              <a:buSzPts val="1000"/>
            </a:pPr>
            <a:r>
              <a:rPr lang="lt-LT" sz="1400" b="1" dirty="0">
                <a:ln>
                  <a:noFill/>
                </a:ln>
                <a:solidFill>
                  <a:srgbClr val="C00000"/>
                </a:solidFill>
                <a:effectLst/>
                <a:latin typeface="Arial Narrow" panose="020B0606020202030204" pitchFamily="34" charset="0"/>
                <a:ea typeface="Helvetica Neue"/>
                <a:cs typeface="Helvetica Neue"/>
              </a:rPr>
              <a:t>Tyrinėja savo ir kitų tautų kultūros bei valstybingumo apraiškas</a:t>
            </a:r>
            <a:r>
              <a:rPr lang="lt-LT" sz="1400" b="0" dirty="0">
                <a:ln>
                  <a:noFill/>
                </a:ln>
                <a:solidFill>
                  <a:srgbClr val="000000"/>
                </a:solidFill>
                <a:effectLst/>
                <a:latin typeface="Arial Narrow" panose="020B0606020202030204" pitchFamily="34" charset="0"/>
                <a:ea typeface="Helvetica Neue"/>
                <a:cs typeface="Helvetica Neue"/>
              </a:rPr>
              <a:t>, savo </a:t>
            </a:r>
            <a:r>
              <a:rPr lang="lt-LT" sz="1400" b="1" dirty="0">
                <a:ln>
                  <a:noFill/>
                </a:ln>
                <a:solidFill>
                  <a:srgbClr val="C00000"/>
                </a:solidFill>
                <a:effectLst/>
                <a:latin typeface="Arial Narrow" panose="020B0606020202030204" pitchFamily="34" charset="0"/>
                <a:ea typeface="Helvetica Neue"/>
                <a:cs typeface="Helvetica Neue"/>
              </a:rPr>
              <a:t>krašto praeities įvykius</a:t>
            </a:r>
            <a:r>
              <a:rPr lang="lt-LT" sz="1400" b="0" dirty="0">
                <a:ln>
                  <a:noFill/>
                </a:ln>
                <a:solidFill>
                  <a:srgbClr val="000000"/>
                </a:solidFill>
                <a:effectLst/>
                <a:latin typeface="Arial Narrow" panose="020B0606020202030204" pitchFamily="34" charset="0"/>
                <a:ea typeface="Helvetica Neue"/>
                <a:cs typeface="Helvetica Neue"/>
              </a:rPr>
              <a:t>, </a:t>
            </a:r>
            <a:r>
              <a:rPr lang="lt-LT" sz="1400" b="1" dirty="0">
                <a:ln>
                  <a:noFill/>
                </a:ln>
                <a:solidFill>
                  <a:srgbClr val="C00000"/>
                </a:solidFill>
                <a:effectLst/>
                <a:latin typeface="Arial Narrow" panose="020B0606020202030204" pitchFamily="34" charset="0"/>
                <a:ea typeface="Helvetica Neue"/>
                <a:cs typeface="Helvetica Neue"/>
              </a:rPr>
              <a:t>geografinę aplinka</a:t>
            </a:r>
            <a:r>
              <a:rPr lang="lt-LT" sz="1400" b="0" dirty="0">
                <a:ln>
                  <a:noFill/>
                </a:ln>
                <a:solidFill>
                  <a:srgbClr val="000000"/>
                </a:solidFill>
                <a:effectLst/>
                <a:latin typeface="Arial" panose="020B0604020202020204" pitchFamily="34" charset="0"/>
                <a:ea typeface="Helvetica Neue"/>
                <a:cs typeface="Helvetica Neue"/>
              </a:rPr>
              <a:t>̨</a:t>
            </a:r>
            <a:r>
              <a:rPr lang="lt-LT" sz="1400" b="0" dirty="0">
                <a:ln>
                  <a:noFill/>
                </a:ln>
                <a:solidFill>
                  <a:srgbClr val="000000"/>
                </a:solidFill>
                <a:effectLst/>
                <a:latin typeface="Arial Narrow" panose="020B0606020202030204" pitchFamily="34" charset="0"/>
                <a:ea typeface="Helvetica Neue"/>
                <a:cs typeface="Helvetica Neue"/>
              </a:rPr>
              <a:t> bei joje </a:t>
            </a:r>
            <a:r>
              <a:rPr lang="lt-LT" sz="1400" b="1" dirty="0">
                <a:ln>
                  <a:noFill/>
                </a:ln>
                <a:solidFill>
                  <a:srgbClr val="C00000"/>
                </a:solidFill>
                <a:effectLst/>
                <a:latin typeface="Arial Narrow" panose="020B0606020202030204" pitchFamily="34" charset="0"/>
                <a:ea typeface="Helvetica Neue"/>
                <a:cs typeface="Helvetica Neue"/>
              </a:rPr>
              <a:t>vykstančius pokyčius</a:t>
            </a:r>
            <a:r>
              <a:rPr lang="lt-LT" sz="1400" b="0" dirty="0">
                <a:ln>
                  <a:noFill/>
                </a:ln>
                <a:solidFill>
                  <a:srgbClr val="000000"/>
                </a:solidFill>
                <a:effectLst/>
                <a:latin typeface="Arial Narrow" panose="020B0606020202030204" pitchFamily="34" charset="0"/>
                <a:ea typeface="Helvetica Neue"/>
                <a:cs typeface="Helvetica Neue"/>
              </a:rPr>
              <a:t>.</a:t>
            </a:r>
            <a:endParaRPr lang="lt-LT" sz="1400" b="1" dirty="0">
              <a:ln>
                <a:noFill/>
              </a:ln>
              <a:solidFill>
                <a:srgbClr val="000000"/>
              </a:solidFill>
              <a:effectLst/>
              <a:latin typeface="Helvetica Neue"/>
              <a:ea typeface="Helvetica Neue"/>
              <a:cs typeface="Helvetica Neue"/>
            </a:endParaRPr>
          </a:p>
          <a:p>
            <a:pPr lvl="0">
              <a:buSzPts val="1000"/>
            </a:pPr>
            <a:r>
              <a:rPr lang="lt-LT" sz="1400" b="1" dirty="0">
                <a:ln>
                  <a:noFill/>
                </a:ln>
                <a:solidFill>
                  <a:srgbClr val="C00000"/>
                </a:solidFill>
                <a:effectLst/>
                <a:latin typeface="Arial Narrow" panose="020B0606020202030204" pitchFamily="34" charset="0"/>
                <a:ea typeface="Helvetica Neue"/>
                <a:cs typeface="Helvetica Neue"/>
              </a:rPr>
              <a:t>Orientuojasi laiko tė</a:t>
            </a:r>
            <a:r>
              <a:rPr lang="lt-LT" sz="1400" b="1" dirty="0">
                <a:ln>
                  <a:noFill/>
                </a:ln>
                <a:solidFill>
                  <a:srgbClr val="C00000"/>
                </a:solidFill>
                <a:effectLst/>
                <a:latin typeface="Arial" panose="020B0604020202020204" pitchFamily="34" charset="0"/>
                <a:ea typeface="Helvetica Neue"/>
                <a:cs typeface="Helvetica Neue"/>
              </a:rPr>
              <a:t>k</a:t>
            </a:r>
            <a:r>
              <a:rPr lang="lt-LT" sz="1400" b="1" dirty="0">
                <a:ln>
                  <a:noFill/>
                </a:ln>
                <a:solidFill>
                  <a:srgbClr val="C00000"/>
                </a:solidFill>
                <a:effectLst/>
                <a:latin typeface="Arial Narrow" panose="020B0606020202030204" pitchFamily="34" charset="0"/>
                <a:ea typeface="Helvetica Neue"/>
                <a:cs typeface="Helvetica Neue"/>
              </a:rPr>
              <a:t>mėje </a:t>
            </a:r>
            <a:r>
              <a:rPr lang="lt-LT" sz="1400" b="0" dirty="0">
                <a:ln>
                  <a:noFill/>
                </a:ln>
                <a:solidFill>
                  <a:srgbClr val="000000"/>
                </a:solidFill>
                <a:effectLst/>
                <a:latin typeface="Arial Narrow" panose="020B0606020202030204" pitchFamily="34" charset="0"/>
                <a:ea typeface="Helvetica Neue"/>
                <a:cs typeface="Helvetica Neue"/>
              </a:rPr>
              <a:t>ir </a:t>
            </a:r>
            <a:r>
              <a:rPr lang="lt-LT" sz="1400" b="1" dirty="0">
                <a:ln>
                  <a:noFill/>
                </a:ln>
                <a:solidFill>
                  <a:srgbClr val="C00000"/>
                </a:solidFill>
                <a:effectLst/>
                <a:latin typeface="Arial Narrow" panose="020B0606020202030204" pitchFamily="34" charset="0"/>
                <a:ea typeface="Helvetica Neue"/>
                <a:cs typeface="Helvetica Neue"/>
              </a:rPr>
              <a:t>įvykių nuoseklume</a:t>
            </a:r>
            <a:r>
              <a:rPr lang="lt-LT" sz="1400" b="0" dirty="0">
                <a:ln>
                  <a:noFill/>
                </a:ln>
                <a:solidFill>
                  <a:srgbClr val="000000"/>
                </a:solidFill>
                <a:effectLst/>
                <a:latin typeface="Arial Narrow" panose="020B0606020202030204" pitchFamily="34" charset="0"/>
                <a:ea typeface="Helvetica Neue"/>
                <a:cs typeface="Helvetica Neue"/>
              </a:rPr>
              <a:t>; pradeda naudoti amžiaus tarpsniui pritaikytus žemėlapius, </a:t>
            </a:r>
            <a:r>
              <a:rPr lang="lt-LT" sz="1400" b="1" dirty="0">
                <a:ln>
                  <a:noFill/>
                </a:ln>
                <a:solidFill>
                  <a:srgbClr val="C00000"/>
                </a:solidFill>
                <a:effectLst/>
                <a:latin typeface="Arial Narrow" panose="020B0606020202030204" pitchFamily="34" charset="0"/>
                <a:ea typeface="Helvetica Neue"/>
                <a:cs typeface="Helvetica Neue"/>
              </a:rPr>
              <a:t>schematiškai vaizduoti aplinką </a:t>
            </a:r>
            <a:r>
              <a:rPr lang="lt-LT" sz="1400" b="0" dirty="0">
                <a:ln>
                  <a:noFill/>
                </a:ln>
                <a:solidFill>
                  <a:srgbClr val="000000"/>
                </a:solidFill>
                <a:effectLst/>
                <a:latin typeface="Arial Narrow" panose="020B0606020202030204" pitchFamily="34" charset="0"/>
                <a:ea typeface="Helvetica Neue"/>
                <a:cs typeface="Helvetica Neue"/>
              </a:rPr>
              <a:t>ir </a:t>
            </a:r>
            <a:r>
              <a:rPr lang="lt-LT" sz="1400" b="1" dirty="0">
                <a:ln>
                  <a:noFill/>
                </a:ln>
                <a:solidFill>
                  <a:srgbClr val="C00000"/>
                </a:solidFill>
                <a:effectLst/>
                <a:latin typeface="Arial Narrow" panose="020B0606020202030204" pitchFamily="34" charset="0"/>
                <a:ea typeface="Helvetica Neue"/>
                <a:cs typeface="Helvetica Neue"/>
              </a:rPr>
              <a:t>žinomus maršrutus</a:t>
            </a:r>
            <a:r>
              <a:rPr lang="lt-LT" sz="1400" b="0" dirty="0">
                <a:ln>
                  <a:noFill/>
                </a:ln>
                <a:solidFill>
                  <a:srgbClr val="000000"/>
                </a:solidFill>
                <a:effectLst/>
                <a:latin typeface="Arial Narrow" panose="020B0606020202030204" pitchFamily="34" charset="0"/>
                <a:ea typeface="Helvetica Neue"/>
                <a:cs typeface="Helvetica Neue"/>
              </a:rPr>
              <a:t>.</a:t>
            </a:r>
            <a:r>
              <a:rPr lang="lt-LT" sz="1400" b="1" dirty="0">
                <a:ln>
                  <a:noFill/>
                </a:ln>
                <a:solidFill>
                  <a:srgbClr val="000000"/>
                </a:solidFill>
                <a:latin typeface="Helvetica Neue"/>
                <a:ea typeface="Helvetica Neue"/>
                <a:cs typeface="Helvetica Neue"/>
              </a:rPr>
              <a:t> </a:t>
            </a:r>
            <a:r>
              <a:rPr lang="lt-LT" sz="1400" dirty="0">
                <a:effectLst/>
                <a:latin typeface="Arial Narrow" panose="020B0606020202030204" pitchFamily="34" charset="0"/>
                <a:ea typeface="Calibri" panose="020F0502020204030204" pitchFamily="34" charset="0"/>
                <a:cs typeface="Times New Roman" panose="02020603050405020304" pitchFamily="18" charset="0"/>
              </a:rPr>
              <a:t>Aiškinasi pinigų reikšmę, daiktų piniginę vertę; aptaria profesijas.</a:t>
            </a:r>
            <a:endParaRPr lang="lt-LT" sz="1400" dirty="0"/>
          </a:p>
        </p:txBody>
      </p:sp>
      <p:sp>
        <p:nvSpPr>
          <p:cNvPr id="31" name="TextBox 30">
            <a:extLst>
              <a:ext uri="{FF2B5EF4-FFF2-40B4-BE49-F238E27FC236}">
                <a16:creationId xmlns:a16="http://schemas.microsoft.com/office/drawing/2014/main" id="{E6E6517C-6EA9-317D-4534-E1D9CA2EE23D}"/>
              </a:ext>
            </a:extLst>
          </p:cNvPr>
          <p:cNvSpPr txBox="1"/>
          <p:nvPr/>
        </p:nvSpPr>
        <p:spPr>
          <a:xfrm>
            <a:off x="176163" y="5136183"/>
            <a:ext cx="4714704" cy="1600438"/>
          </a:xfrm>
          <a:prstGeom prst="rect">
            <a:avLst/>
          </a:prstGeom>
          <a:noFill/>
        </p:spPr>
        <p:txBody>
          <a:bodyPr wrap="square">
            <a:spAutoFit/>
          </a:bodyPr>
          <a:lstStyle/>
          <a:p>
            <a:pPr lvl="0">
              <a:buSzPts val="1000"/>
            </a:pPr>
            <a:r>
              <a:rPr lang="lt-LT" sz="1400" b="0" dirty="0">
                <a:ln>
                  <a:noFill/>
                </a:ln>
                <a:solidFill>
                  <a:srgbClr val="000000"/>
                </a:solidFill>
                <a:effectLst/>
                <a:latin typeface="Arial Narrow" panose="020B0606020202030204" pitchFamily="34" charset="0"/>
                <a:ea typeface="Helvetica Neue"/>
                <a:cs typeface="Helvetica Neue"/>
              </a:rPr>
              <a:t>Elgesiu ir darbais </a:t>
            </a:r>
            <a:r>
              <a:rPr lang="lt-LT" sz="1400" b="1" dirty="0">
                <a:ln>
                  <a:noFill/>
                </a:ln>
                <a:solidFill>
                  <a:srgbClr val="C00000"/>
                </a:solidFill>
                <a:effectLst/>
                <a:latin typeface="Arial Narrow" panose="020B0606020202030204" pitchFamily="34" charset="0"/>
                <a:ea typeface="Helvetica Neue"/>
                <a:cs typeface="Helvetica Neue"/>
              </a:rPr>
              <a:t>prisideda prie grupės gerovės</a:t>
            </a:r>
            <a:r>
              <a:rPr lang="lt-LT" sz="1400" b="0" dirty="0">
                <a:ln>
                  <a:noFill/>
                </a:ln>
                <a:solidFill>
                  <a:srgbClr val="000000"/>
                </a:solidFill>
                <a:effectLst/>
                <a:latin typeface="Arial Narrow" panose="020B0606020202030204" pitchFamily="34" charset="0"/>
                <a:ea typeface="Helvetica Neue"/>
                <a:cs typeface="Helvetica Neue"/>
              </a:rPr>
              <a:t>; tausoja ir tvarko savo, kitų žmonių ir bendrus daiktus; </a:t>
            </a:r>
            <a:r>
              <a:rPr lang="lt-LT" sz="1400" b="1" dirty="0">
                <a:ln>
                  <a:noFill/>
                </a:ln>
                <a:solidFill>
                  <a:srgbClr val="C00000"/>
                </a:solidFill>
                <a:effectLst/>
                <a:latin typeface="Arial Narrow" panose="020B0606020202030204" pitchFamily="34" charset="0"/>
                <a:ea typeface="Helvetica Neue"/>
                <a:cs typeface="Helvetica Neue"/>
              </a:rPr>
              <a:t>formuojasi atsakingo vartojimo nuostatas ir įpročius</a:t>
            </a:r>
            <a:r>
              <a:rPr lang="lt-LT" sz="1400" b="0" dirty="0">
                <a:ln>
                  <a:noFill/>
                </a:ln>
                <a:solidFill>
                  <a:srgbClr val="000000"/>
                </a:solidFill>
                <a:effectLst/>
                <a:latin typeface="Arial Narrow" panose="020B0606020202030204" pitchFamily="34" charset="0"/>
                <a:ea typeface="Helvetica Neue"/>
                <a:cs typeface="Helvetica Neue"/>
              </a:rPr>
              <a:t>; samprotauja, kaip žmonių gyvenimas ir veikla veikia aplinka</a:t>
            </a:r>
            <a:r>
              <a:rPr lang="lt-LT" sz="1400" b="0" dirty="0">
                <a:ln>
                  <a:noFill/>
                </a:ln>
                <a:solidFill>
                  <a:srgbClr val="000000"/>
                </a:solidFill>
                <a:effectLst/>
                <a:latin typeface="Arial" panose="020B0604020202020204" pitchFamily="34" charset="0"/>
                <a:ea typeface="Helvetica Neue"/>
                <a:cs typeface="Helvetica Neue"/>
              </a:rPr>
              <a:t>̨</a:t>
            </a:r>
            <a:r>
              <a:rPr lang="lt-LT" sz="1400" b="0" dirty="0">
                <a:ln>
                  <a:noFill/>
                </a:ln>
                <a:solidFill>
                  <a:srgbClr val="000000"/>
                </a:solidFill>
                <a:effectLst/>
                <a:latin typeface="Arial Narrow" panose="020B0606020202030204" pitchFamily="34" charset="0"/>
                <a:ea typeface="Helvetica Neue"/>
                <a:cs typeface="Helvetica Neue"/>
              </a:rPr>
              <a:t>.</a:t>
            </a:r>
            <a:endParaRPr lang="lt-LT" sz="1400" b="1" dirty="0">
              <a:solidFill>
                <a:srgbClr val="000000"/>
              </a:solidFill>
              <a:latin typeface="Helvetica Neue"/>
              <a:ea typeface="Helvetica Neue"/>
              <a:cs typeface="Helvetica Neue"/>
            </a:endParaRPr>
          </a:p>
          <a:p>
            <a:pPr lvl="0">
              <a:buSzPts val="1000"/>
            </a:pPr>
            <a:r>
              <a:rPr lang="lt-LT" sz="1400" dirty="0">
                <a:effectLst/>
                <a:latin typeface="Arial Narrow" panose="020B0606020202030204" pitchFamily="34" charset="0"/>
                <a:ea typeface="Calibri" panose="020F0502020204030204" pitchFamily="34" charset="0"/>
                <a:cs typeface="Times New Roman" panose="02020603050405020304" pitchFamily="18" charset="0"/>
              </a:rPr>
              <a:t>Nusako ir interpretuoja artimoje aplinkoje stebimas pilietinės visuomenės ir Lietuvos valstybingumo apraiškas; </a:t>
            </a:r>
            <a:r>
              <a:rPr lang="lt-LT" sz="14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vaizduoja Lietuvos valstybinę vėliavą</a:t>
            </a:r>
            <a:r>
              <a:rPr lang="lt-LT" sz="1400" dirty="0">
                <a:effectLst/>
                <a:latin typeface="Arial Narrow" panose="020B0606020202030204" pitchFamily="34" charset="0"/>
                <a:ea typeface="Calibri" panose="020F0502020204030204" pitchFamily="34" charset="0"/>
                <a:cs typeface="Times New Roman" panose="02020603050405020304" pitchFamily="18" charset="0"/>
              </a:rPr>
              <a:t>; </a:t>
            </a:r>
            <a:r>
              <a:rPr lang="lt-LT" sz="14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aktualią praeitį, sieja su dabartiniu gyvenimu</a:t>
            </a:r>
            <a:r>
              <a:rPr lang="lt-LT" sz="1400" dirty="0">
                <a:effectLst/>
                <a:latin typeface="Arial Narrow" panose="020B0606020202030204" pitchFamily="34" charset="0"/>
                <a:ea typeface="Calibri" panose="020F0502020204030204" pitchFamily="34" charset="0"/>
                <a:cs typeface="Times New Roman" panose="02020603050405020304" pitchFamily="18" charset="0"/>
              </a:rPr>
              <a:t>.</a:t>
            </a:r>
            <a:endParaRPr lang="lt-LT" sz="1400" dirty="0"/>
          </a:p>
        </p:txBody>
      </p:sp>
      <p:sp>
        <p:nvSpPr>
          <p:cNvPr id="34" name="TextBox 33">
            <a:extLst>
              <a:ext uri="{FF2B5EF4-FFF2-40B4-BE49-F238E27FC236}">
                <a16:creationId xmlns:a16="http://schemas.microsoft.com/office/drawing/2014/main" id="{91DFFBF8-4AE0-8EDC-879F-6D7292865CE9}"/>
              </a:ext>
            </a:extLst>
          </p:cNvPr>
          <p:cNvSpPr txBox="1"/>
          <p:nvPr/>
        </p:nvSpPr>
        <p:spPr>
          <a:xfrm>
            <a:off x="420096" y="3476023"/>
            <a:ext cx="3271048" cy="1169551"/>
          </a:xfrm>
          <a:prstGeom prst="rect">
            <a:avLst/>
          </a:prstGeom>
          <a:noFill/>
        </p:spPr>
        <p:txBody>
          <a:bodyPr wrap="square">
            <a:spAutoFit/>
          </a:bodyPr>
          <a:lstStyle/>
          <a:p>
            <a:pPr lvl="0">
              <a:buSzPts val="1000"/>
            </a:pPr>
            <a:r>
              <a:rPr lang="lt-LT" sz="1400" b="0" dirty="0">
                <a:ln>
                  <a:noFill/>
                </a:ln>
                <a:solidFill>
                  <a:srgbClr val="000000"/>
                </a:solidFill>
                <a:effectLst/>
                <a:latin typeface="Arial Narrow" panose="020B0606020202030204" pitchFamily="34" charset="0"/>
                <a:ea typeface="Helvetica Neue"/>
                <a:cs typeface="Helvetica Neue"/>
              </a:rPr>
              <a:t>Tausoja ir </a:t>
            </a:r>
            <a:r>
              <a:rPr lang="lt-LT" sz="1400" b="1" dirty="0">
                <a:ln>
                  <a:noFill/>
                </a:ln>
                <a:solidFill>
                  <a:srgbClr val="C00000"/>
                </a:solidFill>
                <a:effectLst/>
                <a:latin typeface="Arial Narrow" panose="020B0606020202030204" pitchFamily="34" charset="0"/>
                <a:ea typeface="Helvetica Neue"/>
                <a:cs typeface="Helvetica Neue"/>
              </a:rPr>
              <a:t>laikantis susitarimų naudoja skaitmeninius įrenginius</a:t>
            </a:r>
            <a:r>
              <a:rPr lang="lt-LT" sz="1400" b="0" dirty="0">
                <a:ln>
                  <a:noFill/>
                </a:ln>
                <a:solidFill>
                  <a:srgbClr val="000000"/>
                </a:solidFill>
                <a:effectLst/>
                <a:latin typeface="Arial Narrow" panose="020B0606020202030204" pitchFamily="34" charset="0"/>
                <a:ea typeface="Helvetica Neue"/>
                <a:cs typeface="Helvetica Neue"/>
              </a:rPr>
              <a:t>.</a:t>
            </a:r>
            <a:r>
              <a:rPr lang="lt-LT" sz="1400" b="1" dirty="0">
                <a:ln>
                  <a:noFill/>
                </a:ln>
                <a:solidFill>
                  <a:srgbClr val="000000"/>
                </a:solidFill>
                <a:latin typeface="Helvetica Neue"/>
                <a:ea typeface="Helvetica Neue"/>
                <a:cs typeface="Helvetica Neue"/>
              </a:rPr>
              <a:t> </a:t>
            </a:r>
            <a:r>
              <a:rPr lang="lt-LT" sz="1400" dirty="0">
                <a:effectLst/>
                <a:latin typeface="Arial Narrow" panose="020B0606020202030204" pitchFamily="34" charset="0"/>
                <a:ea typeface="Calibri" panose="020F0502020204030204" pitchFamily="34" charset="0"/>
                <a:cs typeface="Times New Roman" panose="02020603050405020304" pitchFamily="18" charset="0"/>
              </a:rPr>
              <a:t>Savo tautos ir kitų kultūrų tradicijų, aktualios praeities ir geografinės </a:t>
            </a:r>
            <a:r>
              <a:rPr lang="lt-LT" sz="14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aplinkos tyrinėjime panaudoja skaitmeninį turinį</a:t>
            </a:r>
            <a:r>
              <a:rPr lang="lt-LT" sz="1400" dirty="0">
                <a:effectLst/>
                <a:latin typeface="Arial Narrow" panose="020B0606020202030204" pitchFamily="34" charset="0"/>
                <a:ea typeface="Calibri" panose="020F0502020204030204" pitchFamily="34" charset="0"/>
                <a:cs typeface="Times New Roman" panose="02020603050405020304" pitchFamily="18" charset="0"/>
              </a:rPr>
              <a:t>.</a:t>
            </a:r>
            <a:endParaRPr lang="lt-LT" sz="1400" dirty="0"/>
          </a:p>
        </p:txBody>
      </p:sp>
      <p:sp>
        <p:nvSpPr>
          <p:cNvPr id="37" name="TextBox 36">
            <a:extLst>
              <a:ext uri="{FF2B5EF4-FFF2-40B4-BE49-F238E27FC236}">
                <a16:creationId xmlns:a16="http://schemas.microsoft.com/office/drawing/2014/main" id="{3007A5DF-6417-F5D1-6EED-3F99CE9BE54A}"/>
              </a:ext>
            </a:extLst>
          </p:cNvPr>
          <p:cNvSpPr txBox="1"/>
          <p:nvPr/>
        </p:nvSpPr>
        <p:spPr>
          <a:xfrm>
            <a:off x="266665" y="1179805"/>
            <a:ext cx="3525117" cy="1815882"/>
          </a:xfrm>
          <a:prstGeom prst="rect">
            <a:avLst/>
          </a:prstGeom>
          <a:noFill/>
        </p:spPr>
        <p:txBody>
          <a:bodyPr wrap="square">
            <a:spAutoFit/>
          </a:bodyPr>
          <a:lstStyle/>
          <a:p>
            <a:pPr lvl="0">
              <a:buSzPts val="1000"/>
            </a:pPr>
            <a:r>
              <a:rPr lang="lt-LT" sz="1400" b="0" dirty="0">
                <a:ln>
                  <a:noFill/>
                </a:ln>
                <a:solidFill>
                  <a:srgbClr val="000000"/>
                </a:solidFill>
                <a:effectLst/>
                <a:latin typeface="Arial Narrow" panose="020B0606020202030204" pitchFamily="34" charset="0"/>
                <a:ea typeface="Helvetica Neue"/>
                <a:cs typeface="Helvetica Neue"/>
              </a:rPr>
              <a:t>Tyrinėja </a:t>
            </a:r>
            <a:r>
              <a:rPr lang="lt-LT" sz="1400" b="1" dirty="0">
                <a:ln>
                  <a:noFill/>
                </a:ln>
                <a:solidFill>
                  <a:srgbClr val="C00000"/>
                </a:solidFill>
                <a:effectLst/>
                <a:latin typeface="Arial Narrow" panose="020B0606020202030204" pitchFamily="34" charset="0"/>
                <a:ea typeface="Helvetica Neue"/>
                <a:cs typeface="Helvetica Neue"/>
              </a:rPr>
              <a:t>savo paties augimą</a:t>
            </a:r>
            <a:r>
              <a:rPr lang="lt-LT" sz="1400" b="0" dirty="0">
                <a:ln>
                  <a:noFill/>
                </a:ln>
                <a:solidFill>
                  <a:srgbClr val="000000"/>
                </a:solidFill>
                <a:effectLst/>
                <a:latin typeface="Arial Narrow" panose="020B0606020202030204" pitchFamily="34" charset="0"/>
                <a:ea typeface="Helvetica Neue"/>
                <a:cs typeface="Helvetica Neue"/>
              </a:rPr>
              <a:t>, juo džiaugiasi.</a:t>
            </a:r>
            <a:endParaRPr lang="lt-LT" sz="1400" b="1" dirty="0">
              <a:ln>
                <a:noFill/>
              </a:ln>
              <a:solidFill>
                <a:srgbClr val="000000"/>
              </a:solidFill>
              <a:effectLst/>
              <a:latin typeface="Helvetica Neue"/>
              <a:ea typeface="Helvetica Neue"/>
              <a:cs typeface="Helvetica Neue"/>
            </a:endParaRPr>
          </a:p>
          <a:p>
            <a:pPr lvl="0">
              <a:buSzPts val="1000"/>
            </a:pPr>
            <a:r>
              <a:rPr lang="lt-LT" sz="1400" b="1" dirty="0">
                <a:ln>
                  <a:noFill/>
                </a:ln>
                <a:solidFill>
                  <a:srgbClr val="C00000"/>
                </a:solidFill>
                <a:effectLst/>
                <a:latin typeface="Arial Narrow" panose="020B0606020202030204" pitchFamily="34" charset="0"/>
                <a:ea typeface="Helvetica Neue"/>
                <a:cs typeface="Helvetica Neue"/>
              </a:rPr>
              <a:t>Elgiasi draugiškai su bendraamžiais</a:t>
            </a:r>
            <a:r>
              <a:rPr lang="lt-LT" sz="1400" b="0" dirty="0">
                <a:ln>
                  <a:noFill/>
                </a:ln>
                <a:solidFill>
                  <a:srgbClr val="000000"/>
                </a:solidFill>
                <a:effectLst/>
                <a:latin typeface="Arial Narrow" panose="020B0606020202030204" pitchFamily="34" charset="0"/>
                <a:ea typeface="Helvetica Neue"/>
                <a:cs typeface="Helvetica Neue"/>
              </a:rPr>
              <a:t>; </a:t>
            </a:r>
            <a:r>
              <a:rPr lang="lt-LT" sz="1400" b="1" dirty="0">
                <a:ln>
                  <a:noFill/>
                </a:ln>
                <a:solidFill>
                  <a:srgbClr val="C00000"/>
                </a:solidFill>
                <a:effectLst/>
                <a:latin typeface="Arial Narrow" panose="020B0606020202030204" pitchFamily="34" charset="0"/>
                <a:ea typeface="Helvetica Neue"/>
                <a:cs typeface="Helvetica Neue"/>
              </a:rPr>
              <a:t>bendrauja </a:t>
            </a:r>
            <a:r>
              <a:rPr lang="lt-LT" sz="1400" b="0" dirty="0">
                <a:ln>
                  <a:noFill/>
                </a:ln>
                <a:solidFill>
                  <a:srgbClr val="000000"/>
                </a:solidFill>
                <a:effectLst/>
                <a:latin typeface="Arial Narrow" panose="020B0606020202030204" pitchFamily="34" charset="0"/>
                <a:ea typeface="Helvetica Neue"/>
                <a:cs typeface="Helvetica Neue"/>
              </a:rPr>
              <a:t>su skirtingais nei jis / ji, žaidžia kartu; </a:t>
            </a:r>
            <a:r>
              <a:rPr lang="lt-LT" sz="1400" b="1" dirty="0">
                <a:ln>
                  <a:noFill/>
                </a:ln>
                <a:solidFill>
                  <a:srgbClr val="C00000"/>
                </a:solidFill>
                <a:effectLst/>
                <a:latin typeface="Arial Narrow" panose="020B0606020202030204" pitchFamily="34" charset="0"/>
                <a:ea typeface="Helvetica Neue"/>
                <a:cs typeface="Helvetica Neue"/>
              </a:rPr>
              <a:t>bando suprasti žmones</a:t>
            </a:r>
            <a:r>
              <a:rPr lang="lt-LT" sz="1400" b="0" dirty="0">
                <a:ln>
                  <a:noFill/>
                </a:ln>
                <a:solidFill>
                  <a:srgbClr val="000000"/>
                </a:solidFill>
                <a:effectLst/>
                <a:latin typeface="Arial Narrow" panose="020B0606020202030204" pitchFamily="34" charset="0"/>
                <a:ea typeface="Helvetica Neue"/>
                <a:cs typeface="Helvetica Neue"/>
              </a:rPr>
              <a:t> ir priima jų įvairovę; demonstruoja įtraukų elgesį.</a:t>
            </a:r>
            <a:endParaRPr lang="lt-LT" sz="1400" b="1" dirty="0">
              <a:ln>
                <a:noFill/>
              </a:ln>
              <a:solidFill>
                <a:srgbClr val="000000"/>
              </a:solidFill>
              <a:effectLst/>
              <a:latin typeface="Helvetica Neue"/>
              <a:ea typeface="Helvetica Neue"/>
              <a:cs typeface="Helvetica Neue"/>
            </a:endParaRPr>
          </a:p>
          <a:p>
            <a:pPr lvl="0">
              <a:buSzPts val="1000"/>
            </a:pPr>
            <a:r>
              <a:rPr lang="lt-LT" sz="14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Ugdosi</a:t>
            </a:r>
            <a:r>
              <a:rPr lang="lt-LT" sz="1400" dirty="0">
                <a:effectLst/>
                <a:latin typeface="Arial Narrow" panose="020B0606020202030204" pitchFamily="34" charset="0"/>
                <a:ea typeface="Calibri" panose="020F0502020204030204" pitchFamily="34" charset="0"/>
                <a:cs typeface="Times New Roman" panose="02020603050405020304" pitchFamily="18" charset="0"/>
              </a:rPr>
              <a:t> socialiniame gyvenime </a:t>
            </a:r>
            <a:r>
              <a:rPr lang="lt-LT" sz="1400" b="1"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aktualius jausmus</a:t>
            </a:r>
            <a:r>
              <a:rPr lang="lt-LT" sz="1400" dirty="0">
                <a:effectLst/>
                <a:latin typeface="Arial Narrow" panose="020B0606020202030204" pitchFamily="34" charset="0"/>
                <a:ea typeface="Calibri" panose="020F0502020204030204" pitchFamily="34" charset="0"/>
                <a:cs typeface="Times New Roman" panose="02020603050405020304" pitchFamily="18" charset="0"/>
              </a:rPr>
              <a:t>: savigarbą, pasitikėjimą, pagarbą, rūpestį, atjautą, atsakomybės jausmą ir kt.</a:t>
            </a:r>
            <a:endParaRPr lang="lt-LT" sz="1400" dirty="0"/>
          </a:p>
        </p:txBody>
      </p:sp>
    </p:spTree>
    <p:extLst>
      <p:ext uri="{BB962C8B-B14F-4D97-AF65-F5344CB8AC3E}">
        <p14:creationId xmlns:p14="http://schemas.microsoft.com/office/powerpoint/2010/main" val="9148224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EA52DAE-ABB7-89EE-7237-12C24E441106}"/>
              </a:ext>
            </a:extLst>
          </p:cNvPr>
          <p:cNvSpPr txBox="1">
            <a:spLocks/>
          </p:cNvSpPr>
          <p:nvPr/>
        </p:nvSpPr>
        <p:spPr>
          <a:xfrm>
            <a:off x="929786" y="213557"/>
            <a:ext cx="10160245" cy="44451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lt-LT" sz="2400" dirty="0">
                <a:solidFill>
                  <a:srgbClr val="002060"/>
                </a:solidFill>
                <a:latin typeface="Arial Narrow" panose="020B0606020202030204" pitchFamily="34" charset="0"/>
              </a:rPr>
              <a:t>VISUOMENINIS UGDYMAS: pasiekimų vertinimo pavyzdys</a:t>
            </a:r>
            <a:endParaRPr lang="en-US" sz="2400" dirty="0">
              <a:solidFill>
                <a:srgbClr val="002060"/>
              </a:solidFill>
              <a:latin typeface="Arial Narrow" panose="020B0606020202030204" pitchFamily="34" charset="0"/>
            </a:endParaRPr>
          </a:p>
        </p:txBody>
      </p:sp>
      <p:sp>
        <p:nvSpPr>
          <p:cNvPr id="2" name="Rectangle: Rounded Corners 1">
            <a:extLst>
              <a:ext uri="{FF2B5EF4-FFF2-40B4-BE49-F238E27FC236}">
                <a16:creationId xmlns:a16="http://schemas.microsoft.com/office/drawing/2014/main" id="{BF5BD434-725E-1CCE-ABF4-AF941EC17D5D}"/>
              </a:ext>
            </a:extLst>
          </p:cNvPr>
          <p:cNvSpPr/>
          <p:nvPr/>
        </p:nvSpPr>
        <p:spPr>
          <a:xfrm>
            <a:off x="497058" y="1301518"/>
            <a:ext cx="1931964"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000" b="1" dirty="0"/>
              <a:t>Visuomeninis ugdymas</a:t>
            </a:r>
          </a:p>
        </p:txBody>
      </p:sp>
      <p:sp>
        <p:nvSpPr>
          <p:cNvPr id="5" name="TextBox 4">
            <a:extLst>
              <a:ext uri="{FF2B5EF4-FFF2-40B4-BE49-F238E27FC236}">
                <a16:creationId xmlns:a16="http://schemas.microsoft.com/office/drawing/2014/main" id="{744E4DB4-B443-ABDD-E46F-4676D1177190}"/>
              </a:ext>
            </a:extLst>
          </p:cNvPr>
          <p:cNvSpPr txBox="1"/>
          <p:nvPr/>
        </p:nvSpPr>
        <p:spPr>
          <a:xfrm>
            <a:off x="753365" y="779738"/>
            <a:ext cx="1569404" cy="400110"/>
          </a:xfrm>
          <a:prstGeom prst="rect">
            <a:avLst/>
          </a:prstGeom>
          <a:solidFill>
            <a:srgbClr val="FFC000"/>
          </a:solidFill>
        </p:spPr>
        <p:txBody>
          <a:bodyPr wrap="none" rtlCol="0">
            <a:spAutoFit/>
          </a:bodyPr>
          <a:lstStyle/>
          <a:p>
            <a:pPr algn="r"/>
            <a:r>
              <a:rPr lang="lt-LT" sz="2000" b="1" dirty="0">
                <a:latin typeface="Calibri Light" panose="020F0302020204030204" pitchFamily="34" charset="0"/>
              </a:rPr>
              <a:t>Ugdymo sritis</a:t>
            </a:r>
            <a:endParaRPr lang="en-US" sz="2000" b="1" dirty="0">
              <a:latin typeface="Calibri Light" panose="020F0302020204030204" pitchFamily="34" charset="0"/>
            </a:endParaRPr>
          </a:p>
        </p:txBody>
      </p:sp>
      <p:sp>
        <p:nvSpPr>
          <p:cNvPr id="18" name="TextBox 17">
            <a:extLst>
              <a:ext uri="{FF2B5EF4-FFF2-40B4-BE49-F238E27FC236}">
                <a16:creationId xmlns:a16="http://schemas.microsoft.com/office/drawing/2014/main" id="{528158CB-62BF-C0F0-8559-0FA66EBA92A0}"/>
              </a:ext>
            </a:extLst>
          </p:cNvPr>
          <p:cNvSpPr txBox="1"/>
          <p:nvPr/>
        </p:nvSpPr>
        <p:spPr>
          <a:xfrm>
            <a:off x="2783487" y="775984"/>
            <a:ext cx="1737142" cy="400110"/>
          </a:xfrm>
          <a:prstGeom prst="rect">
            <a:avLst/>
          </a:prstGeom>
          <a:solidFill>
            <a:srgbClr val="FFC000"/>
          </a:solidFill>
        </p:spPr>
        <p:txBody>
          <a:bodyPr wrap="none" rtlCol="0">
            <a:spAutoFit/>
          </a:bodyPr>
          <a:lstStyle/>
          <a:p>
            <a:pPr algn="r"/>
            <a:r>
              <a:rPr lang="lt-LT" sz="2000" b="1" dirty="0">
                <a:latin typeface="Calibri Light" panose="020F0302020204030204" pitchFamily="34" charset="0"/>
              </a:rPr>
              <a:t>Pasiekimų sritis</a:t>
            </a:r>
            <a:endParaRPr lang="en-US" sz="2000" b="1" dirty="0">
              <a:latin typeface="Calibri Light" panose="020F0302020204030204" pitchFamily="34" charset="0"/>
            </a:endParaRPr>
          </a:p>
        </p:txBody>
      </p:sp>
      <p:sp>
        <p:nvSpPr>
          <p:cNvPr id="19" name="Rectangle: Rounded Corners 18">
            <a:extLst>
              <a:ext uri="{FF2B5EF4-FFF2-40B4-BE49-F238E27FC236}">
                <a16:creationId xmlns:a16="http://schemas.microsoft.com/office/drawing/2014/main" id="{1636E059-DEB0-73E7-C22F-2EDB14FF06BE}"/>
              </a:ext>
            </a:extLst>
          </p:cNvPr>
          <p:cNvSpPr/>
          <p:nvPr/>
        </p:nvSpPr>
        <p:spPr>
          <a:xfrm>
            <a:off x="2748209" y="1291757"/>
            <a:ext cx="1807699" cy="8675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b="1" dirty="0"/>
              <a:t>A. Gyvename kartu</a:t>
            </a:r>
            <a:endParaRPr lang="lt-LT" sz="1600" b="1" u="sng" dirty="0">
              <a:solidFill>
                <a:srgbClr val="C00000"/>
              </a:solidFill>
            </a:endParaRPr>
          </a:p>
        </p:txBody>
      </p:sp>
      <p:cxnSp>
        <p:nvCxnSpPr>
          <p:cNvPr id="21" name="Straight Arrow Connector 20">
            <a:extLst>
              <a:ext uri="{FF2B5EF4-FFF2-40B4-BE49-F238E27FC236}">
                <a16:creationId xmlns:a16="http://schemas.microsoft.com/office/drawing/2014/main" id="{84D8B957-09B8-C465-3EA4-0C01C9EBD290}"/>
              </a:ext>
            </a:extLst>
          </p:cNvPr>
          <p:cNvCxnSpPr>
            <a:cxnSpLocks/>
          </p:cNvCxnSpPr>
          <p:nvPr/>
        </p:nvCxnSpPr>
        <p:spPr>
          <a:xfrm flipV="1">
            <a:off x="2284988" y="1735271"/>
            <a:ext cx="48299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88ADF3D-FA59-8287-FAB5-952A61DF10D5}"/>
              </a:ext>
            </a:extLst>
          </p:cNvPr>
          <p:cNvSpPr txBox="1"/>
          <p:nvPr/>
        </p:nvSpPr>
        <p:spPr>
          <a:xfrm>
            <a:off x="4734147" y="786554"/>
            <a:ext cx="7457853" cy="400110"/>
          </a:xfrm>
          <a:prstGeom prst="rect">
            <a:avLst/>
          </a:prstGeom>
          <a:solidFill>
            <a:srgbClr val="FFC000"/>
          </a:solidFill>
        </p:spPr>
        <p:txBody>
          <a:bodyPr wrap="square" rtlCol="0">
            <a:spAutoFit/>
          </a:bodyPr>
          <a:lstStyle/>
          <a:p>
            <a:pPr algn="ctr"/>
            <a:r>
              <a:rPr lang="lt-LT" sz="2000" b="1" dirty="0">
                <a:latin typeface="Calibri Light" panose="020F0302020204030204" pitchFamily="34" charset="0"/>
              </a:rPr>
              <a:t>Pasiekimų srities pasiekimai </a:t>
            </a:r>
            <a:endParaRPr lang="en-US" sz="2000" b="1" dirty="0">
              <a:latin typeface="Calibri Light" panose="020F0302020204030204" pitchFamily="34" charset="0"/>
            </a:endParaRPr>
          </a:p>
        </p:txBody>
      </p:sp>
      <p:sp>
        <p:nvSpPr>
          <p:cNvPr id="23" name="Rectangle: Rounded Corners 22">
            <a:extLst>
              <a:ext uri="{FF2B5EF4-FFF2-40B4-BE49-F238E27FC236}">
                <a16:creationId xmlns:a16="http://schemas.microsoft.com/office/drawing/2014/main" id="{DCFBC596-9E9F-349F-BF38-03592934422E}"/>
              </a:ext>
            </a:extLst>
          </p:cNvPr>
          <p:cNvSpPr/>
          <p:nvPr/>
        </p:nvSpPr>
        <p:spPr>
          <a:xfrm>
            <a:off x="253218" y="6078262"/>
            <a:ext cx="2128911" cy="677952"/>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dirty="0">
                <a:latin typeface="Arial" panose="020B0604020202020204" pitchFamily="34" charset="0"/>
                <a:cs typeface="Arial" panose="020B0604020202020204" pitchFamily="34" charset="0"/>
              </a:rPr>
              <a:t>Pasirinkite ugdymo sritį</a:t>
            </a:r>
          </a:p>
        </p:txBody>
      </p:sp>
      <p:cxnSp>
        <p:nvCxnSpPr>
          <p:cNvPr id="25" name="Straight Arrow Connector 24">
            <a:extLst>
              <a:ext uri="{FF2B5EF4-FFF2-40B4-BE49-F238E27FC236}">
                <a16:creationId xmlns:a16="http://schemas.microsoft.com/office/drawing/2014/main" id="{CEA8C800-FFC2-49FC-2EDC-ED8C3B63D9C5}"/>
              </a:ext>
            </a:extLst>
          </p:cNvPr>
          <p:cNvCxnSpPr>
            <a:cxnSpLocks/>
            <a:stCxn id="23" idx="0"/>
          </p:cNvCxnSpPr>
          <p:nvPr/>
        </p:nvCxnSpPr>
        <p:spPr>
          <a:xfrm flipV="1">
            <a:off x="1317674" y="5594252"/>
            <a:ext cx="0" cy="48401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7" name="Rectangle: Rounded Corners 26">
            <a:extLst>
              <a:ext uri="{FF2B5EF4-FFF2-40B4-BE49-F238E27FC236}">
                <a16:creationId xmlns:a16="http://schemas.microsoft.com/office/drawing/2014/main" id="{7C61E8DA-C0DB-C480-1CE3-59B08304B8D2}"/>
              </a:ext>
            </a:extLst>
          </p:cNvPr>
          <p:cNvSpPr/>
          <p:nvPr/>
        </p:nvSpPr>
        <p:spPr>
          <a:xfrm>
            <a:off x="2816096" y="6078262"/>
            <a:ext cx="2335238" cy="677952"/>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a:latin typeface="Arial" panose="020B0604020202020204" pitchFamily="34" charset="0"/>
                <a:cs typeface="Arial" panose="020B0604020202020204" pitchFamily="34" charset="0"/>
              </a:rPr>
              <a:t>Išskirkite ugdymo srities pasiekimą</a:t>
            </a:r>
          </a:p>
        </p:txBody>
      </p:sp>
      <p:cxnSp>
        <p:nvCxnSpPr>
          <p:cNvPr id="29" name="Straight Arrow Connector 28">
            <a:extLst>
              <a:ext uri="{FF2B5EF4-FFF2-40B4-BE49-F238E27FC236}">
                <a16:creationId xmlns:a16="http://schemas.microsoft.com/office/drawing/2014/main" id="{5762B507-F33B-0FC6-9DA1-F5F4FB93428F}"/>
              </a:ext>
            </a:extLst>
          </p:cNvPr>
          <p:cNvCxnSpPr>
            <a:cxnSpLocks/>
            <a:stCxn id="27" idx="0"/>
          </p:cNvCxnSpPr>
          <p:nvPr/>
        </p:nvCxnSpPr>
        <p:spPr>
          <a:xfrm flipV="1">
            <a:off x="3983715" y="5561428"/>
            <a:ext cx="0" cy="5168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1" name="Rectangle: Rounded Corners 30">
            <a:extLst>
              <a:ext uri="{FF2B5EF4-FFF2-40B4-BE49-F238E27FC236}">
                <a16:creationId xmlns:a16="http://schemas.microsoft.com/office/drawing/2014/main" id="{94A89925-7696-4A6A-1BD5-5AD78F8F482D}"/>
              </a:ext>
            </a:extLst>
          </p:cNvPr>
          <p:cNvSpPr/>
          <p:nvPr/>
        </p:nvSpPr>
        <p:spPr>
          <a:xfrm>
            <a:off x="5585301" y="6078262"/>
            <a:ext cx="2508738" cy="677952"/>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dirty="0">
                <a:latin typeface="Arial" panose="020B0604020202020204" pitchFamily="34" charset="0"/>
                <a:cs typeface="Arial" panose="020B0604020202020204" pitchFamily="34" charset="0"/>
              </a:rPr>
              <a:t>Apibrėžkite pasiekimų srities pasiekimą </a:t>
            </a:r>
          </a:p>
        </p:txBody>
      </p:sp>
      <p:cxnSp>
        <p:nvCxnSpPr>
          <p:cNvPr id="33" name="Straight Arrow Connector 32">
            <a:extLst>
              <a:ext uri="{FF2B5EF4-FFF2-40B4-BE49-F238E27FC236}">
                <a16:creationId xmlns:a16="http://schemas.microsoft.com/office/drawing/2014/main" id="{A1143B33-C729-5933-7572-E3EDD51347DB}"/>
              </a:ext>
            </a:extLst>
          </p:cNvPr>
          <p:cNvCxnSpPr>
            <a:cxnSpLocks/>
            <a:stCxn id="31" idx="0"/>
          </p:cNvCxnSpPr>
          <p:nvPr/>
        </p:nvCxnSpPr>
        <p:spPr>
          <a:xfrm flipV="1">
            <a:off x="6839670" y="5514535"/>
            <a:ext cx="0" cy="56372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9" name="Rectangle: Rounded Corners 38">
            <a:extLst>
              <a:ext uri="{FF2B5EF4-FFF2-40B4-BE49-F238E27FC236}">
                <a16:creationId xmlns:a16="http://schemas.microsoft.com/office/drawing/2014/main" id="{D7A35263-2143-22CE-8B0B-3FC21B2FB300}"/>
              </a:ext>
            </a:extLst>
          </p:cNvPr>
          <p:cNvSpPr/>
          <p:nvPr/>
        </p:nvSpPr>
        <p:spPr>
          <a:xfrm>
            <a:off x="4750830" y="1285969"/>
            <a:ext cx="7319249" cy="9848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dirty="0">
                <a:latin typeface="Arial Narrow" panose="020B0606020202030204" pitchFamily="34" charset="0"/>
              </a:rPr>
              <a:t>A</a:t>
            </a:r>
            <a:r>
              <a:rPr lang="en-US" sz="1600" dirty="0">
                <a:latin typeface="Arial Narrow" panose="020B0606020202030204" pitchFamily="34" charset="0"/>
              </a:rPr>
              <a:t>5</a:t>
            </a:r>
            <a:r>
              <a:rPr lang="lt-LT" sz="1600" dirty="0">
                <a:latin typeface="Arial Narrow" panose="020B0606020202030204" pitchFamily="34" charset="0"/>
              </a:rPr>
              <a:t>. Stebėdamas, bendraudamas, bendradarbiaudamas, dalyvaudamas įvairiose veiklose </a:t>
            </a:r>
            <a:r>
              <a:rPr lang="lt-LT" sz="1600" b="1" u="sng" dirty="0">
                <a:solidFill>
                  <a:srgbClr val="C00000"/>
                </a:solidFill>
                <a:latin typeface="Arial Narrow" panose="020B0606020202030204" pitchFamily="34" charset="0"/>
              </a:rPr>
              <a:t>tyrinėja savo tautos kultūrą</a:t>
            </a:r>
            <a:r>
              <a:rPr lang="lt-LT" sz="1600" dirty="0">
                <a:latin typeface="Arial Narrow" panose="020B0606020202030204" pitchFamily="34" charset="0"/>
              </a:rPr>
              <a:t>, </a:t>
            </a:r>
            <a:r>
              <a:rPr lang="lt-LT" sz="1600" b="1" u="sng" dirty="0">
                <a:solidFill>
                  <a:srgbClr val="C00000"/>
                </a:solidFill>
                <a:latin typeface="Arial Narrow" panose="020B0606020202030204" pitchFamily="34" charset="0"/>
              </a:rPr>
              <a:t>pastebi ir aptaria </a:t>
            </a:r>
            <a:r>
              <a:rPr lang="lt-LT" sz="1600" dirty="0">
                <a:latin typeface="Arial Narrow" panose="020B0606020202030204" pitchFamily="34" charset="0"/>
              </a:rPr>
              <a:t>jos </a:t>
            </a:r>
            <a:r>
              <a:rPr lang="lt-LT" sz="1600" b="1" u="sng" dirty="0">
                <a:solidFill>
                  <a:srgbClr val="C00000"/>
                </a:solidFill>
                <a:latin typeface="Arial Narrow" panose="020B0606020202030204" pitchFamily="34" charset="0"/>
              </a:rPr>
              <a:t>panašumus ir skirtumus nuo kitų </a:t>
            </a:r>
            <a:r>
              <a:rPr lang="lt-LT" sz="1600" dirty="0">
                <a:latin typeface="Arial Narrow" panose="020B0606020202030204" pitchFamily="34" charset="0"/>
              </a:rPr>
              <a:t>artimoje aplinkoje </a:t>
            </a:r>
            <a:r>
              <a:rPr lang="lt-LT" sz="1600" b="1" u="sng" dirty="0">
                <a:solidFill>
                  <a:srgbClr val="C00000"/>
                </a:solidFill>
                <a:latin typeface="Arial Narrow" panose="020B0606020202030204" pitchFamily="34" charset="0"/>
              </a:rPr>
              <a:t>stebimų tautų kultūrų </a:t>
            </a:r>
            <a:r>
              <a:rPr lang="lt-LT" sz="1600" dirty="0">
                <a:latin typeface="Arial Narrow" panose="020B0606020202030204" pitchFamily="34" charset="0"/>
              </a:rPr>
              <a:t>apraiškų</a:t>
            </a:r>
            <a:endParaRPr lang="lt-LT" sz="1600" u="sng" dirty="0">
              <a:solidFill>
                <a:srgbClr val="C00000"/>
              </a:solidFill>
              <a:latin typeface="Arial Narrow" panose="020B0606020202030204" pitchFamily="34" charset="0"/>
            </a:endParaRPr>
          </a:p>
        </p:txBody>
      </p:sp>
      <p:sp>
        <p:nvSpPr>
          <p:cNvPr id="42" name="TextBox 41">
            <a:extLst>
              <a:ext uri="{FF2B5EF4-FFF2-40B4-BE49-F238E27FC236}">
                <a16:creationId xmlns:a16="http://schemas.microsoft.com/office/drawing/2014/main" id="{B42E982A-D7A5-2A70-2B9A-BD9199938A51}"/>
              </a:ext>
            </a:extLst>
          </p:cNvPr>
          <p:cNvSpPr txBox="1"/>
          <p:nvPr/>
        </p:nvSpPr>
        <p:spPr>
          <a:xfrm>
            <a:off x="177444" y="2208896"/>
            <a:ext cx="3535031" cy="2031325"/>
          </a:xfrm>
          <a:prstGeom prst="rect">
            <a:avLst/>
          </a:prstGeom>
          <a:solidFill>
            <a:srgbClr val="FFFF00"/>
          </a:solidFill>
        </p:spPr>
        <p:txBody>
          <a:bodyPr wrap="square">
            <a:spAutoFit/>
          </a:bodyPr>
          <a:lstStyle/>
          <a:p>
            <a:pPr lvl="0">
              <a:buSzPts val="1000"/>
            </a:pPr>
            <a:r>
              <a:rPr lang="lt-LT" sz="1800" b="1" dirty="0">
                <a:ln>
                  <a:noFill/>
                </a:ln>
                <a:solidFill>
                  <a:srgbClr val="000000"/>
                </a:solidFill>
                <a:effectLst/>
                <a:latin typeface="Arial Narrow" panose="020B0606020202030204" pitchFamily="34" charset="0"/>
                <a:ea typeface="Helvetica Neue"/>
                <a:cs typeface="Helvetica Neue"/>
              </a:rPr>
              <a:t>Kultūrinė kompetencija: </a:t>
            </a:r>
          </a:p>
          <a:p>
            <a:pPr lvl="0">
              <a:buSzPts val="1000"/>
            </a:pPr>
            <a:r>
              <a:rPr lang="lt-LT" sz="1800" b="0" dirty="0">
                <a:ln>
                  <a:noFill/>
                </a:ln>
                <a:solidFill>
                  <a:srgbClr val="000000"/>
                </a:solidFill>
                <a:effectLst/>
                <a:latin typeface="Arial Narrow" panose="020B0606020202030204" pitchFamily="34" charset="0"/>
                <a:ea typeface="Helvetica Neue"/>
                <a:cs typeface="Helvetica Neue"/>
              </a:rPr>
              <a:t>Per patirtį tyrinėja savo tautos kultūrą, lygina su kitų artimoje aplinkoje stebimų tautų kultūrų apraiškomis.</a:t>
            </a:r>
          </a:p>
          <a:p>
            <a:pPr lvl="0">
              <a:buSzPts val="1000"/>
            </a:pPr>
            <a:r>
              <a:rPr lang="lt-LT" sz="1800" dirty="0">
                <a:effectLst/>
                <a:latin typeface="Arial Narrow" panose="020B0606020202030204" pitchFamily="34" charset="0"/>
                <a:ea typeface="Calibri" panose="020F0502020204030204" pitchFamily="34" charset="0"/>
                <a:cs typeface="Times New Roman" panose="02020603050405020304" pitchFamily="18" charset="0"/>
              </a:rPr>
              <a:t>Analizuoja ir interpretuoja kultūros artefaktus (nuotraukas, senus daiktus, knygas ir kt.).</a:t>
            </a:r>
            <a:endParaRPr lang="lt-LT" sz="1800" b="1" dirty="0">
              <a:ln>
                <a:noFill/>
              </a:ln>
              <a:solidFill>
                <a:srgbClr val="000000"/>
              </a:solidFill>
              <a:effectLst/>
              <a:latin typeface="Helvetica Neue"/>
              <a:ea typeface="Helvetica Neue"/>
              <a:cs typeface="Helvetica Neue"/>
            </a:endParaRPr>
          </a:p>
        </p:txBody>
      </p:sp>
      <p:sp>
        <p:nvSpPr>
          <p:cNvPr id="59" name="TextBox 58">
            <a:extLst>
              <a:ext uri="{FF2B5EF4-FFF2-40B4-BE49-F238E27FC236}">
                <a16:creationId xmlns:a16="http://schemas.microsoft.com/office/drawing/2014/main" id="{60A5CCEF-8C33-5A93-5D13-C3D069AEED02}"/>
              </a:ext>
            </a:extLst>
          </p:cNvPr>
          <p:cNvSpPr txBox="1"/>
          <p:nvPr/>
        </p:nvSpPr>
        <p:spPr>
          <a:xfrm>
            <a:off x="3874476" y="2403114"/>
            <a:ext cx="4561450" cy="2862322"/>
          </a:xfrm>
          <a:prstGeom prst="rect">
            <a:avLst/>
          </a:prstGeom>
          <a:solidFill>
            <a:schemeClr val="accent3">
              <a:lumMod val="40000"/>
              <a:lumOff val="60000"/>
            </a:schemeClr>
          </a:solidFill>
        </p:spPr>
        <p:txBody>
          <a:bodyPr wrap="square">
            <a:spAutoFit/>
          </a:bodyPr>
          <a:lstStyle/>
          <a:p>
            <a:r>
              <a:rPr lang="lt-LT" sz="1800" b="1" dirty="0">
                <a:effectLst/>
                <a:latin typeface="Arial Narrow" panose="020B0606020202030204" pitchFamily="34" charset="0"/>
                <a:ea typeface="Calibri" panose="020F0502020204030204" pitchFamily="34" charset="0"/>
                <a:cs typeface="Times New Roman" panose="02020603050405020304" pitchFamily="18" charset="0"/>
              </a:rPr>
              <a:t>Vaiko pažangos aprašomasis vertinimas</a:t>
            </a:r>
            <a:r>
              <a:rPr lang="lt-LT" sz="1800" dirty="0">
                <a:effectLst/>
                <a:latin typeface="Arial Narrow" panose="020B0606020202030204" pitchFamily="34" charset="0"/>
                <a:ea typeface="Calibri" panose="020F0502020204030204" pitchFamily="34" charset="0"/>
                <a:cs typeface="Times New Roman" panose="02020603050405020304" pitchFamily="18" charset="0"/>
              </a:rPr>
              <a:t>:</a:t>
            </a:r>
          </a:p>
          <a:p>
            <a:r>
              <a:rPr lang="lt-LT" sz="1800" b="0" i="1" dirty="0">
                <a:ln>
                  <a:noFill/>
                </a:ln>
                <a:solidFill>
                  <a:srgbClr val="000000"/>
                </a:solidFill>
                <a:effectLst/>
                <a:latin typeface="Arial Narrow" panose="020B0606020202030204" pitchFamily="34" charset="0"/>
                <a:ea typeface="Helvetica Neue"/>
                <a:cs typeface="Helvetica Neue"/>
              </a:rPr>
              <a:t>Domisi vėliavomis, atpažįsta Vokietijos, Anglijos, Latvijos, Estijos, Lenkijos, Norvegijos, Švedijos, JAV,  lygina jas, klausia, pasitikslina, kokia tai vėliava (varto enciklopediją, sudeda iš </a:t>
            </a:r>
            <a:r>
              <a:rPr lang="lt-LT" sz="1800" b="0" i="1" dirty="0" err="1">
                <a:ln>
                  <a:noFill/>
                </a:ln>
                <a:solidFill>
                  <a:srgbClr val="000000"/>
                </a:solidFill>
                <a:effectLst/>
                <a:latin typeface="Arial Narrow" panose="020B0606020202030204" pitchFamily="34" charset="0"/>
                <a:ea typeface="Helvetica Neue"/>
                <a:cs typeface="Helvetica Neue"/>
              </a:rPr>
              <a:t>Lego</a:t>
            </a:r>
            <a:r>
              <a:rPr lang="lt-LT" sz="1800" b="0" i="1" dirty="0">
                <a:ln>
                  <a:noFill/>
                </a:ln>
                <a:solidFill>
                  <a:srgbClr val="000000"/>
                </a:solidFill>
                <a:effectLst/>
                <a:latin typeface="Arial Narrow" panose="020B0606020202030204" pitchFamily="34" charset="0"/>
                <a:ea typeface="Helvetica Neue"/>
                <a:cs typeface="Helvetica Neue"/>
              </a:rPr>
              <a:t>, piešia, pastebi panašumus, skirtumus).</a:t>
            </a:r>
          </a:p>
          <a:p>
            <a:r>
              <a:rPr lang="lt-LT" sz="1800" b="0" i="1" dirty="0">
                <a:ln>
                  <a:noFill/>
                </a:ln>
                <a:solidFill>
                  <a:srgbClr val="000000"/>
                </a:solidFill>
                <a:effectLst/>
                <a:latin typeface="Arial Narrow" panose="020B0606020202030204" pitchFamily="34" charset="0"/>
                <a:ea typeface="Helvetica Neue"/>
                <a:cs typeface="Helvetica Neue"/>
              </a:rPr>
              <a:t>Suvokia, kad kitų šalių yra kitokios tradicijos., lygina Lietuvą su kitomis šalimis. Pasakoja, kad Turkijoje moterys bažnyčioje turi užsidėti skarą, o Latvijoje viskas kaip pas mus. </a:t>
            </a:r>
            <a:endParaRPr lang="lt-LT" sz="1800" b="1" i="1" dirty="0">
              <a:ln>
                <a:noFill/>
              </a:ln>
              <a:solidFill>
                <a:srgbClr val="000000"/>
              </a:solidFill>
              <a:effectLst/>
              <a:latin typeface="Helvetica Neue"/>
              <a:ea typeface="Helvetica Neue"/>
              <a:cs typeface="Helvetica Neue"/>
            </a:endParaRPr>
          </a:p>
        </p:txBody>
      </p:sp>
      <p:cxnSp>
        <p:nvCxnSpPr>
          <p:cNvPr id="63" name="Straight Connector 62">
            <a:extLst>
              <a:ext uri="{FF2B5EF4-FFF2-40B4-BE49-F238E27FC236}">
                <a16:creationId xmlns:a16="http://schemas.microsoft.com/office/drawing/2014/main" id="{1C82ED1D-D18D-54D3-BB74-CC92FBE7380D}"/>
              </a:ext>
            </a:extLst>
          </p:cNvPr>
          <p:cNvCxnSpPr>
            <a:stCxn id="23" idx="3"/>
            <a:endCxn id="27" idx="1"/>
          </p:cNvCxnSpPr>
          <p:nvPr/>
        </p:nvCxnSpPr>
        <p:spPr>
          <a:xfrm>
            <a:off x="2382129" y="6417238"/>
            <a:ext cx="433967" cy="0"/>
          </a:xfrm>
          <a:prstGeom prst="line">
            <a:avLst/>
          </a:prstGeom>
        </p:spPr>
        <p:style>
          <a:lnRef idx="3">
            <a:schemeClr val="dk1"/>
          </a:lnRef>
          <a:fillRef idx="0">
            <a:schemeClr val="dk1"/>
          </a:fillRef>
          <a:effectRef idx="2">
            <a:schemeClr val="dk1"/>
          </a:effectRef>
          <a:fontRef idx="minor">
            <a:schemeClr val="tx1"/>
          </a:fontRef>
        </p:style>
      </p:cxnSp>
      <p:cxnSp>
        <p:nvCxnSpPr>
          <p:cNvPr id="66" name="Straight Connector 65">
            <a:extLst>
              <a:ext uri="{FF2B5EF4-FFF2-40B4-BE49-F238E27FC236}">
                <a16:creationId xmlns:a16="http://schemas.microsoft.com/office/drawing/2014/main" id="{B1322648-C65A-5695-E729-D5F76E73CC6F}"/>
              </a:ext>
            </a:extLst>
          </p:cNvPr>
          <p:cNvCxnSpPr>
            <a:stCxn id="27" idx="3"/>
            <a:endCxn id="31" idx="1"/>
          </p:cNvCxnSpPr>
          <p:nvPr/>
        </p:nvCxnSpPr>
        <p:spPr>
          <a:xfrm>
            <a:off x="5151334" y="6417238"/>
            <a:ext cx="433967" cy="0"/>
          </a:xfrm>
          <a:prstGeom prst="line">
            <a:avLst/>
          </a:prstGeom>
        </p:spPr>
        <p:style>
          <a:lnRef idx="3">
            <a:schemeClr val="dk1"/>
          </a:lnRef>
          <a:fillRef idx="0">
            <a:schemeClr val="dk1"/>
          </a:fillRef>
          <a:effectRef idx="2">
            <a:schemeClr val="dk1"/>
          </a:effectRef>
          <a:fontRef idx="minor">
            <a:schemeClr val="tx1"/>
          </a:fontRef>
        </p:style>
      </p:cxnSp>
      <p:sp>
        <p:nvSpPr>
          <p:cNvPr id="67" name="Rectangle: Rounded Corners 66">
            <a:extLst>
              <a:ext uri="{FF2B5EF4-FFF2-40B4-BE49-F238E27FC236}">
                <a16:creationId xmlns:a16="http://schemas.microsoft.com/office/drawing/2014/main" id="{97B62EFB-D8D2-C066-E645-B68CC5AE79B7}"/>
              </a:ext>
            </a:extLst>
          </p:cNvPr>
          <p:cNvSpPr/>
          <p:nvPr/>
        </p:nvSpPr>
        <p:spPr>
          <a:xfrm>
            <a:off x="253218" y="4452465"/>
            <a:ext cx="2368062" cy="643317"/>
          </a:xfrm>
          <a:prstGeom prst="round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600" dirty="0">
                <a:latin typeface="Arial" panose="020B0604020202020204" pitchFamily="34" charset="0"/>
                <a:cs typeface="Arial" panose="020B0604020202020204" pitchFamily="34" charset="0"/>
              </a:rPr>
              <a:t>Pasirinkite, per kokias  kompetencijas ugdysite</a:t>
            </a:r>
          </a:p>
        </p:txBody>
      </p:sp>
      <p:sp>
        <p:nvSpPr>
          <p:cNvPr id="70" name="Oval 69">
            <a:extLst>
              <a:ext uri="{FF2B5EF4-FFF2-40B4-BE49-F238E27FC236}">
                <a16:creationId xmlns:a16="http://schemas.microsoft.com/office/drawing/2014/main" id="{A7FF7ADC-CD8D-A390-039F-CDF0F98E385E}"/>
              </a:ext>
            </a:extLst>
          </p:cNvPr>
          <p:cNvSpPr/>
          <p:nvPr/>
        </p:nvSpPr>
        <p:spPr>
          <a:xfrm>
            <a:off x="1001151" y="5338003"/>
            <a:ext cx="633044" cy="609181"/>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1</a:t>
            </a:r>
            <a:endParaRPr lang="lt-LT" b="1" dirty="0">
              <a:solidFill>
                <a:schemeClr val="tx1"/>
              </a:solidFill>
              <a:latin typeface="Arial Narrow" panose="020B0606020202030204" pitchFamily="34" charset="0"/>
            </a:endParaRPr>
          </a:p>
        </p:txBody>
      </p:sp>
      <p:sp>
        <p:nvSpPr>
          <p:cNvPr id="71" name="Oval 70">
            <a:extLst>
              <a:ext uri="{FF2B5EF4-FFF2-40B4-BE49-F238E27FC236}">
                <a16:creationId xmlns:a16="http://schemas.microsoft.com/office/drawing/2014/main" id="{91E0E790-C955-C059-BAD5-EFBC933B350A}"/>
              </a:ext>
            </a:extLst>
          </p:cNvPr>
          <p:cNvSpPr/>
          <p:nvPr/>
        </p:nvSpPr>
        <p:spPr>
          <a:xfrm>
            <a:off x="3662554" y="5256837"/>
            <a:ext cx="633044" cy="609181"/>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2</a:t>
            </a:r>
            <a:endParaRPr lang="lt-LT" b="1" dirty="0">
              <a:solidFill>
                <a:schemeClr val="tx1"/>
              </a:solidFill>
              <a:latin typeface="Arial Narrow" panose="020B0606020202030204" pitchFamily="34" charset="0"/>
            </a:endParaRPr>
          </a:p>
        </p:txBody>
      </p:sp>
      <p:sp>
        <p:nvSpPr>
          <p:cNvPr id="72" name="Oval 71">
            <a:extLst>
              <a:ext uri="{FF2B5EF4-FFF2-40B4-BE49-F238E27FC236}">
                <a16:creationId xmlns:a16="http://schemas.microsoft.com/office/drawing/2014/main" id="{CAB93F91-F147-AC12-AFDC-C01D87E10872}"/>
              </a:ext>
            </a:extLst>
          </p:cNvPr>
          <p:cNvSpPr/>
          <p:nvPr/>
        </p:nvSpPr>
        <p:spPr>
          <a:xfrm>
            <a:off x="6523148" y="5289661"/>
            <a:ext cx="633044" cy="609181"/>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3</a:t>
            </a:r>
            <a:endParaRPr lang="lt-LT" b="1" dirty="0">
              <a:solidFill>
                <a:schemeClr val="tx1"/>
              </a:solidFill>
              <a:latin typeface="Arial Narrow" panose="020B0606020202030204" pitchFamily="34" charset="0"/>
            </a:endParaRPr>
          </a:p>
        </p:txBody>
      </p:sp>
      <p:sp>
        <p:nvSpPr>
          <p:cNvPr id="73" name="Oval 72">
            <a:extLst>
              <a:ext uri="{FF2B5EF4-FFF2-40B4-BE49-F238E27FC236}">
                <a16:creationId xmlns:a16="http://schemas.microsoft.com/office/drawing/2014/main" id="{1CBABC85-A2AD-5170-D718-1521BB1D9E80}"/>
              </a:ext>
            </a:extLst>
          </p:cNvPr>
          <p:cNvSpPr/>
          <p:nvPr/>
        </p:nvSpPr>
        <p:spPr>
          <a:xfrm>
            <a:off x="2763347" y="4452465"/>
            <a:ext cx="633044" cy="609181"/>
          </a:xfrm>
          <a:prstGeom prst="ellipse">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Narrow" panose="020B0606020202030204" pitchFamily="34" charset="0"/>
              </a:rPr>
              <a:t>4</a:t>
            </a:r>
            <a:endParaRPr lang="lt-LT" b="1" dirty="0">
              <a:solidFill>
                <a:schemeClr val="tx1"/>
              </a:solidFill>
              <a:latin typeface="Arial Narrow" panose="020B0606020202030204" pitchFamily="34" charset="0"/>
            </a:endParaRPr>
          </a:p>
        </p:txBody>
      </p:sp>
      <p:pic>
        <p:nvPicPr>
          <p:cNvPr id="3" name="Paveikslėlis 2">
            <a:extLst>
              <a:ext uri="{FF2B5EF4-FFF2-40B4-BE49-F238E27FC236}">
                <a16:creationId xmlns:a16="http://schemas.microsoft.com/office/drawing/2014/main" id="{12FD63F9-983F-8B30-E860-38BC3708F8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7837702" y="3033694"/>
            <a:ext cx="4589602" cy="3063914"/>
          </a:xfrm>
          <a:prstGeom prst="rect">
            <a:avLst/>
          </a:prstGeom>
        </p:spPr>
      </p:pic>
    </p:spTree>
    <p:extLst>
      <p:ext uri="{BB962C8B-B14F-4D97-AF65-F5344CB8AC3E}">
        <p14:creationId xmlns:p14="http://schemas.microsoft.com/office/powerpoint/2010/main" val="30741583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04514CC-EF3A-D068-C2DB-1E5D0BEC21AA}"/>
              </a:ext>
            </a:extLst>
          </p:cNvPr>
          <p:cNvSpPr>
            <a:spLocks noGrp="1"/>
          </p:cNvSpPr>
          <p:nvPr>
            <p:ph type="sldNum" sz="quarter" idx="12"/>
          </p:nvPr>
        </p:nvSpPr>
        <p:spPr/>
        <p:txBody>
          <a:bodyPr/>
          <a:lstStyle/>
          <a:p>
            <a:fld id="{95CBEC59-7FF9-4688-98DF-89832A0C9025}" type="slidenum">
              <a:rPr lang="en-US" smtClean="0"/>
              <a:t>49</a:t>
            </a:fld>
            <a:endParaRPr lang="en-US" dirty="0"/>
          </a:p>
        </p:txBody>
      </p:sp>
      <p:sp>
        <p:nvSpPr>
          <p:cNvPr id="8" name="TextBox 7">
            <a:extLst>
              <a:ext uri="{FF2B5EF4-FFF2-40B4-BE49-F238E27FC236}">
                <a16:creationId xmlns:a16="http://schemas.microsoft.com/office/drawing/2014/main" id="{466F0064-5EF2-ACE8-E362-7A5D1071B0E9}"/>
              </a:ext>
            </a:extLst>
          </p:cNvPr>
          <p:cNvSpPr txBox="1"/>
          <p:nvPr/>
        </p:nvSpPr>
        <p:spPr>
          <a:xfrm>
            <a:off x="352279" y="1865869"/>
            <a:ext cx="3488788" cy="1477328"/>
          </a:xfrm>
          <a:prstGeom prst="rect">
            <a:avLst/>
          </a:prstGeom>
          <a:solidFill>
            <a:srgbClr val="FFC000"/>
          </a:solidFill>
        </p:spPr>
        <p:txBody>
          <a:bodyPr wrap="square">
            <a:spAutoFit/>
          </a:bodyPr>
          <a:lstStyle/>
          <a:p>
            <a:r>
              <a:rPr lang="lt-LT" dirty="0">
                <a:latin typeface="Arial Narrow" panose="020B0606020202030204" pitchFamily="34" charset="0"/>
              </a:rPr>
              <a:t>Artimoje aplinkoje </a:t>
            </a:r>
            <a:r>
              <a:rPr lang="lt-LT" b="1" u="sng" dirty="0">
                <a:solidFill>
                  <a:srgbClr val="C00000"/>
                </a:solidFill>
                <a:latin typeface="Arial Narrow" panose="020B0606020202030204" pitchFamily="34" charset="0"/>
              </a:rPr>
              <a:t>pastebi kitų tautų žmones, jų kitoniškumą</a:t>
            </a:r>
            <a:r>
              <a:rPr lang="lt-LT" dirty="0">
                <a:latin typeface="Arial Narrow" panose="020B0606020202030204" pitchFamily="34" charset="0"/>
              </a:rPr>
              <a:t>. </a:t>
            </a:r>
            <a:r>
              <a:rPr lang="lt-LT" b="1" u="sng" dirty="0">
                <a:solidFill>
                  <a:srgbClr val="C00000"/>
                </a:solidFill>
                <a:latin typeface="Arial Narrow" panose="020B0606020202030204" pitchFamily="34" charset="0"/>
              </a:rPr>
              <a:t>Domisi</a:t>
            </a:r>
            <a:r>
              <a:rPr lang="lt-LT" dirty="0">
                <a:latin typeface="Arial Narrow" panose="020B0606020202030204" pitchFamily="34" charset="0"/>
              </a:rPr>
              <a:t> šalia gyvenančių kitų tautų tradicijomis (A5.1.). </a:t>
            </a:r>
          </a:p>
          <a:p>
            <a:endParaRPr lang="lt-LT" dirty="0">
              <a:latin typeface="Arial Narrow" panose="020B0606020202030204" pitchFamily="34" charset="0"/>
            </a:endParaRPr>
          </a:p>
        </p:txBody>
      </p:sp>
      <p:sp>
        <p:nvSpPr>
          <p:cNvPr id="9" name="Title 1">
            <a:extLst>
              <a:ext uri="{FF2B5EF4-FFF2-40B4-BE49-F238E27FC236}">
                <a16:creationId xmlns:a16="http://schemas.microsoft.com/office/drawing/2014/main" id="{BCEE1593-26CF-0BB8-7A94-BEF65ACF75B9}"/>
              </a:ext>
            </a:extLst>
          </p:cNvPr>
          <p:cNvSpPr txBox="1">
            <a:spLocks/>
          </p:cNvSpPr>
          <p:nvPr/>
        </p:nvSpPr>
        <p:spPr>
          <a:xfrm>
            <a:off x="929786" y="213557"/>
            <a:ext cx="10160245" cy="44451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algn="ctr"/>
            <a:r>
              <a:rPr lang="lt-LT" sz="2400" dirty="0">
                <a:solidFill>
                  <a:srgbClr val="002060"/>
                </a:solidFill>
                <a:latin typeface="Arial Narrow" panose="020B0606020202030204" pitchFamily="34" charset="0"/>
              </a:rPr>
              <a:t>PASIEKIMŲ LYGIŲ POŽYMIAI</a:t>
            </a:r>
            <a:endParaRPr lang="en-US" sz="2400" dirty="0">
              <a:solidFill>
                <a:srgbClr val="002060"/>
              </a:solidFill>
              <a:latin typeface="Arial Narrow" panose="020B0606020202030204" pitchFamily="34" charset="0"/>
            </a:endParaRPr>
          </a:p>
        </p:txBody>
      </p:sp>
      <p:sp>
        <p:nvSpPr>
          <p:cNvPr id="11" name="TextBox 10">
            <a:extLst>
              <a:ext uri="{FF2B5EF4-FFF2-40B4-BE49-F238E27FC236}">
                <a16:creationId xmlns:a16="http://schemas.microsoft.com/office/drawing/2014/main" id="{BBF042B4-D3B5-AC03-4ABB-1989C0D83C9A}"/>
              </a:ext>
            </a:extLst>
          </p:cNvPr>
          <p:cNvSpPr txBox="1"/>
          <p:nvPr/>
        </p:nvSpPr>
        <p:spPr>
          <a:xfrm>
            <a:off x="4075600" y="1865869"/>
            <a:ext cx="3718561" cy="1477328"/>
          </a:xfrm>
          <a:prstGeom prst="rect">
            <a:avLst/>
          </a:prstGeom>
          <a:solidFill>
            <a:srgbClr val="FFC000"/>
          </a:solidFill>
        </p:spPr>
        <p:txBody>
          <a:bodyPr wrap="square">
            <a:spAutoFit/>
          </a:bodyPr>
          <a:lstStyle/>
          <a:p>
            <a:r>
              <a:rPr lang="lt-LT" dirty="0">
                <a:latin typeface="Arial Narrow" panose="020B0606020202030204" pitchFamily="34" charset="0"/>
              </a:rPr>
              <a:t>Dalyvaudamas įvairiose veiklose tyrinėja savo tautos kultūrą, </a:t>
            </a:r>
            <a:r>
              <a:rPr lang="lt-LT" b="1" u="sng" dirty="0">
                <a:solidFill>
                  <a:srgbClr val="C00000"/>
                </a:solidFill>
                <a:latin typeface="Arial Narrow" panose="020B0606020202030204" pitchFamily="34" charset="0"/>
              </a:rPr>
              <a:t>pastebi ir aptaria jos panašumus ir skirtumus nuo kitų artimoje aplinkoje stebimų tautų kultūrų apraiškų </a:t>
            </a:r>
            <a:r>
              <a:rPr lang="lt-LT" dirty="0">
                <a:latin typeface="Arial Narrow" panose="020B0606020202030204" pitchFamily="34" charset="0"/>
              </a:rPr>
              <a:t>(A5.2.).</a:t>
            </a:r>
          </a:p>
        </p:txBody>
      </p:sp>
      <p:sp>
        <p:nvSpPr>
          <p:cNvPr id="13" name="TextBox 12">
            <a:extLst>
              <a:ext uri="{FF2B5EF4-FFF2-40B4-BE49-F238E27FC236}">
                <a16:creationId xmlns:a16="http://schemas.microsoft.com/office/drawing/2014/main" id="{D39A2DF1-2EED-635B-042B-FD1474762EEF}"/>
              </a:ext>
            </a:extLst>
          </p:cNvPr>
          <p:cNvSpPr txBox="1"/>
          <p:nvPr/>
        </p:nvSpPr>
        <p:spPr>
          <a:xfrm>
            <a:off x="8008621" y="1865869"/>
            <a:ext cx="3652910" cy="2031325"/>
          </a:xfrm>
          <a:prstGeom prst="rect">
            <a:avLst/>
          </a:prstGeom>
          <a:solidFill>
            <a:srgbClr val="FFC000"/>
          </a:solidFill>
        </p:spPr>
        <p:txBody>
          <a:bodyPr wrap="square">
            <a:spAutoFit/>
          </a:bodyPr>
          <a:lstStyle/>
          <a:p>
            <a:r>
              <a:rPr lang="lt-LT" b="1" u="sng" dirty="0">
                <a:solidFill>
                  <a:srgbClr val="C00000"/>
                </a:solidFill>
                <a:latin typeface="Arial Narrow" panose="020B0606020202030204" pitchFamily="34" charset="0"/>
              </a:rPr>
              <a:t>Stebi, klausinėja</a:t>
            </a:r>
            <a:r>
              <a:rPr lang="lt-LT" dirty="0">
                <a:latin typeface="Arial Narrow" panose="020B0606020202030204" pitchFamily="34" charset="0"/>
              </a:rPr>
              <a:t> apie artimoje aplinkoje sutinkamas tautines ir religines bendruomenes, a</a:t>
            </a:r>
            <a:r>
              <a:rPr lang="lt-LT" b="1" u="sng" dirty="0">
                <a:solidFill>
                  <a:srgbClr val="C00000"/>
                </a:solidFill>
                <a:latin typeface="Arial Narrow" panose="020B0606020202030204" pitchFamily="34" charset="0"/>
              </a:rPr>
              <a:t>tskiria savo tautos kultūros apraiškas</a:t>
            </a:r>
            <a:r>
              <a:rPr lang="lt-LT" dirty="0">
                <a:latin typeface="Arial Narrow" panose="020B0606020202030204" pitchFamily="34" charset="0"/>
              </a:rPr>
              <a:t>. Tautos kultūros </a:t>
            </a:r>
            <a:r>
              <a:rPr lang="lt-LT" b="1" u="sng" dirty="0">
                <a:solidFill>
                  <a:srgbClr val="C00000"/>
                </a:solidFill>
                <a:latin typeface="Arial Narrow" panose="020B0606020202030204" pitchFamily="34" charset="0"/>
              </a:rPr>
              <a:t>žiniomis pasinaudoja žaidimo situacijose ar atlikdamas kūrybines / projektines užduotis</a:t>
            </a:r>
            <a:r>
              <a:rPr lang="lt-LT" dirty="0">
                <a:latin typeface="Arial Narrow" panose="020B0606020202030204" pitchFamily="34" charset="0"/>
              </a:rPr>
              <a:t> (A5.3.).</a:t>
            </a:r>
          </a:p>
        </p:txBody>
      </p:sp>
      <p:sp>
        <p:nvSpPr>
          <p:cNvPr id="14" name="TextBox 13">
            <a:extLst>
              <a:ext uri="{FF2B5EF4-FFF2-40B4-BE49-F238E27FC236}">
                <a16:creationId xmlns:a16="http://schemas.microsoft.com/office/drawing/2014/main" id="{B8C2B7EF-376B-B4AC-849A-9706BAD588EC}"/>
              </a:ext>
            </a:extLst>
          </p:cNvPr>
          <p:cNvSpPr txBox="1"/>
          <p:nvPr/>
        </p:nvSpPr>
        <p:spPr>
          <a:xfrm>
            <a:off x="850594" y="1331544"/>
            <a:ext cx="2492157" cy="400110"/>
          </a:xfrm>
          <a:prstGeom prst="rect">
            <a:avLst/>
          </a:prstGeom>
          <a:solidFill>
            <a:srgbClr val="92D050"/>
          </a:solidFill>
        </p:spPr>
        <p:txBody>
          <a:bodyPr wrap="none" rtlCol="0">
            <a:spAutoFit/>
          </a:bodyPr>
          <a:lstStyle/>
          <a:p>
            <a:pPr algn="r"/>
            <a:r>
              <a:rPr lang="lt-LT" sz="2000" b="1" dirty="0">
                <a:latin typeface="Calibri Light" panose="020F0302020204030204" pitchFamily="34" charset="0"/>
              </a:rPr>
              <a:t>IKI PAGRINDINIO LYGIO</a:t>
            </a:r>
            <a:endParaRPr lang="en-US" sz="2000" b="1" dirty="0">
              <a:latin typeface="Calibri Light" panose="020F0302020204030204" pitchFamily="34" charset="0"/>
            </a:endParaRPr>
          </a:p>
        </p:txBody>
      </p:sp>
      <p:sp>
        <p:nvSpPr>
          <p:cNvPr id="15" name="TextBox 14">
            <a:extLst>
              <a:ext uri="{FF2B5EF4-FFF2-40B4-BE49-F238E27FC236}">
                <a16:creationId xmlns:a16="http://schemas.microsoft.com/office/drawing/2014/main" id="{5845994B-2F07-041B-632D-703090F9304E}"/>
              </a:ext>
            </a:extLst>
          </p:cNvPr>
          <p:cNvSpPr txBox="1"/>
          <p:nvPr/>
        </p:nvSpPr>
        <p:spPr>
          <a:xfrm>
            <a:off x="4934061" y="1331544"/>
            <a:ext cx="2246897" cy="400110"/>
          </a:xfrm>
          <a:prstGeom prst="rect">
            <a:avLst/>
          </a:prstGeom>
          <a:solidFill>
            <a:srgbClr val="92D050"/>
          </a:solidFill>
        </p:spPr>
        <p:txBody>
          <a:bodyPr wrap="none" rtlCol="0">
            <a:spAutoFit/>
          </a:bodyPr>
          <a:lstStyle/>
          <a:p>
            <a:pPr algn="r"/>
            <a:r>
              <a:rPr lang="lt-LT" sz="2000" b="1" dirty="0">
                <a:latin typeface="Calibri Light" panose="020F0302020204030204" pitchFamily="34" charset="0"/>
              </a:rPr>
              <a:t>PAGRINDINIO LYGIO</a:t>
            </a:r>
            <a:endParaRPr lang="en-US" sz="2000" b="1" dirty="0">
              <a:latin typeface="Calibri Light" panose="020F0302020204030204" pitchFamily="34" charset="0"/>
            </a:endParaRPr>
          </a:p>
        </p:txBody>
      </p:sp>
      <p:sp>
        <p:nvSpPr>
          <p:cNvPr id="16" name="TextBox 15">
            <a:extLst>
              <a:ext uri="{FF2B5EF4-FFF2-40B4-BE49-F238E27FC236}">
                <a16:creationId xmlns:a16="http://schemas.microsoft.com/office/drawing/2014/main" id="{2780ECF8-53AA-2DD9-B636-739D4719E62A}"/>
              </a:ext>
            </a:extLst>
          </p:cNvPr>
          <p:cNvSpPr txBox="1"/>
          <p:nvPr/>
        </p:nvSpPr>
        <p:spPr>
          <a:xfrm>
            <a:off x="8420040" y="1331544"/>
            <a:ext cx="2688749" cy="400110"/>
          </a:xfrm>
          <a:prstGeom prst="rect">
            <a:avLst/>
          </a:prstGeom>
          <a:solidFill>
            <a:srgbClr val="92D050"/>
          </a:solidFill>
        </p:spPr>
        <p:txBody>
          <a:bodyPr wrap="none" rtlCol="0">
            <a:spAutoFit/>
          </a:bodyPr>
          <a:lstStyle/>
          <a:p>
            <a:pPr algn="r"/>
            <a:r>
              <a:rPr lang="lt-LT" sz="2000" b="1" dirty="0">
                <a:latin typeface="Calibri Light" panose="020F0302020204030204" pitchFamily="34" charset="0"/>
              </a:rPr>
              <a:t>VIRŠ PAGRINDINIO LYGIO</a:t>
            </a:r>
            <a:endParaRPr lang="en-US" sz="2000" b="1" dirty="0">
              <a:latin typeface="Calibri Light" panose="020F0302020204030204" pitchFamily="34" charset="0"/>
            </a:endParaRPr>
          </a:p>
        </p:txBody>
      </p:sp>
      <p:sp>
        <p:nvSpPr>
          <p:cNvPr id="17" name="TextBox 16">
            <a:extLst>
              <a:ext uri="{FF2B5EF4-FFF2-40B4-BE49-F238E27FC236}">
                <a16:creationId xmlns:a16="http://schemas.microsoft.com/office/drawing/2014/main" id="{667A00F3-D3E6-E062-9960-A06896ACD6D8}"/>
              </a:ext>
            </a:extLst>
          </p:cNvPr>
          <p:cNvSpPr txBox="1"/>
          <p:nvPr/>
        </p:nvSpPr>
        <p:spPr>
          <a:xfrm>
            <a:off x="1345441" y="5629333"/>
            <a:ext cx="4589439" cy="923330"/>
          </a:xfrm>
          <a:prstGeom prst="rect">
            <a:avLst/>
          </a:prstGeom>
          <a:noFill/>
        </p:spPr>
        <p:txBody>
          <a:bodyPr wrap="square">
            <a:spAutoFit/>
          </a:bodyPr>
          <a:lstStyle/>
          <a:p>
            <a:pPr marL="0" indent="0">
              <a:buNone/>
            </a:pPr>
            <a:r>
              <a:rPr lang="lt-LT" sz="1800" b="1" dirty="0">
                <a:solidFill>
                  <a:srgbClr val="C00000"/>
                </a:solidFill>
                <a:latin typeface="Arial Narrow" panose="020B0606020202030204" pitchFamily="34" charset="0"/>
              </a:rPr>
              <a:t>PASIEKIMŲ LYGIAI </a:t>
            </a:r>
            <a:r>
              <a:rPr lang="lt-LT" sz="1800" b="1" dirty="0">
                <a:solidFill>
                  <a:srgbClr val="002060"/>
                </a:solidFill>
                <a:latin typeface="Arial Narrow" panose="020B0606020202030204" pitchFamily="34" charset="0"/>
              </a:rPr>
              <a:t>– vaiko ugdymosi pažangą nusakantys siekiniai / žingsniai. Tai pamatas sėkmingai kompetencijų plėtotei. </a:t>
            </a:r>
          </a:p>
        </p:txBody>
      </p:sp>
      <p:sp>
        <p:nvSpPr>
          <p:cNvPr id="18" name="TextBox 17">
            <a:extLst>
              <a:ext uri="{FF2B5EF4-FFF2-40B4-BE49-F238E27FC236}">
                <a16:creationId xmlns:a16="http://schemas.microsoft.com/office/drawing/2014/main" id="{BA619A2D-C584-10F9-E118-03A064CE3C58}"/>
              </a:ext>
            </a:extLst>
          </p:cNvPr>
          <p:cNvSpPr txBox="1"/>
          <p:nvPr/>
        </p:nvSpPr>
        <p:spPr>
          <a:xfrm>
            <a:off x="5794717" y="5416207"/>
            <a:ext cx="6110068" cy="1200329"/>
          </a:xfrm>
          <a:prstGeom prst="rect">
            <a:avLst/>
          </a:prstGeom>
          <a:noFill/>
        </p:spPr>
        <p:txBody>
          <a:bodyPr wrap="square">
            <a:spAutoFit/>
          </a:bodyPr>
          <a:lstStyle/>
          <a:p>
            <a:pPr marL="0" indent="0">
              <a:buNone/>
            </a:pPr>
            <a:r>
              <a:rPr lang="lt-LT" sz="1800" b="1" dirty="0">
                <a:solidFill>
                  <a:srgbClr val="C00000"/>
                </a:solidFill>
                <a:latin typeface="Arial Narrow" panose="020B0606020202030204" pitchFamily="34" charset="0"/>
              </a:rPr>
              <a:t>TAI NE STANDARTAS, O SIEKIAMYBĖ. </a:t>
            </a:r>
            <a:r>
              <a:rPr lang="lt-LT" sz="1800" b="1" dirty="0">
                <a:solidFill>
                  <a:srgbClr val="002060"/>
                </a:solidFill>
                <a:latin typeface="Arial Narrow" panose="020B0606020202030204" pitchFamily="34" charset="0"/>
              </a:rPr>
              <a:t>Jie padeda priešmokyklinio ugdymo pedagogams tikslingiau stebėti, atpažinti bei vertinti ką vaikas jau </a:t>
            </a:r>
            <a:r>
              <a:rPr lang="lt-LT" sz="1800" b="1" dirty="0">
                <a:solidFill>
                  <a:srgbClr val="C00000"/>
                </a:solidFill>
                <a:latin typeface="Arial Narrow" panose="020B0606020202030204" pitchFamily="34" charset="0"/>
              </a:rPr>
              <a:t>žino</a:t>
            </a:r>
            <a:r>
              <a:rPr lang="lt-LT" sz="1800" b="1" dirty="0">
                <a:solidFill>
                  <a:srgbClr val="002060"/>
                </a:solidFill>
                <a:latin typeface="Arial Narrow" panose="020B0606020202030204" pitchFamily="34" charset="0"/>
              </a:rPr>
              <a:t>, </a:t>
            </a:r>
            <a:r>
              <a:rPr lang="lt-LT" sz="1800" b="1" dirty="0">
                <a:solidFill>
                  <a:srgbClr val="C00000"/>
                </a:solidFill>
                <a:latin typeface="Arial Narrow" panose="020B0606020202030204" pitchFamily="34" charset="0"/>
              </a:rPr>
              <a:t>supranta</a:t>
            </a:r>
            <a:r>
              <a:rPr lang="lt-LT" sz="1800" b="1" dirty="0">
                <a:solidFill>
                  <a:srgbClr val="002060"/>
                </a:solidFill>
                <a:latin typeface="Arial Narrow" panose="020B0606020202030204" pitchFamily="34" charset="0"/>
              </a:rPr>
              <a:t>, </a:t>
            </a:r>
            <a:r>
              <a:rPr lang="lt-LT" sz="1800" b="1" dirty="0">
                <a:solidFill>
                  <a:srgbClr val="C00000"/>
                </a:solidFill>
                <a:latin typeface="Arial Narrow" panose="020B0606020202030204" pitchFamily="34" charset="0"/>
              </a:rPr>
              <a:t>geba</a:t>
            </a:r>
            <a:r>
              <a:rPr lang="lt-LT" sz="1800" b="1" dirty="0">
                <a:solidFill>
                  <a:srgbClr val="002060"/>
                </a:solidFill>
                <a:latin typeface="Arial Narrow" panose="020B0606020202030204" pitchFamily="34" charset="0"/>
              </a:rPr>
              <a:t>, </a:t>
            </a:r>
            <a:r>
              <a:rPr lang="lt-LT" sz="1800" b="1" dirty="0">
                <a:solidFill>
                  <a:srgbClr val="C00000"/>
                </a:solidFill>
                <a:latin typeface="Arial Narrow" panose="020B0606020202030204" pitchFamily="34" charset="0"/>
              </a:rPr>
              <a:t>išsiaiškinti vaiko patirtį </a:t>
            </a:r>
            <a:r>
              <a:rPr lang="lt-LT" sz="1800" b="1" dirty="0">
                <a:solidFill>
                  <a:srgbClr val="002060"/>
                </a:solidFill>
                <a:latin typeface="Arial Narrow" panose="020B0606020202030204" pitchFamily="34" charset="0"/>
              </a:rPr>
              <a:t>ir </a:t>
            </a:r>
            <a:r>
              <a:rPr lang="lt-LT" sz="1800" b="1" dirty="0">
                <a:solidFill>
                  <a:srgbClr val="C00000"/>
                </a:solidFill>
                <a:latin typeface="Arial Narrow" panose="020B0606020202030204" pitchFamily="34" charset="0"/>
              </a:rPr>
              <a:t>tolesnio ugdymosi poreikį</a:t>
            </a:r>
            <a:r>
              <a:rPr lang="lt-LT" sz="1800" b="1" dirty="0">
                <a:solidFill>
                  <a:srgbClr val="002060"/>
                </a:solidFill>
                <a:latin typeface="Arial Narrow" panose="020B0606020202030204" pitchFamily="34" charset="0"/>
              </a:rPr>
              <a:t>. </a:t>
            </a:r>
            <a:endParaRPr lang="lt-LT" sz="1800" b="1" dirty="0">
              <a:solidFill>
                <a:srgbClr val="C00000"/>
              </a:solidFill>
              <a:latin typeface="Arial Narrow" panose="020B0606020202030204" pitchFamily="34" charset="0"/>
            </a:endParaRPr>
          </a:p>
        </p:txBody>
      </p:sp>
    </p:spTree>
    <p:extLst>
      <p:ext uri="{BB962C8B-B14F-4D97-AF65-F5344CB8AC3E}">
        <p14:creationId xmlns:p14="http://schemas.microsoft.com/office/powerpoint/2010/main" val="1405120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p:cNvSpPr>
            <a:spLocks/>
          </p:cNvSpPr>
          <p:nvPr/>
        </p:nvSpPr>
        <p:spPr bwMode="auto">
          <a:xfrm>
            <a:off x="0" y="3119601"/>
            <a:ext cx="12192000" cy="3538133"/>
          </a:xfrm>
          <a:custGeom>
            <a:avLst/>
            <a:gdLst>
              <a:gd name="T0" fmla="*/ 3078 w 4268"/>
              <a:gd name="T1" fmla="*/ 3 h 1326"/>
              <a:gd name="T2" fmla="*/ 3355 w 4268"/>
              <a:gd name="T3" fmla="*/ 18 h 1326"/>
              <a:gd name="T4" fmla="*/ 3647 w 4268"/>
              <a:gd name="T5" fmla="*/ 50 h 1326"/>
              <a:gd name="T6" fmla="*/ 3951 w 4268"/>
              <a:gd name="T7" fmla="*/ 100 h 1326"/>
              <a:gd name="T8" fmla="*/ 4268 w 4268"/>
              <a:gd name="T9" fmla="*/ 168 h 1326"/>
              <a:gd name="T10" fmla="*/ 4106 w 4268"/>
              <a:gd name="T11" fmla="*/ 140 h 1326"/>
              <a:gd name="T12" fmla="*/ 3795 w 4268"/>
              <a:gd name="T13" fmla="*/ 80 h 1326"/>
              <a:gd name="T14" fmla="*/ 3499 w 4268"/>
              <a:gd name="T15" fmla="*/ 40 h 1326"/>
              <a:gd name="T16" fmla="*/ 3215 w 4268"/>
              <a:gd name="T17" fmla="*/ 16 h 1326"/>
              <a:gd name="T18" fmla="*/ 2943 w 4268"/>
              <a:gd name="T19" fmla="*/ 9 h 1326"/>
              <a:gd name="T20" fmla="*/ 2636 w 4268"/>
              <a:gd name="T21" fmla="*/ 18 h 1326"/>
              <a:gd name="T22" fmla="*/ 2348 w 4268"/>
              <a:gd name="T23" fmla="*/ 48 h 1326"/>
              <a:gd name="T24" fmla="*/ 2077 w 4268"/>
              <a:gd name="T25" fmla="*/ 93 h 1326"/>
              <a:gd name="T26" fmla="*/ 1825 w 4268"/>
              <a:gd name="T27" fmla="*/ 153 h 1326"/>
              <a:gd name="T28" fmla="*/ 1589 w 4268"/>
              <a:gd name="T29" fmla="*/ 225 h 1326"/>
              <a:gd name="T30" fmla="*/ 1370 w 4268"/>
              <a:gd name="T31" fmla="*/ 308 h 1326"/>
              <a:gd name="T32" fmla="*/ 1169 w 4268"/>
              <a:gd name="T33" fmla="*/ 398 h 1326"/>
              <a:gd name="T34" fmla="*/ 985 w 4268"/>
              <a:gd name="T35" fmla="*/ 494 h 1326"/>
              <a:gd name="T36" fmla="*/ 817 w 4268"/>
              <a:gd name="T37" fmla="*/ 595 h 1326"/>
              <a:gd name="T38" fmla="*/ 666 w 4268"/>
              <a:gd name="T39" fmla="*/ 696 h 1326"/>
              <a:gd name="T40" fmla="*/ 531 w 4268"/>
              <a:gd name="T41" fmla="*/ 797 h 1326"/>
              <a:gd name="T42" fmla="*/ 412 w 4268"/>
              <a:gd name="T43" fmla="*/ 895 h 1326"/>
              <a:gd name="T44" fmla="*/ 308 w 4268"/>
              <a:gd name="T45" fmla="*/ 988 h 1326"/>
              <a:gd name="T46" fmla="*/ 221 w 4268"/>
              <a:gd name="T47" fmla="*/ 1075 h 1326"/>
              <a:gd name="T48" fmla="*/ 149 w 4268"/>
              <a:gd name="T49" fmla="*/ 1151 h 1326"/>
              <a:gd name="T50" fmla="*/ 91 w 4268"/>
              <a:gd name="T51" fmla="*/ 1217 h 1326"/>
              <a:gd name="T52" fmla="*/ 49 w 4268"/>
              <a:gd name="T53" fmla="*/ 1269 h 1326"/>
              <a:gd name="T54" fmla="*/ 22 w 4268"/>
              <a:gd name="T55" fmla="*/ 1305 h 1326"/>
              <a:gd name="T56" fmla="*/ 8 w 4268"/>
              <a:gd name="T57" fmla="*/ 1323 h 1326"/>
              <a:gd name="T58" fmla="*/ 6 w 4268"/>
              <a:gd name="T59" fmla="*/ 1326 h 1326"/>
              <a:gd name="T60" fmla="*/ 1 w 4268"/>
              <a:gd name="T61" fmla="*/ 1318 h 1326"/>
              <a:gd name="T62" fmla="*/ 17 w 4268"/>
              <a:gd name="T63" fmla="*/ 1298 h 1326"/>
              <a:gd name="T64" fmla="*/ 47 w 4268"/>
              <a:gd name="T65" fmla="*/ 1259 h 1326"/>
              <a:gd name="T66" fmla="*/ 93 w 4268"/>
              <a:gd name="T67" fmla="*/ 1203 h 1326"/>
              <a:gd name="T68" fmla="*/ 154 w 4268"/>
              <a:gd name="T69" fmla="*/ 1135 h 1326"/>
              <a:gd name="T70" fmla="*/ 230 w 4268"/>
              <a:gd name="T71" fmla="*/ 1053 h 1326"/>
              <a:gd name="T72" fmla="*/ 324 w 4268"/>
              <a:gd name="T73" fmla="*/ 964 h 1326"/>
              <a:gd name="T74" fmla="*/ 434 w 4268"/>
              <a:gd name="T75" fmla="*/ 867 h 1326"/>
              <a:gd name="T76" fmla="*/ 561 w 4268"/>
              <a:gd name="T77" fmla="*/ 765 h 1326"/>
              <a:gd name="T78" fmla="*/ 703 w 4268"/>
              <a:gd name="T79" fmla="*/ 661 h 1326"/>
              <a:gd name="T80" fmla="*/ 864 w 4268"/>
              <a:gd name="T81" fmla="*/ 556 h 1326"/>
              <a:gd name="T82" fmla="*/ 1040 w 4268"/>
              <a:gd name="T83" fmla="*/ 455 h 1326"/>
              <a:gd name="T84" fmla="*/ 1235 w 4268"/>
              <a:gd name="T85" fmla="*/ 358 h 1326"/>
              <a:gd name="T86" fmla="*/ 1448 w 4268"/>
              <a:gd name="T87" fmla="*/ 268 h 1326"/>
              <a:gd name="T88" fmla="*/ 1678 w 4268"/>
              <a:gd name="T89" fmla="*/ 188 h 1326"/>
              <a:gd name="T90" fmla="*/ 1927 w 4268"/>
              <a:gd name="T91" fmla="*/ 119 h 1326"/>
              <a:gd name="T92" fmla="*/ 2194 w 4268"/>
              <a:gd name="T93" fmla="*/ 63 h 1326"/>
              <a:gd name="T94" fmla="*/ 2480 w 4268"/>
              <a:gd name="T95" fmla="*/ 23 h 1326"/>
              <a:gd name="T96" fmla="*/ 2784 w 4268"/>
              <a:gd name="T97" fmla="*/ 3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68" h="1326">
                <a:moveTo>
                  <a:pt x="2943" y="0"/>
                </a:moveTo>
                <a:lnTo>
                  <a:pt x="3078" y="3"/>
                </a:lnTo>
                <a:lnTo>
                  <a:pt x="3215" y="8"/>
                </a:lnTo>
                <a:lnTo>
                  <a:pt x="3355" y="18"/>
                </a:lnTo>
                <a:lnTo>
                  <a:pt x="3500" y="31"/>
                </a:lnTo>
                <a:lnTo>
                  <a:pt x="3647" y="50"/>
                </a:lnTo>
                <a:lnTo>
                  <a:pt x="3797" y="72"/>
                </a:lnTo>
                <a:lnTo>
                  <a:pt x="3951" y="100"/>
                </a:lnTo>
                <a:lnTo>
                  <a:pt x="4109" y="132"/>
                </a:lnTo>
                <a:lnTo>
                  <a:pt x="4268" y="168"/>
                </a:lnTo>
                <a:lnTo>
                  <a:pt x="4267" y="176"/>
                </a:lnTo>
                <a:lnTo>
                  <a:pt x="4106" y="140"/>
                </a:lnTo>
                <a:lnTo>
                  <a:pt x="3950" y="107"/>
                </a:lnTo>
                <a:lnTo>
                  <a:pt x="3795" y="80"/>
                </a:lnTo>
                <a:lnTo>
                  <a:pt x="3645" y="58"/>
                </a:lnTo>
                <a:lnTo>
                  <a:pt x="3499" y="40"/>
                </a:lnTo>
                <a:lnTo>
                  <a:pt x="3355" y="26"/>
                </a:lnTo>
                <a:lnTo>
                  <a:pt x="3215" y="16"/>
                </a:lnTo>
                <a:lnTo>
                  <a:pt x="3078" y="10"/>
                </a:lnTo>
                <a:lnTo>
                  <a:pt x="2943" y="9"/>
                </a:lnTo>
                <a:lnTo>
                  <a:pt x="2788" y="12"/>
                </a:lnTo>
                <a:lnTo>
                  <a:pt x="2636" y="18"/>
                </a:lnTo>
                <a:lnTo>
                  <a:pt x="2490" y="31"/>
                </a:lnTo>
                <a:lnTo>
                  <a:pt x="2348" y="48"/>
                </a:lnTo>
                <a:lnTo>
                  <a:pt x="2210" y="69"/>
                </a:lnTo>
                <a:lnTo>
                  <a:pt x="2077" y="93"/>
                </a:lnTo>
                <a:lnTo>
                  <a:pt x="1949" y="122"/>
                </a:lnTo>
                <a:lnTo>
                  <a:pt x="1825" y="153"/>
                </a:lnTo>
                <a:lnTo>
                  <a:pt x="1704" y="188"/>
                </a:lnTo>
                <a:lnTo>
                  <a:pt x="1589" y="225"/>
                </a:lnTo>
                <a:lnTo>
                  <a:pt x="1478" y="265"/>
                </a:lnTo>
                <a:lnTo>
                  <a:pt x="1370" y="308"/>
                </a:lnTo>
                <a:lnTo>
                  <a:pt x="1268" y="352"/>
                </a:lnTo>
                <a:lnTo>
                  <a:pt x="1169" y="398"/>
                </a:lnTo>
                <a:lnTo>
                  <a:pt x="1075" y="446"/>
                </a:lnTo>
                <a:lnTo>
                  <a:pt x="985" y="494"/>
                </a:lnTo>
                <a:lnTo>
                  <a:pt x="899" y="545"/>
                </a:lnTo>
                <a:lnTo>
                  <a:pt x="817" y="595"/>
                </a:lnTo>
                <a:lnTo>
                  <a:pt x="739" y="646"/>
                </a:lnTo>
                <a:lnTo>
                  <a:pt x="666" y="696"/>
                </a:lnTo>
                <a:lnTo>
                  <a:pt x="597" y="748"/>
                </a:lnTo>
                <a:lnTo>
                  <a:pt x="531" y="797"/>
                </a:lnTo>
                <a:lnTo>
                  <a:pt x="470" y="847"/>
                </a:lnTo>
                <a:lnTo>
                  <a:pt x="412" y="895"/>
                </a:lnTo>
                <a:lnTo>
                  <a:pt x="359" y="943"/>
                </a:lnTo>
                <a:lnTo>
                  <a:pt x="308" y="988"/>
                </a:lnTo>
                <a:lnTo>
                  <a:pt x="263" y="1032"/>
                </a:lnTo>
                <a:lnTo>
                  <a:pt x="221" y="1075"/>
                </a:lnTo>
                <a:lnTo>
                  <a:pt x="183" y="1115"/>
                </a:lnTo>
                <a:lnTo>
                  <a:pt x="149" y="1151"/>
                </a:lnTo>
                <a:lnTo>
                  <a:pt x="118" y="1186"/>
                </a:lnTo>
                <a:lnTo>
                  <a:pt x="91" y="1217"/>
                </a:lnTo>
                <a:lnTo>
                  <a:pt x="69" y="1246"/>
                </a:lnTo>
                <a:lnTo>
                  <a:pt x="49" y="1269"/>
                </a:lnTo>
                <a:lnTo>
                  <a:pt x="34" y="1288"/>
                </a:lnTo>
                <a:lnTo>
                  <a:pt x="22" y="1305"/>
                </a:lnTo>
                <a:lnTo>
                  <a:pt x="13" y="1317"/>
                </a:lnTo>
                <a:lnTo>
                  <a:pt x="8" y="1323"/>
                </a:lnTo>
                <a:lnTo>
                  <a:pt x="6" y="1326"/>
                </a:lnTo>
                <a:lnTo>
                  <a:pt x="6" y="1326"/>
                </a:lnTo>
                <a:lnTo>
                  <a:pt x="0" y="1321"/>
                </a:lnTo>
                <a:lnTo>
                  <a:pt x="1" y="1318"/>
                </a:lnTo>
                <a:lnTo>
                  <a:pt x="8" y="1310"/>
                </a:lnTo>
                <a:lnTo>
                  <a:pt x="17" y="1298"/>
                </a:lnTo>
                <a:lnTo>
                  <a:pt x="30" y="1281"/>
                </a:lnTo>
                <a:lnTo>
                  <a:pt x="47" y="1259"/>
                </a:lnTo>
                <a:lnTo>
                  <a:pt x="67" y="1233"/>
                </a:lnTo>
                <a:lnTo>
                  <a:pt x="93" y="1203"/>
                </a:lnTo>
                <a:lnTo>
                  <a:pt x="122" y="1171"/>
                </a:lnTo>
                <a:lnTo>
                  <a:pt x="154" y="1135"/>
                </a:lnTo>
                <a:lnTo>
                  <a:pt x="190" y="1094"/>
                </a:lnTo>
                <a:lnTo>
                  <a:pt x="230" y="1053"/>
                </a:lnTo>
                <a:lnTo>
                  <a:pt x="276" y="1009"/>
                </a:lnTo>
                <a:lnTo>
                  <a:pt x="324" y="964"/>
                </a:lnTo>
                <a:lnTo>
                  <a:pt x="377" y="916"/>
                </a:lnTo>
                <a:lnTo>
                  <a:pt x="434" y="867"/>
                </a:lnTo>
                <a:lnTo>
                  <a:pt x="495" y="816"/>
                </a:lnTo>
                <a:lnTo>
                  <a:pt x="561" y="765"/>
                </a:lnTo>
                <a:lnTo>
                  <a:pt x="629" y="713"/>
                </a:lnTo>
                <a:lnTo>
                  <a:pt x="703" y="661"/>
                </a:lnTo>
                <a:lnTo>
                  <a:pt x="781" y="609"/>
                </a:lnTo>
                <a:lnTo>
                  <a:pt x="864" y="556"/>
                </a:lnTo>
                <a:lnTo>
                  <a:pt x="949" y="506"/>
                </a:lnTo>
                <a:lnTo>
                  <a:pt x="1040" y="455"/>
                </a:lnTo>
                <a:lnTo>
                  <a:pt x="1136" y="406"/>
                </a:lnTo>
                <a:lnTo>
                  <a:pt x="1235" y="358"/>
                </a:lnTo>
                <a:lnTo>
                  <a:pt x="1339" y="312"/>
                </a:lnTo>
                <a:lnTo>
                  <a:pt x="1448" y="268"/>
                </a:lnTo>
                <a:lnTo>
                  <a:pt x="1560" y="226"/>
                </a:lnTo>
                <a:lnTo>
                  <a:pt x="1678" y="188"/>
                </a:lnTo>
                <a:lnTo>
                  <a:pt x="1800" y="151"/>
                </a:lnTo>
                <a:lnTo>
                  <a:pt x="1927" y="119"/>
                </a:lnTo>
                <a:lnTo>
                  <a:pt x="2058" y="89"/>
                </a:lnTo>
                <a:lnTo>
                  <a:pt x="2194" y="63"/>
                </a:lnTo>
                <a:lnTo>
                  <a:pt x="2335" y="41"/>
                </a:lnTo>
                <a:lnTo>
                  <a:pt x="2480" y="23"/>
                </a:lnTo>
                <a:lnTo>
                  <a:pt x="2630" y="12"/>
                </a:lnTo>
                <a:lnTo>
                  <a:pt x="2784" y="3"/>
                </a:lnTo>
                <a:lnTo>
                  <a:pt x="2943" y="0"/>
                </a:lnTo>
                <a:close/>
              </a:path>
            </a:pathLst>
          </a:custGeom>
          <a:solidFill>
            <a:srgbClr val="969696"/>
          </a:solidFill>
          <a:ln w="28575">
            <a:solidFill>
              <a:srgbClr val="969696"/>
            </a:solidFill>
            <a:prstDash val="solid"/>
            <a:round/>
            <a:headEnd/>
            <a:tailEnd/>
          </a:ln>
        </p:spPr>
        <p:txBody>
          <a:bodyPr vert="horz" wrap="square" lIns="98178" tIns="49089" rIns="98178" bIns="49089" numCol="1" anchor="t" anchorCtr="0" compatLnSpc="1">
            <a:prstTxWarp prst="textNoShape">
              <a:avLst/>
            </a:prstTxWarp>
          </a:bodyPr>
          <a:lstStyle/>
          <a:p>
            <a:pPr algn="ctr" fontAlgn="base">
              <a:spcBef>
                <a:spcPct val="0"/>
              </a:spcBef>
              <a:spcAft>
                <a:spcPct val="0"/>
              </a:spcAft>
              <a:defRPr/>
            </a:pPr>
            <a:endParaRPr lang="en-US" sz="2200" kern="0">
              <a:solidFill>
                <a:srgbClr val="000000"/>
              </a:solidFill>
              <a:latin typeface="微软雅黑"/>
              <a:ea typeface="微软雅黑"/>
              <a:sym typeface="Gill Sans" charset="0"/>
            </a:endParaRPr>
          </a:p>
        </p:txBody>
      </p:sp>
      <p:sp>
        <p:nvSpPr>
          <p:cNvPr id="6" name="Oval 86"/>
          <p:cNvSpPr/>
          <p:nvPr/>
        </p:nvSpPr>
        <p:spPr bwMode="auto">
          <a:xfrm rot="8637565">
            <a:off x="3144335" y="3987276"/>
            <a:ext cx="363983" cy="359524"/>
          </a:xfrm>
          <a:prstGeom prst="hexagon">
            <a:avLst/>
          </a:prstGeom>
          <a:solidFill>
            <a:srgbClr val="9BBB59"/>
          </a:solidFill>
          <a:ln w="25400" cap="flat" cmpd="sng" algn="ctr">
            <a:noFill/>
            <a:prstDash val="solid"/>
            <a:round/>
            <a:headEnd type="none" w="med" len="med"/>
            <a:tailEnd type="none" w="med" len="med"/>
          </a:ln>
          <a:effectLst/>
        </p:spPr>
        <p:txBody>
          <a:bodyPr vert="horz" wrap="square" lIns="98178" tIns="49089" rIns="98178" bIns="49089" numCol="1" rtlCol="0" anchor="t" anchorCtr="0" compatLnSpc="1">
            <a:prstTxWarp prst="textNoShape">
              <a:avLst/>
            </a:prstTxWarp>
          </a:bodyPr>
          <a:lstStyle/>
          <a:p>
            <a:pPr defTabSz="981781">
              <a:defRPr/>
            </a:pPr>
            <a:endParaRPr lang="en-US" sz="6000" kern="0">
              <a:solidFill>
                <a:srgbClr val="000000"/>
              </a:solidFill>
              <a:latin typeface="微软雅黑"/>
              <a:ea typeface="微软雅黑"/>
              <a:sym typeface="Gill Sans" charset="0"/>
            </a:endParaRPr>
          </a:p>
        </p:txBody>
      </p:sp>
      <p:sp>
        <p:nvSpPr>
          <p:cNvPr id="7" name="Oval 94"/>
          <p:cNvSpPr/>
          <p:nvPr/>
        </p:nvSpPr>
        <p:spPr bwMode="auto">
          <a:xfrm rot="9824873">
            <a:off x="7011166" y="2999209"/>
            <a:ext cx="363983" cy="359524"/>
          </a:xfrm>
          <a:prstGeom prst="hexagon">
            <a:avLst/>
          </a:prstGeom>
          <a:solidFill>
            <a:srgbClr val="C0504D"/>
          </a:solidFill>
          <a:ln w="25400" cap="flat" cmpd="sng" algn="ctr">
            <a:noFill/>
            <a:prstDash val="solid"/>
            <a:round/>
            <a:headEnd type="none" w="med" len="med"/>
            <a:tailEnd type="none" w="med" len="med"/>
          </a:ln>
          <a:effectLst/>
        </p:spPr>
        <p:txBody>
          <a:bodyPr vert="horz" wrap="square" lIns="98178" tIns="49089" rIns="98178" bIns="49089" numCol="1" rtlCol="0" anchor="t" anchorCtr="0" compatLnSpc="1">
            <a:prstTxWarp prst="textNoShape">
              <a:avLst/>
            </a:prstTxWarp>
          </a:bodyPr>
          <a:lstStyle/>
          <a:p>
            <a:pPr defTabSz="981781">
              <a:defRPr/>
            </a:pPr>
            <a:endParaRPr lang="en-US" sz="6000" b="0" kern="0" dirty="0">
              <a:solidFill>
                <a:srgbClr val="000000"/>
              </a:solidFill>
              <a:latin typeface="微软雅黑"/>
              <a:ea typeface="微软雅黑"/>
              <a:sym typeface="Gill Sans" charset="0"/>
            </a:endParaRPr>
          </a:p>
        </p:txBody>
      </p:sp>
      <p:sp>
        <p:nvSpPr>
          <p:cNvPr id="8" name="Oval 99"/>
          <p:cNvSpPr/>
          <p:nvPr/>
        </p:nvSpPr>
        <p:spPr bwMode="auto">
          <a:xfrm>
            <a:off x="5014384" y="3381146"/>
            <a:ext cx="363983" cy="359524"/>
          </a:xfrm>
          <a:prstGeom prst="hexagon">
            <a:avLst/>
          </a:prstGeom>
          <a:solidFill>
            <a:srgbClr val="9BBB59"/>
          </a:solidFill>
          <a:ln w="25400" cap="flat" cmpd="sng" algn="ctr">
            <a:noFill/>
            <a:prstDash val="solid"/>
            <a:round/>
            <a:headEnd type="none" w="med" len="med"/>
            <a:tailEnd type="none" w="med" len="med"/>
          </a:ln>
          <a:effectLst/>
        </p:spPr>
        <p:txBody>
          <a:bodyPr vert="horz" wrap="square" lIns="98178" tIns="49089" rIns="98178" bIns="49089" numCol="1" rtlCol="0" anchor="t" anchorCtr="0" compatLnSpc="1">
            <a:prstTxWarp prst="textNoShape">
              <a:avLst/>
            </a:prstTxWarp>
          </a:bodyPr>
          <a:lstStyle/>
          <a:p>
            <a:pPr defTabSz="981781">
              <a:defRPr/>
            </a:pPr>
            <a:endParaRPr lang="en-US" sz="6000" b="0" kern="0">
              <a:solidFill>
                <a:srgbClr val="000000"/>
              </a:solidFill>
              <a:latin typeface="微软雅黑"/>
              <a:ea typeface="微软雅黑"/>
              <a:sym typeface="Gill Sans" charset="0"/>
            </a:endParaRPr>
          </a:p>
        </p:txBody>
      </p:sp>
      <p:sp>
        <p:nvSpPr>
          <p:cNvPr id="11" name="Rectangle 17"/>
          <p:cNvSpPr>
            <a:spLocks/>
          </p:cNvSpPr>
          <p:nvPr/>
        </p:nvSpPr>
        <p:spPr bwMode="auto">
          <a:xfrm>
            <a:off x="1220047" y="5669123"/>
            <a:ext cx="1982069" cy="72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a:r>
              <a:rPr lang="lt-LT" altLang="zh-CN" sz="1400" dirty="0">
                <a:solidFill>
                  <a:srgbClr val="002060"/>
                </a:solidFill>
                <a:latin typeface="+mn-ea"/>
                <a:cs typeface="Open Sans" panose="020B0606030504020204" pitchFamily="34" charset="0"/>
              </a:rPr>
              <a:t>Vaiko pažinimui, ugdymosi poreikių ir pagalbos nustatymui</a:t>
            </a:r>
            <a:endParaRPr lang="ru-RU" altLang="zh-CN" sz="1400" dirty="0">
              <a:solidFill>
                <a:srgbClr val="002060"/>
              </a:solidFill>
              <a:latin typeface="+mn-ea"/>
              <a:cs typeface="Open Sans" panose="020B0606030504020204" pitchFamily="34" charset="0"/>
            </a:endParaRPr>
          </a:p>
        </p:txBody>
      </p:sp>
      <p:sp>
        <p:nvSpPr>
          <p:cNvPr id="14" name="Rectangle 17"/>
          <p:cNvSpPr>
            <a:spLocks/>
          </p:cNvSpPr>
          <p:nvPr/>
        </p:nvSpPr>
        <p:spPr bwMode="auto">
          <a:xfrm>
            <a:off x="1908944" y="1835946"/>
            <a:ext cx="1826840" cy="1229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a:r>
              <a:rPr lang="lt-LT" altLang="zh-CN" sz="1400" dirty="0">
                <a:solidFill>
                  <a:srgbClr val="002060"/>
                </a:solidFill>
                <a:latin typeface="+mn-ea"/>
                <a:cs typeface="Open Sans" panose="020B0606030504020204" pitchFamily="34" charset="0"/>
              </a:rPr>
              <a:t>Ugdymo planavimui, stebėsenai ir ugdymo proceso, pedagogo darbo tobulinimui </a:t>
            </a:r>
            <a:endParaRPr lang="ru-RU" altLang="zh-CN" sz="1400" dirty="0">
              <a:solidFill>
                <a:srgbClr val="002060"/>
              </a:solidFill>
              <a:latin typeface="+mn-ea"/>
              <a:cs typeface="Open Sans" panose="020B0606030504020204" pitchFamily="34" charset="0"/>
            </a:endParaRPr>
          </a:p>
        </p:txBody>
      </p:sp>
      <p:grpSp>
        <p:nvGrpSpPr>
          <p:cNvPr id="17" name="组合 45"/>
          <p:cNvGrpSpPr/>
          <p:nvPr/>
        </p:nvGrpSpPr>
        <p:grpSpPr>
          <a:xfrm>
            <a:off x="3658023" y="1197359"/>
            <a:ext cx="1861808" cy="2208448"/>
            <a:chOff x="-47103" y="944148"/>
            <a:chExt cx="1485965" cy="1762868"/>
          </a:xfrm>
        </p:grpSpPr>
        <p:sp>
          <p:nvSpPr>
            <p:cNvPr id="18" name="Freeform 21"/>
            <p:cNvSpPr>
              <a:spLocks/>
            </p:cNvSpPr>
            <p:nvPr/>
          </p:nvSpPr>
          <p:spPr bwMode="auto">
            <a:xfrm>
              <a:off x="-47103" y="944148"/>
              <a:ext cx="1485965" cy="1762868"/>
            </a:xfrm>
            <a:custGeom>
              <a:avLst/>
              <a:gdLst>
                <a:gd name="T0" fmla="*/ 417 w 526"/>
                <a:gd name="T1" fmla="*/ 58 h 624"/>
                <a:gd name="T2" fmla="*/ 506 w 526"/>
                <a:gd name="T3" fmla="*/ 180 h 624"/>
                <a:gd name="T4" fmla="*/ 491 w 526"/>
                <a:gd name="T5" fmla="*/ 366 h 624"/>
                <a:gd name="T6" fmla="*/ 364 w 526"/>
                <a:gd name="T7" fmla="*/ 482 h 624"/>
                <a:gd name="T8" fmla="*/ 410 w 526"/>
                <a:gd name="T9" fmla="*/ 567 h 624"/>
                <a:gd name="T10" fmla="*/ 407 w 526"/>
                <a:gd name="T11" fmla="*/ 609 h 624"/>
                <a:gd name="T12" fmla="*/ 365 w 526"/>
                <a:gd name="T13" fmla="*/ 618 h 624"/>
                <a:gd name="T14" fmla="*/ 190 w 526"/>
                <a:gd name="T15" fmla="*/ 519 h 624"/>
                <a:gd name="T16" fmla="*/ 42 w 526"/>
                <a:gd name="T17" fmla="*/ 331 h 624"/>
                <a:gd name="T18" fmla="*/ 199 w 526"/>
                <a:gd name="T19" fmla="*/ 24 h 624"/>
                <a:gd name="T20" fmla="*/ 417 w 526"/>
                <a:gd name="T21" fmla="*/ 58 h 624"/>
                <a:gd name="T22" fmla="*/ 417 w 526"/>
                <a:gd name="T23" fmla="*/ 5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6" h="624">
                  <a:moveTo>
                    <a:pt x="417" y="58"/>
                  </a:moveTo>
                  <a:cubicBezTo>
                    <a:pt x="459" y="89"/>
                    <a:pt x="490" y="131"/>
                    <a:pt x="506" y="180"/>
                  </a:cubicBezTo>
                  <a:cubicBezTo>
                    <a:pt x="526" y="242"/>
                    <a:pt x="521" y="308"/>
                    <a:pt x="491" y="366"/>
                  </a:cubicBezTo>
                  <a:cubicBezTo>
                    <a:pt x="464" y="420"/>
                    <a:pt x="419" y="460"/>
                    <a:pt x="364" y="482"/>
                  </a:cubicBezTo>
                  <a:cubicBezTo>
                    <a:pt x="373" y="501"/>
                    <a:pt x="387" y="529"/>
                    <a:pt x="410" y="567"/>
                  </a:cubicBezTo>
                  <a:cubicBezTo>
                    <a:pt x="418" y="581"/>
                    <a:pt x="417" y="598"/>
                    <a:pt x="407" y="609"/>
                  </a:cubicBezTo>
                  <a:cubicBezTo>
                    <a:pt x="396" y="621"/>
                    <a:pt x="380" y="624"/>
                    <a:pt x="365" y="618"/>
                  </a:cubicBezTo>
                  <a:cubicBezTo>
                    <a:pt x="295" y="586"/>
                    <a:pt x="236" y="553"/>
                    <a:pt x="190" y="519"/>
                  </a:cubicBezTo>
                  <a:cubicBezTo>
                    <a:pt x="112" y="463"/>
                    <a:pt x="66" y="404"/>
                    <a:pt x="42" y="331"/>
                  </a:cubicBezTo>
                  <a:cubicBezTo>
                    <a:pt x="0" y="203"/>
                    <a:pt x="71" y="65"/>
                    <a:pt x="199" y="24"/>
                  </a:cubicBezTo>
                  <a:cubicBezTo>
                    <a:pt x="273" y="0"/>
                    <a:pt x="354" y="13"/>
                    <a:pt x="417" y="58"/>
                  </a:cubicBezTo>
                  <a:cubicBezTo>
                    <a:pt x="417" y="58"/>
                    <a:pt x="417" y="58"/>
                    <a:pt x="417" y="58"/>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9" name="Freeform 23"/>
            <p:cNvSpPr>
              <a:spLocks/>
            </p:cNvSpPr>
            <p:nvPr/>
          </p:nvSpPr>
          <p:spPr bwMode="auto">
            <a:xfrm>
              <a:off x="130735" y="1088567"/>
              <a:ext cx="1192353" cy="1484771"/>
            </a:xfrm>
            <a:custGeom>
              <a:avLst/>
              <a:gdLst>
                <a:gd name="T0" fmla="*/ 307 w 422"/>
                <a:gd name="T1" fmla="*/ 526 h 526"/>
                <a:gd name="T2" fmla="*/ 17 w 422"/>
                <a:gd name="T3" fmla="*/ 268 h 526"/>
                <a:gd name="T4" fmla="*/ 29 w 422"/>
                <a:gd name="T5" fmla="*/ 112 h 526"/>
                <a:gd name="T6" fmla="*/ 148 w 422"/>
                <a:gd name="T7" fmla="*/ 10 h 526"/>
                <a:gd name="T8" fmla="*/ 211 w 422"/>
                <a:gd name="T9" fmla="*/ 0 h 526"/>
                <a:gd name="T10" fmla="*/ 405 w 422"/>
                <a:gd name="T11" fmla="*/ 141 h 526"/>
                <a:gd name="T12" fmla="*/ 393 w 422"/>
                <a:gd name="T13" fmla="*/ 297 h 526"/>
                <a:gd name="T14" fmla="*/ 274 w 422"/>
                <a:gd name="T15" fmla="*/ 399 h 526"/>
                <a:gd name="T16" fmla="*/ 255 w 422"/>
                <a:gd name="T17" fmla="*/ 405 h 526"/>
                <a:gd name="T18" fmla="*/ 251 w 422"/>
                <a:gd name="T19" fmla="*/ 409 h 526"/>
                <a:gd name="T20" fmla="*/ 251 w 422"/>
                <a:gd name="T21" fmla="*/ 414 h 526"/>
                <a:gd name="T22" fmla="*/ 307 w 422"/>
                <a:gd name="T23"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2" h="526">
                  <a:moveTo>
                    <a:pt x="307" y="526"/>
                  </a:moveTo>
                  <a:cubicBezTo>
                    <a:pt x="92" y="427"/>
                    <a:pt x="39" y="336"/>
                    <a:pt x="17" y="268"/>
                  </a:cubicBezTo>
                  <a:cubicBezTo>
                    <a:pt x="0" y="216"/>
                    <a:pt x="4" y="161"/>
                    <a:pt x="29" y="112"/>
                  </a:cubicBezTo>
                  <a:cubicBezTo>
                    <a:pt x="54" y="63"/>
                    <a:pt x="96" y="27"/>
                    <a:pt x="148" y="10"/>
                  </a:cubicBezTo>
                  <a:cubicBezTo>
                    <a:pt x="168" y="4"/>
                    <a:pt x="190" y="0"/>
                    <a:pt x="211" y="0"/>
                  </a:cubicBezTo>
                  <a:cubicBezTo>
                    <a:pt x="300" y="0"/>
                    <a:pt x="378" y="57"/>
                    <a:pt x="405" y="141"/>
                  </a:cubicBezTo>
                  <a:cubicBezTo>
                    <a:pt x="422" y="193"/>
                    <a:pt x="418" y="249"/>
                    <a:pt x="393" y="297"/>
                  </a:cubicBezTo>
                  <a:cubicBezTo>
                    <a:pt x="368" y="346"/>
                    <a:pt x="326" y="382"/>
                    <a:pt x="274" y="399"/>
                  </a:cubicBezTo>
                  <a:cubicBezTo>
                    <a:pt x="255" y="405"/>
                    <a:pt x="255" y="405"/>
                    <a:pt x="255" y="405"/>
                  </a:cubicBezTo>
                  <a:cubicBezTo>
                    <a:pt x="254" y="406"/>
                    <a:pt x="252" y="407"/>
                    <a:pt x="251" y="409"/>
                  </a:cubicBezTo>
                  <a:cubicBezTo>
                    <a:pt x="250" y="410"/>
                    <a:pt x="250" y="412"/>
                    <a:pt x="251" y="414"/>
                  </a:cubicBezTo>
                  <a:cubicBezTo>
                    <a:pt x="254" y="423"/>
                    <a:pt x="267" y="457"/>
                    <a:pt x="307" y="526"/>
                  </a:cubicBezTo>
                  <a:close/>
                </a:path>
              </a:pathLst>
            </a:custGeom>
            <a:solidFill>
              <a:schemeClr val="accent5">
                <a:lumMod val="40000"/>
                <a:lumOff val="60000"/>
              </a:schemeClr>
            </a:solidFill>
            <a:ln w="285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grpSp>
      <p:grpSp>
        <p:nvGrpSpPr>
          <p:cNvPr id="21" name="组合 58"/>
          <p:cNvGrpSpPr/>
          <p:nvPr/>
        </p:nvGrpSpPr>
        <p:grpSpPr>
          <a:xfrm rot="10396318">
            <a:off x="3171504" y="4244295"/>
            <a:ext cx="1861808" cy="2208448"/>
            <a:chOff x="-47103" y="944149"/>
            <a:chExt cx="1485965" cy="1762868"/>
          </a:xfrm>
        </p:grpSpPr>
        <p:sp>
          <p:nvSpPr>
            <p:cNvPr id="22" name="Freeform 21"/>
            <p:cNvSpPr>
              <a:spLocks/>
            </p:cNvSpPr>
            <p:nvPr/>
          </p:nvSpPr>
          <p:spPr bwMode="auto">
            <a:xfrm>
              <a:off x="-47103" y="944149"/>
              <a:ext cx="1485965" cy="1762868"/>
            </a:xfrm>
            <a:custGeom>
              <a:avLst/>
              <a:gdLst>
                <a:gd name="T0" fmla="*/ 417 w 526"/>
                <a:gd name="T1" fmla="*/ 58 h 624"/>
                <a:gd name="T2" fmla="*/ 506 w 526"/>
                <a:gd name="T3" fmla="*/ 180 h 624"/>
                <a:gd name="T4" fmla="*/ 491 w 526"/>
                <a:gd name="T5" fmla="*/ 366 h 624"/>
                <a:gd name="T6" fmla="*/ 364 w 526"/>
                <a:gd name="T7" fmla="*/ 482 h 624"/>
                <a:gd name="T8" fmla="*/ 410 w 526"/>
                <a:gd name="T9" fmla="*/ 567 h 624"/>
                <a:gd name="T10" fmla="*/ 407 w 526"/>
                <a:gd name="T11" fmla="*/ 609 h 624"/>
                <a:gd name="T12" fmla="*/ 365 w 526"/>
                <a:gd name="T13" fmla="*/ 618 h 624"/>
                <a:gd name="T14" fmla="*/ 190 w 526"/>
                <a:gd name="T15" fmla="*/ 519 h 624"/>
                <a:gd name="T16" fmla="*/ 42 w 526"/>
                <a:gd name="T17" fmla="*/ 331 h 624"/>
                <a:gd name="T18" fmla="*/ 199 w 526"/>
                <a:gd name="T19" fmla="*/ 24 h 624"/>
                <a:gd name="T20" fmla="*/ 417 w 526"/>
                <a:gd name="T21" fmla="*/ 58 h 624"/>
                <a:gd name="T22" fmla="*/ 417 w 526"/>
                <a:gd name="T23" fmla="*/ 5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6" h="624">
                  <a:moveTo>
                    <a:pt x="417" y="58"/>
                  </a:moveTo>
                  <a:cubicBezTo>
                    <a:pt x="459" y="89"/>
                    <a:pt x="490" y="131"/>
                    <a:pt x="506" y="180"/>
                  </a:cubicBezTo>
                  <a:cubicBezTo>
                    <a:pt x="526" y="242"/>
                    <a:pt x="521" y="308"/>
                    <a:pt x="491" y="366"/>
                  </a:cubicBezTo>
                  <a:cubicBezTo>
                    <a:pt x="464" y="420"/>
                    <a:pt x="419" y="460"/>
                    <a:pt x="364" y="482"/>
                  </a:cubicBezTo>
                  <a:cubicBezTo>
                    <a:pt x="373" y="501"/>
                    <a:pt x="387" y="529"/>
                    <a:pt x="410" y="567"/>
                  </a:cubicBezTo>
                  <a:cubicBezTo>
                    <a:pt x="418" y="581"/>
                    <a:pt x="417" y="598"/>
                    <a:pt x="407" y="609"/>
                  </a:cubicBezTo>
                  <a:cubicBezTo>
                    <a:pt x="396" y="621"/>
                    <a:pt x="380" y="624"/>
                    <a:pt x="365" y="618"/>
                  </a:cubicBezTo>
                  <a:cubicBezTo>
                    <a:pt x="295" y="586"/>
                    <a:pt x="236" y="553"/>
                    <a:pt x="190" y="519"/>
                  </a:cubicBezTo>
                  <a:cubicBezTo>
                    <a:pt x="112" y="463"/>
                    <a:pt x="66" y="404"/>
                    <a:pt x="42" y="331"/>
                  </a:cubicBezTo>
                  <a:cubicBezTo>
                    <a:pt x="0" y="203"/>
                    <a:pt x="71" y="65"/>
                    <a:pt x="199" y="24"/>
                  </a:cubicBezTo>
                  <a:cubicBezTo>
                    <a:pt x="273" y="0"/>
                    <a:pt x="354" y="13"/>
                    <a:pt x="417" y="58"/>
                  </a:cubicBezTo>
                  <a:cubicBezTo>
                    <a:pt x="417" y="58"/>
                    <a:pt x="417" y="58"/>
                    <a:pt x="417" y="58"/>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3" name="Freeform 23"/>
            <p:cNvSpPr>
              <a:spLocks/>
            </p:cNvSpPr>
            <p:nvPr/>
          </p:nvSpPr>
          <p:spPr bwMode="auto">
            <a:xfrm>
              <a:off x="130735" y="1088567"/>
              <a:ext cx="1192353" cy="1484771"/>
            </a:xfrm>
            <a:custGeom>
              <a:avLst/>
              <a:gdLst>
                <a:gd name="T0" fmla="*/ 307 w 422"/>
                <a:gd name="T1" fmla="*/ 526 h 526"/>
                <a:gd name="T2" fmla="*/ 17 w 422"/>
                <a:gd name="T3" fmla="*/ 268 h 526"/>
                <a:gd name="T4" fmla="*/ 29 w 422"/>
                <a:gd name="T5" fmla="*/ 112 h 526"/>
                <a:gd name="T6" fmla="*/ 148 w 422"/>
                <a:gd name="T7" fmla="*/ 10 h 526"/>
                <a:gd name="T8" fmla="*/ 211 w 422"/>
                <a:gd name="T9" fmla="*/ 0 h 526"/>
                <a:gd name="T10" fmla="*/ 405 w 422"/>
                <a:gd name="T11" fmla="*/ 141 h 526"/>
                <a:gd name="T12" fmla="*/ 393 w 422"/>
                <a:gd name="T13" fmla="*/ 297 h 526"/>
                <a:gd name="T14" fmla="*/ 274 w 422"/>
                <a:gd name="T15" fmla="*/ 399 h 526"/>
                <a:gd name="T16" fmla="*/ 255 w 422"/>
                <a:gd name="T17" fmla="*/ 405 h 526"/>
                <a:gd name="T18" fmla="*/ 251 w 422"/>
                <a:gd name="T19" fmla="*/ 409 h 526"/>
                <a:gd name="T20" fmla="*/ 251 w 422"/>
                <a:gd name="T21" fmla="*/ 414 h 526"/>
                <a:gd name="T22" fmla="*/ 307 w 422"/>
                <a:gd name="T23"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2" h="526">
                  <a:moveTo>
                    <a:pt x="307" y="526"/>
                  </a:moveTo>
                  <a:cubicBezTo>
                    <a:pt x="92" y="427"/>
                    <a:pt x="39" y="336"/>
                    <a:pt x="17" y="268"/>
                  </a:cubicBezTo>
                  <a:cubicBezTo>
                    <a:pt x="0" y="216"/>
                    <a:pt x="4" y="161"/>
                    <a:pt x="29" y="112"/>
                  </a:cubicBezTo>
                  <a:cubicBezTo>
                    <a:pt x="54" y="63"/>
                    <a:pt x="96" y="27"/>
                    <a:pt x="148" y="10"/>
                  </a:cubicBezTo>
                  <a:cubicBezTo>
                    <a:pt x="168" y="4"/>
                    <a:pt x="190" y="0"/>
                    <a:pt x="211" y="0"/>
                  </a:cubicBezTo>
                  <a:cubicBezTo>
                    <a:pt x="300" y="0"/>
                    <a:pt x="378" y="57"/>
                    <a:pt x="405" y="141"/>
                  </a:cubicBezTo>
                  <a:cubicBezTo>
                    <a:pt x="422" y="193"/>
                    <a:pt x="418" y="249"/>
                    <a:pt x="393" y="297"/>
                  </a:cubicBezTo>
                  <a:cubicBezTo>
                    <a:pt x="368" y="346"/>
                    <a:pt x="326" y="382"/>
                    <a:pt x="274" y="399"/>
                  </a:cubicBezTo>
                  <a:cubicBezTo>
                    <a:pt x="255" y="405"/>
                    <a:pt x="255" y="405"/>
                    <a:pt x="255" y="405"/>
                  </a:cubicBezTo>
                  <a:cubicBezTo>
                    <a:pt x="254" y="406"/>
                    <a:pt x="252" y="407"/>
                    <a:pt x="251" y="409"/>
                  </a:cubicBezTo>
                  <a:cubicBezTo>
                    <a:pt x="250" y="410"/>
                    <a:pt x="250" y="412"/>
                    <a:pt x="251" y="414"/>
                  </a:cubicBezTo>
                  <a:cubicBezTo>
                    <a:pt x="254" y="423"/>
                    <a:pt x="267" y="457"/>
                    <a:pt x="307" y="526"/>
                  </a:cubicBezTo>
                  <a:close/>
                </a:path>
              </a:pathLst>
            </a:custGeom>
            <a:solidFill>
              <a:schemeClr val="accent2">
                <a:lumMod val="40000"/>
                <a:lumOff val="60000"/>
              </a:schemeClr>
            </a:solidFill>
            <a:ln w="285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p>
          </p:txBody>
        </p:sp>
      </p:grpSp>
      <p:sp>
        <p:nvSpPr>
          <p:cNvPr id="24" name="文本框 37"/>
          <p:cNvSpPr>
            <a:spLocks noChangeArrowheads="1"/>
          </p:cNvSpPr>
          <p:nvPr/>
        </p:nvSpPr>
        <p:spPr bwMode="auto">
          <a:xfrm>
            <a:off x="3473001" y="5158536"/>
            <a:ext cx="1199313" cy="738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3" tIns="45706" rIns="91413" bIns="4570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lt-LT" altLang="zh-CN" sz="1400" dirty="0">
                <a:solidFill>
                  <a:srgbClr val="002060"/>
                </a:solidFill>
                <a:latin typeface="Arial" panose="020B0604020202020204" pitchFamily="34" charset="0"/>
                <a:cs typeface="Arial" panose="020B0604020202020204" pitchFamily="34" charset="0"/>
                <a:sym typeface="微软雅黑" pitchFamily="34" charset="-122"/>
              </a:rPr>
              <a:t>Pažinties </a:t>
            </a:r>
          </a:p>
          <a:p>
            <a:pPr algn="ctr" eaLnBrk="1" hangingPunct="1">
              <a:spcBef>
                <a:spcPct val="0"/>
              </a:spcBef>
              <a:buFont typeface="Arial" charset="0"/>
              <a:buNone/>
            </a:pPr>
            <a:r>
              <a:rPr lang="lt-LT" altLang="zh-CN" sz="1400" dirty="0">
                <a:solidFill>
                  <a:srgbClr val="002060"/>
                </a:solidFill>
                <a:latin typeface="Arial" panose="020B0604020202020204" pitchFamily="34" charset="0"/>
                <a:cs typeface="Arial" panose="020B0604020202020204" pitchFamily="34" charset="0"/>
                <a:sym typeface="微软雅黑" pitchFamily="34" charset="-122"/>
              </a:rPr>
              <a:t>aprašomasis</a:t>
            </a:r>
          </a:p>
          <a:p>
            <a:pPr algn="ctr" eaLnBrk="1" hangingPunct="1">
              <a:spcBef>
                <a:spcPct val="0"/>
              </a:spcBef>
              <a:buFont typeface="Arial" charset="0"/>
              <a:buNone/>
            </a:pPr>
            <a:r>
              <a:rPr lang="lt-LT" altLang="zh-CN" sz="1400" b="0" dirty="0">
                <a:solidFill>
                  <a:srgbClr val="002060"/>
                </a:solidFill>
                <a:latin typeface="Arial" panose="020B0604020202020204" pitchFamily="34" charset="0"/>
                <a:cs typeface="Arial" panose="020B0604020202020204" pitchFamily="34" charset="0"/>
                <a:sym typeface="微软雅黑" pitchFamily="34" charset="-122"/>
              </a:rPr>
              <a:t>vertinimas</a:t>
            </a:r>
            <a:endParaRPr lang="zh-CN" altLang="en-US" sz="1400" b="0" dirty="0">
              <a:solidFill>
                <a:srgbClr val="002060"/>
              </a:solidFill>
              <a:latin typeface="Arial" panose="020B0604020202020204" pitchFamily="34" charset="0"/>
              <a:cs typeface="Arial" panose="020B0604020202020204" pitchFamily="34" charset="0"/>
              <a:sym typeface="微软雅黑" pitchFamily="34" charset="-122"/>
            </a:endParaRPr>
          </a:p>
        </p:txBody>
      </p:sp>
      <p:sp>
        <p:nvSpPr>
          <p:cNvPr id="36" name="文本框 37"/>
          <p:cNvSpPr>
            <a:spLocks noChangeArrowheads="1"/>
          </p:cNvSpPr>
          <p:nvPr/>
        </p:nvSpPr>
        <p:spPr bwMode="auto">
          <a:xfrm>
            <a:off x="8407425" y="1197361"/>
            <a:ext cx="1008555" cy="584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3" tIns="45706" rIns="91413" bIns="4570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en-US" altLang="zh-CN" b="0" dirty="0">
                <a:solidFill>
                  <a:schemeClr val="bg1"/>
                </a:solidFill>
                <a:latin typeface="Agency FB" panose="020B0503020202020204" pitchFamily="34" charset="0"/>
                <a:sym typeface="微软雅黑" pitchFamily="34" charset="-122"/>
              </a:rPr>
              <a:t>2014.8</a:t>
            </a:r>
            <a:endParaRPr lang="zh-CN" altLang="en-US" b="0" dirty="0">
              <a:solidFill>
                <a:schemeClr val="bg1"/>
              </a:solidFill>
              <a:latin typeface="Agency FB" panose="020B0503020202020204" pitchFamily="34" charset="0"/>
              <a:sym typeface="微软雅黑" pitchFamily="34" charset="-122"/>
            </a:endParaRPr>
          </a:p>
        </p:txBody>
      </p:sp>
      <p:grpSp>
        <p:nvGrpSpPr>
          <p:cNvPr id="37" name="组合 70"/>
          <p:cNvGrpSpPr/>
          <p:nvPr/>
        </p:nvGrpSpPr>
        <p:grpSpPr>
          <a:xfrm rot="11479611">
            <a:off x="6577586" y="3399671"/>
            <a:ext cx="1861808" cy="2208448"/>
            <a:chOff x="-47103" y="944148"/>
            <a:chExt cx="1485965" cy="1762868"/>
          </a:xfrm>
        </p:grpSpPr>
        <p:sp>
          <p:nvSpPr>
            <p:cNvPr id="38" name="Freeform 21"/>
            <p:cNvSpPr>
              <a:spLocks/>
            </p:cNvSpPr>
            <p:nvPr/>
          </p:nvSpPr>
          <p:spPr bwMode="auto">
            <a:xfrm>
              <a:off x="-47103" y="944148"/>
              <a:ext cx="1485965" cy="1762868"/>
            </a:xfrm>
            <a:custGeom>
              <a:avLst/>
              <a:gdLst>
                <a:gd name="T0" fmla="*/ 417 w 526"/>
                <a:gd name="T1" fmla="*/ 58 h 624"/>
                <a:gd name="T2" fmla="*/ 506 w 526"/>
                <a:gd name="T3" fmla="*/ 180 h 624"/>
                <a:gd name="T4" fmla="*/ 491 w 526"/>
                <a:gd name="T5" fmla="*/ 366 h 624"/>
                <a:gd name="T6" fmla="*/ 364 w 526"/>
                <a:gd name="T7" fmla="*/ 482 h 624"/>
                <a:gd name="T8" fmla="*/ 410 w 526"/>
                <a:gd name="T9" fmla="*/ 567 h 624"/>
                <a:gd name="T10" fmla="*/ 407 w 526"/>
                <a:gd name="T11" fmla="*/ 609 h 624"/>
                <a:gd name="T12" fmla="*/ 365 w 526"/>
                <a:gd name="T13" fmla="*/ 618 h 624"/>
                <a:gd name="T14" fmla="*/ 190 w 526"/>
                <a:gd name="T15" fmla="*/ 519 h 624"/>
                <a:gd name="T16" fmla="*/ 42 w 526"/>
                <a:gd name="T17" fmla="*/ 331 h 624"/>
                <a:gd name="T18" fmla="*/ 199 w 526"/>
                <a:gd name="T19" fmla="*/ 24 h 624"/>
                <a:gd name="T20" fmla="*/ 417 w 526"/>
                <a:gd name="T21" fmla="*/ 58 h 624"/>
                <a:gd name="T22" fmla="*/ 417 w 526"/>
                <a:gd name="T23" fmla="*/ 5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6" h="624">
                  <a:moveTo>
                    <a:pt x="417" y="58"/>
                  </a:moveTo>
                  <a:cubicBezTo>
                    <a:pt x="459" y="89"/>
                    <a:pt x="490" y="131"/>
                    <a:pt x="506" y="180"/>
                  </a:cubicBezTo>
                  <a:cubicBezTo>
                    <a:pt x="526" y="242"/>
                    <a:pt x="521" y="308"/>
                    <a:pt x="491" y="366"/>
                  </a:cubicBezTo>
                  <a:cubicBezTo>
                    <a:pt x="464" y="420"/>
                    <a:pt x="419" y="460"/>
                    <a:pt x="364" y="482"/>
                  </a:cubicBezTo>
                  <a:cubicBezTo>
                    <a:pt x="373" y="501"/>
                    <a:pt x="387" y="529"/>
                    <a:pt x="410" y="567"/>
                  </a:cubicBezTo>
                  <a:cubicBezTo>
                    <a:pt x="418" y="581"/>
                    <a:pt x="417" y="598"/>
                    <a:pt x="407" y="609"/>
                  </a:cubicBezTo>
                  <a:cubicBezTo>
                    <a:pt x="396" y="621"/>
                    <a:pt x="380" y="624"/>
                    <a:pt x="365" y="618"/>
                  </a:cubicBezTo>
                  <a:cubicBezTo>
                    <a:pt x="295" y="586"/>
                    <a:pt x="236" y="553"/>
                    <a:pt x="190" y="519"/>
                  </a:cubicBezTo>
                  <a:cubicBezTo>
                    <a:pt x="112" y="463"/>
                    <a:pt x="66" y="404"/>
                    <a:pt x="42" y="331"/>
                  </a:cubicBezTo>
                  <a:cubicBezTo>
                    <a:pt x="0" y="203"/>
                    <a:pt x="71" y="65"/>
                    <a:pt x="199" y="24"/>
                  </a:cubicBezTo>
                  <a:cubicBezTo>
                    <a:pt x="273" y="0"/>
                    <a:pt x="354" y="13"/>
                    <a:pt x="417" y="58"/>
                  </a:cubicBezTo>
                  <a:cubicBezTo>
                    <a:pt x="417" y="58"/>
                    <a:pt x="417" y="58"/>
                    <a:pt x="417" y="58"/>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9" name="Freeform 23"/>
            <p:cNvSpPr>
              <a:spLocks/>
            </p:cNvSpPr>
            <p:nvPr/>
          </p:nvSpPr>
          <p:spPr bwMode="auto">
            <a:xfrm>
              <a:off x="130735" y="1088567"/>
              <a:ext cx="1192353" cy="1484771"/>
            </a:xfrm>
            <a:custGeom>
              <a:avLst/>
              <a:gdLst>
                <a:gd name="T0" fmla="*/ 307 w 422"/>
                <a:gd name="T1" fmla="*/ 526 h 526"/>
                <a:gd name="T2" fmla="*/ 17 w 422"/>
                <a:gd name="T3" fmla="*/ 268 h 526"/>
                <a:gd name="T4" fmla="*/ 29 w 422"/>
                <a:gd name="T5" fmla="*/ 112 h 526"/>
                <a:gd name="T6" fmla="*/ 148 w 422"/>
                <a:gd name="T7" fmla="*/ 10 h 526"/>
                <a:gd name="T8" fmla="*/ 211 w 422"/>
                <a:gd name="T9" fmla="*/ 0 h 526"/>
                <a:gd name="T10" fmla="*/ 405 w 422"/>
                <a:gd name="T11" fmla="*/ 141 h 526"/>
                <a:gd name="T12" fmla="*/ 393 w 422"/>
                <a:gd name="T13" fmla="*/ 297 h 526"/>
                <a:gd name="T14" fmla="*/ 274 w 422"/>
                <a:gd name="T15" fmla="*/ 399 h 526"/>
                <a:gd name="T16" fmla="*/ 255 w 422"/>
                <a:gd name="T17" fmla="*/ 405 h 526"/>
                <a:gd name="T18" fmla="*/ 251 w 422"/>
                <a:gd name="T19" fmla="*/ 409 h 526"/>
                <a:gd name="T20" fmla="*/ 251 w 422"/>
                <a:gd name="T21" fmla="*/ 414 h 526"/>
                <a:gd name="T22" fmla="*/ 307 w 422"/>
                <a:gd name="T23"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2" h="526">
                  <a:moveTo>
                    <a:pt x="307" y="526"/>
                  </a:moveTo>
                  <a:cubicBezTo>
                    <a:pt x="92" y="427"/>
                    <a:pt x="39" y="336"/>
                    <a:pt x="17" y="268"/>
                  </a:cubicBezTo>
                  <a:cubicBezTo>
                    <a:pt x="0" y="216"/>
                    <a:pt x="4" y="161"/>
                    <a:pt x="29" y="112"/>
                  </a:cubicBezTo>
                  <a:cubicBezTo>
                    <a:pt x="54" y="63"/>
                    <a:pt x="96" y="27"/>
                    <a:pt x="148" y="10"/>
                  </a:cubicBezTo>
                  <a:cubicBezTo>
                    <a:pt x="168" y="4"/>
                    <a:pt x="190" y="0"/>
                    <a:pt x="211" y="0"/>
                  </a:cubicBezTo>
                  <a:cubicBezTo>
                    <a:pt x="300" y="0"/>
                    <a:pt x="378" y="57"/>
                    <a:pt x="405" y="141"/>
                  </a:cubicBezTo>
                  <a:cubicBezTo>
                    <a:pt x="422" y="193"/>
                    <a:pt x="418" y="249"/>
                    <a:pt x="393" y="297"/>
                  </a:cubicBezTo>
                  <a:cubicBezTo>
                    <a:pt x="368" y="346"/>
                    <a:pt x="326" y="382"/>
                    <a:pt x="274" y="399"/>
                  </a:cubicBezTo>
                  <a:cubicBezTo>
                    <a:pt x="255" y="405"/>
                    <a:pt x="255" y="405"/>
                    <a:pt x="255" y="405"/>
                  </a:cubicBezTo>
                  <a:cubicBezTo>
                    <a:pt x="254" y="406"/>
                    <a:pt x="252" y="407"/>
                    <a:pt x="251" y="409"/>
                  </a:cubicBezTo>
                  <a:cubicBezTo>
                    <a:pt x="250" y="410"/>
                    <a:pt x="250" y="412"/>
                    <a:pt x="251" y="414"/>
                  </a:cubicBezTo>
                  <a:cubicBezTo>
                    <a:pt x="254" y="423"/>
                    <a:pt x="267" y="457"/>
                    <a:pt x="307" y="526"/>
                  </a:cubicBezTo>
                  <a:close/>
                </a:path>
              </a:pathLst>
            </a:custGeom>
            <a:solidFill>
              <a:srgbClr val="9BBB59"/>
            </a:solidFill>
            <a:ln w="285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p>
          </p:txBody>
        </p:sp>
      </p:grpSp>
      <p:sp>
        <p:nvSpPr>
          <p:cNvPr id="3" name="文本框 37">
            <a:extLst>
              <a:ext uri="{FF2B5EF4-FFF2-40B4-BE49-F238E27FC236}">
                <a16:creationId xmlns:a16="http://schemas.microsoft.com/office/drawing/2014/main" id="{F627A750-FB48-4737-970C-181004453337}"/>
              </a:ext>
            </a:extLst>
          </p:cNvPr>
          <p:cNvSpPr>
            <a:spLocks noChangeArrowheads="1"/>
          </p:cNvSpPr>
          <p:nvPr/>
        </p:nvSpPr>
        <p:spPr bwMode="auto">
          <a:xfrm>
            <a:off x="3943616" y="1782108"/>
            <a:ext cx="1457396" cy="52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3" tIns="45706" rIns="91413" bIns="4570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lt-LT" altLang="zh-CN" sz="1400" dirty="0">
                <a:solidFill>
                  <a:srgbClr val="002060"/>
                </a:solidFill>
                <a:latin typeface="Arial" panose="020B0604020202020204" pitchFamily="34" charset="0"/>
                <a:cs typeface="Arial" panose="020B0604020202020204" pitchFamily="34" charset="0"/>
                <a:sym typeface="微软雅黑" pitchFamily="34" charset="-122"/>
              </a:rPr>
              <a:t>Formuojamasis </a:t>
            </a:r>
          </a:p>
          <a:p>
            <a:pPr algn="ctr" eaLnBrk="1" hangingPunct="1">
              <a:spcBef>
                <a:spcPct val="0"/>
              </a:spcBef>
              <a:buFont typeface="Arial" charset="0"/>
              <a:buNone/>
            </a:pPr>
            <a:r>
              <a:rPr lang="lt-LT" altLang="zh-CN" sz="1400" dirty="0">
                <a:solidFill>
                  <a:srgbClr val="002060"/>
                </a:solidFill>
                <a:latin typeface="Arial" panose="020B0604020202020204" pitchFamily="34" charset="0"/>
                <a:cs typeface="Arial" panose="020B0604020202020204" pitchFamily="34" charset="0"/>
                <a:sym typeface="微软雅黑" pitchFamily="34" charset="-122"/>
              </a:rPr>
              <a:t>vertinimas</a:t>
            </a:r>
            <a:endParaRPr lang="zh-CN" altLang="en-US" sz="1400" b="0" dirty="0">
              <a:solidFill>
                <a:srgbClr val="002060"/>
              </a:solidFill>
              <a:latin typeface="Arial" panose="020B0604020202020204" pitchFamily="34" charset="0"/>
              <a:cs typeface="Arial" panose="020B0604020202020204" pitchFamily="34" charset="0"/>
              <a:sym typeface="微软雅黑" pitchFamily="34" charset="-122"/>
            </a:endParaRPr>
          </a:p>
        </p:txBody>
      </p:sp>
      <p:sp>
        <p:nvSpPr>
          <p:cNvPr id="47" name="Rectangle 17">
            <a:extLst>
              <a:ext uri="{FF2B5EF4-FFF2-40B4-BE49-F238E27FC236}">
                <a16:creationId xmlns:a16="http://schemas.microsoft.com/office/drawing/2014/main" id="{7BF08689-6046-98BE-FE83-FFD0E9295DC4}"/>
              </a:ext>
            </a:extLst>
          </p:cNvPr>
          <p:cNvSpPr>
            <a:spLocks/>
          </p:cNvSpPr>
          <p:nvPr/>
        </p:nvSpPr>
        <p:spPr bwMode="auto">
          <a:xfrm>
            <a:off x="5537129" y="5757194"/>
            <a:ext cx="1826840" cy="56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a:r>
              <a:rPr lang="lt-LT" altLang="zh-CN" sz="1400" dirty="0">
                <a:solidFill>
                  <a:srgbClr val="002060"/>
                </a:solidFill>
                <a:latin typeface="+mn-ea"/>
                <a:cs typeface="Open Sans" panose="020B0606030504020204" pitchFamily="34" charset="0"/>
              </a:rPr>
              <a:t>Programų įvertinimui ir atskaitomybei</a:t>
            </a:r>
            <a:endParaRPr lang="ru-RU" altLang="zh-CN" sz="1400" dirty="0">
              <a:solidFill>
                <a:srgbClr val="002060"/>
              </a:solidFill>
              <a:latin typeface="+mn-ea"/>
              <a:cs typeface="Open Sans" panose="020B0606030504020204" pitchFamily="34" charset="0"/>
            </a:endParaRPr>
          </a:p>
        </p:txBody>
      </p:sp>
      <p:sp>
        <p:nvSpPr>
          <p:cNvPr id="49" name="文本框 37">
            <a:extLst>
              <a:ext uri="{FF2B5EF4-FFF2-40B4-BE49-F238E27FC236}">
                <a16:creationId xmlns:a16="http://schemas.microsoft.com/office/drawing/2014/main" id="{8056EFFA-E877-7BCC-7E67-1EA7C1CCA3FC}"/>
              </a:ext>
            </a:extLst>
          </p:cNvPr>
          <p:cNvSpPr>
            <a:spLocks noChangeArrowheads="1"/>
          </p:cNvSpPr>
          <p:nvPr/>
        </p:nvSpPr>
        <p:spPr bwMode="auto">
          <a:xfrm>
            <a:off x="6614533" y="4476958"/>
            <a:ext cx="1608079" cy="523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3" tIns="45706" rIns="91413" bIns="4570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eaLnBrk="1" hangingPunct="1">
              <a:spcBef>
                <a:spcPct val="0"/>
              </a:spcBef>
              <a:buFont typeface="Arial" charset="0"/>
              <a:buNone/>
            </a:pPr>
            <a:r>
              <a:rPr lang="lt-LT" altLang="zh-CN" sz="1400" dirty="0">
                <a:solidFill>
                  <a:srgbClr val="002060"/>
                </a:solidFill>
                <a:latin typeface="Arial" panose="020B0604020202020204" pitchFamily="34" charset="0"/>
                <a:cs typeface="Arial" panose="020B0604020202020204" pitchFamily="34" charset="0"/>
                <a:sym typeface="微软雅黑" pitchFamily="34" charset="-122"/>
              </a:rPr>
              <a:t>Apibendrinamasis</a:t>
            </a:r>
          </a:p>
          <a:p>
            <a:pPr algn="ctr" eaLnBrk="1" hangingPunct="1">
              <a:spcBef>
                <a:spcPct val="0"/>
              </a:spcBef>
              <a:buFont typeface="Arial" charset="0"/>
              <a:buNone/>
            </a:pPr>
            <a:r>
              <a:rPr lang="lt-LT" altLang="zh-CN" sz="1400" dirty="0">
                <a:solidFill>
                  <a:srgbClr val="002060"/>
                </a:solidFill>
                <a:latin typeface="Arial" panose="020B0604020202020204" pitchFamily="34" charset="0"/>
                <a:cs typeface="Arial" panose="020B0604020202020204" pitchFamily="34" charset="0"/>
                <a:sym typeface="微软雅黑" pitchFamily="34" charset="-122"/>
              </a:rPr>
              <a:t>vertinimas</a:t>
            </a:r>
            <a:endParaRPr lang="zh-CN" altLang="en-US" sz="1400" b="0" dirty="0">
              <a:solidFill>
                <a:srgbClr val="002060"/>
              </a:solidFill>
              <a:latin typeface="Arial" panose="020B0604020202020204" pitchFamily="34" charset="0"/>
              <a:cs typeface="Arial" panose="020B0604020202020204" pitchFamily="34" charset="0"/>
              <a:sym typeface="微软雅黑" pitchFamily="34" charset="-122"/>
            </a:endParaRPr>
          </a:p>
        </p:txBody>
      </p:sp>
      <p:grpSp>
        <p:nvGrpSpPr>
          <p:cNvPr id="2" name="Group 1">
            <a:extLst>
              <a:ext uri="{FF2B5EF4-FFF2-40B4-BE49-F238E27FC236}">
                <a16:creationId xmlns:a16="http://schemas.microsoft.com/office/drawing/2014/main" id="{11F0026D-573F-14EE-CDCF-18AB2FA7658A}"/>
              </a:ext>
            </a:extLst>
          </p:cNvPr>
          <p:cNvGrpSpPr/>
          <p:nvPr/>
        </p:nvGrpSpPr>
        <p:grpSpPr>
          <a:xfrm>
            <a:off x="224362" y="276275"/>
            <a:ext cx="273283" cy="4853182"/>
            <a:chOff x="1374772" y="1213680"/>
            <a:chExt cx="274322" cy="5187394"/>
          </a:xfrm>
        </p:grpSpPr>
        <p:sp>
          <p:nvSpPr>
            <p:cNvPr id="5" name="Pentagon 21">
              <a:extLst>
                <a:ext uri="{FF2B5EF4-FFF2-40B4-BE49-F238E27FC236}">
                  <a16:creationId xmlns:a16="http://schemas.microsoft.com/office/drawing/2014/main" id="{4307552A-8A90-88FB-06B0-A78A53BFF6D9}"/>
                </a:ext>
              </a:extLst>
            </p:cNvPr>
            <p:cNvSpPr/>
            <p:nvPr/>
          </p:nvSpPr>
          <p:spPr>
            <a:xfrm rot="5400000">
              <a:off x="1103752" y="5857228"/>
              <a:ext cx="814866" cy="272825"/>
            </a:xfrm>
            <a:prstGeom prst="homePlate">
              <a:avLst>
                <a:gd name="adj" fmla="val 281623"/>
              </a:avLst>
            </a:prstGeom>
            <a:gradFill flip="none" rotWithShape="1">
              <a:gsLst>
                <a:gs pos="100000">
                  <a:srgbClr val="B88954"/>
                </a:gs>
                <a:gs pos="0">
                  <a:srgbClr val="E1C9AF"/>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Rectangle 5">
              <a:extLst>
                <a:ext uri="{FF2B5EF4-FFF2-40B4-BE49-F238E27FC236}">
                  <a16:creationId xmlns:a16="http://schemas.microsoft.com/office/drawing/2014/main" id="{673ECA60-76EB-B9D8-E8E2-86894671465C}"/>
                </a:ext>
              </a:extLst>
            </p:cNvPr>
            <p:cNvSpPr/>
            <p:nvPr/>
          </p:nvSpPr>
          <p:spPr>
            <a:xfrm>
              <a:off x="1374774" y="2007666"/>
              <a:ext cx="273845" cy="3776859"/>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1 w 272825"/>
                <a:gd name="connsiteY4" fmla="*/ 3609974 h 3776662"/>
                <a:gd name="connsiteX5" fmla="*/ 0 w 272825"/>
                <a:gd name="connsiteY5" fmla="*/ 0 h 3776662"/>
                <a:gd name="connsiteX0" fmla="*/ 0 w 272825"/>
                <a:gd name="connsiteY0" fmla="*/ 0 h 3776662"/>
                <a:gd name="connsiteX1" fmla="*/ 272825 w 272825"/>
                <a:gd name="connsiteY1" fmla="*/ 0 h 3776662"/>
                <a:gd name="connsiteX2" fmla="*/ 272825 w 272825"/>
                <a:gd name="connsiteY2" fmla="*/ 3776662 h 3776662"/>
                <a:gd name="connsiteX3" fmla="*/ 57151 w 272825"/>
                <a:gd name="connsiteY3" fmla="*/ 3776661 h 3776662"/>
                <a:gd name="connsiteX4" fmla="*/ 0 w 272825"/>
                <a:gd name="connsiteY4" fmla="*/ 3776662 h 3776662"/>
                <a:gd name="connsiteX5" fmla="*/ 1 w 272825"/>
                <a:gd name="connsiteY5" fmla="*/ 3609974 h 3776662"/>
                <a:gd name="connsiteX6" fmla="*/ 0 w 272825"/>
                <a:gd name="connsiteY6"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57151 w 272825"/>
                <a:gd name="connsiteY4" fmla="*/ 3776661 h 3776662"/>
                <a:gd name="connsiteX5" fmla="*/ 0 w 272825"/>
                <a:gd name="connsiteY5" fmla="*/ 3776662 h 3776662"/>
                <a:gd name="connsiteX6" fmla="*/ 1 w 272825"/>
                <a:gd name="connsiteY6" fmla="*/ 3609974 h 3776662"/>
                <a:gd name="connsiteX7" fmla="*/ 0 w 272825"/>
                <a:gd name="connsiteY7" fmla="*/ 0 h 3776662"/>
                <a:gd name="connsiteX0" fmla="*/ 0 w 272825"/>
                <a:gd name="connsiteY0" fmla="*/ 0 h 3776662"/>
                <a:gd name="connsiteX1" fmla="*/ 272825 w 272825"/>
                <a:gd name="connsiteY1" fmla="*/ 0 h 3776662"/>
                <a:gd name="connsiteX2" fmla="*/ 272825 w 272825"/>
                <a:gd name="connsiteY2" fmla="*/ 3776662 h 3776662"/>
                <a:gd name="connsiteX3" fmla="*/ 166689 w 272825"/>
                <a:gd name="connsiteY3" fmla="*/ 3776661 h 3776662"/>
                <a:gd name="connsiteX4" fmla="*/ 107157 w 272825"/>
                <a:gd name="connsiteY4" fmla="*/ 3774280 h 3776662"/>
                <a:gd name="connsiteX5" fmla="*/ 57151 w 272825"/>
                <a:gd name="connsiteY5" fmla="*/ 3776661 h 3776662"/>
                <a:gd name="connsiteX6" fmla="*/ 0 w 272825"/>
                <a:gd name="connsiteY6" fmla="*/ 3776662 h 3776662"/>
                <a:gd name="connsiteX7" fmla="*/ 1 w 272825"/>
                <a:gd name="connsiteY7" fmla="*/ 3609974 h 3776662"/>
                <a:gd name="connsiteX8" fmla="*/ 0 w 272825"/>
                <a:gd name="connsiteY8" fmla="*/ 0 h 3776662"/>
                <a:gd name="connsiteX0" fmla="*/ 0 w 272825"/>
                <a:gd name="connsiteY0" fmla="*/ 0 h 3776662"/>
                <a:gd name="connsiteX1" fmla="*/ 272825 w 272825"/>
                <a:gd name="connsiteY1" fmla="*/ 0 h 3776662"/>
                <a:gd name="connsiteX2" fmla="*/ 272825 w 272825"/>
                <a:gd name="connsiteY2" fmla="*/ 3776662 h 3776662"/>
                <a:gd name="connsiteX3" fmla="*/ 221457 w 272825"/>
                <a:gd name="connsiteY3" fmla="*/ 3774280 h 3776662"/>
                <a:gd name="connsiteX4" fmla="*/ 166689 w 272825"/>
                <a:gd name="connsiteY4" fmla="*/ 3776661 h 3776662"/>
                <a:gd name="connsiteX5" fmla="*/ 107157 w 272825"/>
                <a:gd name="connsiteY5" fmla="*/ 3774280 h 3776662"/>
                <a:gd name="connsiteX6" fmla="*/ 57151 w 272825"/>
                <a:gd name="connsiteY6" fmla="*/ 3776661 h 3776662"/>
                <a:gd name="connsiteX7" fmla="*/ 0 w 272825"/>
                <a:gd name="connsiteY7" fmla="*/ 3776662 h 3776662"/>
                <a:gd name="connsiteX8" fmla="*/ 1 w 272825"/>
                <a:gd name="connsiteY8" fmla="*/ 3609974 h 3776662"/>
                <a:gd name="connsiteX9" fmla="*/ 0 w 272825"/>
                <a:gd name="connsiteY9" fmla="*/ 0 h 3776662"/>
                <a:gd name="connsiteX0" fmla="*/ 0 w 272825"/>
                <a:gd name="connsiteY0" fmla="*/ 0 h 3776662"/>
                <a:gd name="connsiteX1" fmla="*/ 272825 w 272825"/>
                <a:gd name="connsiteY1" fmla="*/ 0 h 3776662"/>
                <a:gd name="connsiteX2" fmla="*/ 272825 w 272825"/>
                <a:gd name="connsiteY2" fmla="*/ 3776662 h 3776662"/>
                <a:gd name="connsiteX3" fmla="*/ 252414 w 272825"/>
                <a:gd name="connsiteY3" fmla="*/ 3776661 h 3776662"/>
                <a:gd name="connsiteX4" fmla="*/ 221457 w 272825"/>
                <a:gd name="connsiteY4" fmla="*/ 3774280 h 3776662"/>
                <a:gd name="connsiteX5" fmla="*/ 166689 w 272825"/>
                <a:gd name="connsiteY5" fmla="*/ 3776661 h 3776662"/>
                <a:gd name="connsiteX6" fmla="*/ 107157 w 272825"/>
                <a:gd name="connsiteY6" fmla="*/ 3774280 h 3776662"/>
                <a:gd name="connsiteX7" fmla="*/ 57151 w 272825"/>
                <a:gd name="connsiteY7" fmla="*/ 3776661 h 3776662"/>
                <a:gd name="connsiteX8" fmla="*/ 0 w 272825"/>
                <a:gd name="connsiteY8" fmla="*/ 3776662 h 3776662"/>
                <a:gd name="connsiteX9" fmla="*/ 1 w 272825"/>
                <a:gd name="connsiteY9" fmla="*/ 3609974 h 3776662"/>
                <a:gd name="connsiteX10" fmla="*/ 0 w 272825"/>
                <a:gd name="connsiteY10" fmla="*/ 0 h 3776662"/>
                <a:gd name="connsiteX0" fmla="*/ 0 w 273845"/>
                <a:gd name="connsiteY0" fmla="*/ 0 h 3776662"/>
                <a:gd name="connsiteX1" fmla="*/ 272825 w 273845"/>
                <a:gd name="connsiteY1" fmla="*/ 0 h 3776662"/>
                <a:gd name="connsiteX2" fmla="*/ 273845 w 273845"/>
                <a:gd name="connsiteY2" fmla="*/ 3581399 h 3776662"/>
                <a:gd name="connsiteX3" fmla="*/ 272825 w 273845"/>
                <a:gd name="connsiteY3" fmla="*/ 3776662 h 3776662"/>
                <a:gd name="connsiteX4" fmla="*/ 252414 w 273845"/>
                <a:gd name="connsiteY4" fmla="*/ 3776661 h 3776662"/>
                <a:gd name="connsiteX5" fmla="*/ 221457 w 273845"/>
                <a:gd name="connsiteY5" fmla="*/ 3774280 h 3776662"/>
                <a:gd name="connsiteX6" fmla="*/ 166689 w 273845"/>
                <a:gd name="connsiteY6" fmla="*/ 3776661 h 3776662"/>
                <a:gd name="connsiteX7" fmla="*/ 107157 w 273845"/>
                <a:gd name="connsiteY7" fmla="*/ 3774280 h 3776662"/>
                <a:gd name="connsiteX8" fmla="*/ 57151 w 273845"/>
                <a:gd name="connsiteY8" fmla="*/ 3776661 h 3776662"/>
                <a:gd name="connsiteX9" fmla="*/ 0 w 273845"/>
                <a:gd name="connsiteY9" fmla="*/ 3776662 h 3776662"/>
                <a:gd name="connsiteX10" fmla="*/ 1 w 273845"/>
                <a:gd name="connsiteY10" fmla="*/ 3609974 h 3776662"/>
                <a:gd name="connsiteX11" fmla="*/ 0 w 273845"/>
                <a:gd name="connsiteY11" fmla="*/ 0 h 3776662"/>
                <a:gd name="connsiteX0" fmla="*/ 0 w 273845"/>
                <a:gd name="connsiteY0" fmla="*/ 0 h 3776662"/>
                <a:gd name="connsiteX1" fmla="*/ 272825 w 273845"/>
                <a:gd name="connsiteY1" fmla="*/ 0 h 3776662"/>
                <a:gd name="connsiteX2" fmla="*/ 273845 w 273845"/>
                <a:gd name="connsiteY2" fmla="*/ 3581399 h 3776662"/>
                <a:gd name="connsiteX3" fmla="*/ 252414 w 273845"/>
                <a:gd name="connsiteY3" fmla="*/ 3776661 h 3776662"/>
                <a:gd name="connsiteX4" fmla="*/ 221457 w 273845"/>
                <a:gd name="connsiteY4" fmla="*/ 3774280 h 3776662"/>
                <a:gd name="connsiteX5" fmla="*/ 166689 w 273845"/>
                <a:gd name="connsiteY5" fmla="*/ 3776661 h 3776662"/>
                <a:gd name="connsiteX6" fmla="*/ 107157 w 273845"/>
                <a:gd name="connsiteY6" fmla="*/ 3774280 h 3776662"/>
                <a:gd name="connsiteX7" fmla="*/ 57151 w 273845"/>
                <a:gd name="connsiteY7" fmla="*/ 3776661 h 3776662"/>
                <a:gd name="connsiteX8" fmla="*/ 0 w 273845"/>
                <a:gd name="connsiteY8" fmla="*/ 3776662 h 3776662"/>
                <a:gd name="connsiteX9" fmla="*/ 1 w 273845"/>
                <a:gd name="connsiteY9" fmla="*/ 3609974 h 3776662"/>
                <a:gd name="connsiteX10" fmla="*/ 0 w 273845"/>
                <a:gd name="connsiteY10" fmla="*/ 0 h 3776662"/>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7157 w 273845"/>
                <a:gd name="connsiteY6" fmla="*/ 3774280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76661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1457 w 273845"/>
                <a:gd name="connsiteY4" fmla="*/ 3774280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2414 w 273845"/>
                <a:gd name="connsiteY3" fmla="*/ 3776661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50032 w 273845"/>
                <a:gd name="connsiteY3" fmla="*/ 3695699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661"/>
                <a:gd name="connsiteX1" fmla="*/ 272825 w 273845"/>
                <a:gd name="connsiteY1" fmla="*/ 0 h 3776661"/>
                <a:gd name="connsiteX2" fmla="*/ 273845 w 273845"/>
                <a:gd name="connsiteY2" fmla="*/ 3581399 h 3776661"/>
                <a:gd name="connsiteX3" fmla="*/ 247651 w 273845"/>
                <a:gd name="connsiteY3" fmla="*/ 3702843 h 3776661"/>
                <a:gd name="connsiteX4" fmla="*/ 228601 w 273845"/>
                <a:gd name="connsiteY4" fmla="*/ 3629023 h 3776661"/>
                <a:gd name="connsiteX5" fmla="*/ 166689 w 273845"/>
                <a:gd name="connsiteY5" fmla="*/ 3776661 h 3776661"/>
                <a:gd name="connsiteX6" fmla="*/ 104776 w 273845"/>
                <a:gd name="connsiteY6" fmla="*/ 3664743 h 3776661"/>
                <a:gd name="connsiteX7" fmla="*/ 57151 w 273845"/>
                <a:gd name="connsiteY7" fmla="*/ 3750467 h 3776661"/>
                <a:gd name="connsiteX8" fmla="*/ 1 w 273845"/>
                <a:gd name="connsiteY8" fmla="*/ 3609974 h 3776661"/>
                <a:gd name="connsiteX9" fmla="*/ 0 w 273845"/>
                <a:gd name="connsiteY9" fmla="*/ 0 h 3776661"/>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87"/>
                <a:gd name="connsiteX1" fmla="*/ 272825 w 273845"/>
                <a:gd name="connsiteY1" fmla="*/ 0 h 3776887"/>
                <a:gd name="connsiteX2" fmla="*/ 273845 w 273845"/>
                <a:gd name="connsiteY2" fmla="*/ 3581399 h 3776887"/>
                <a:gd name="connsiteX3" fmla="*/ 247651 w 273845"/>
                <a:gd name="connsiteY3" fmla="*/ 3702843 h 3776887"/>
                <a:gd name="connsiteX4" fmla="*/ 228601 w 273845"/>
                <a:gd name="connsiteY4" fmla="*/ 3629023 h 3776887"/>
                <a:gd name="connsiteX5" fmla="*/ 166689 w 273845"/>
                <a:gd name="connsiteY5" fmla="*/ 3776661 h 3776887"/>
                <a:gd name="connsiteX6" fmla="*/ 104776 w 273845"/>
                <a:gd name="connsiteY6" fmla="*/ 3664743 h 3776887"/>
                <a:gd name="connsiteX7" fmla="*/ 57151 w 273845"/>
                <a:gd name="connsiteY7" fmla="*/ 3750467 h 3776887"/>
                <a:gd name="connsiteX8" fmla="*/ 1 w 273845"/>
                <a:gd name="connsiteY8" fmla="*/ 3609974 h 3776887"/>
                <a:gd name="connsiteX9" fmla="*/ 0 w 273845"/>
                <a:gd name="connsiteY9" fmla="*/ 0 h 3776887"/>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94"/>
                <a:gd name="connsiteY0" fmla="*/ 0 h 3776859"/>
                <a:gd name="connsiteX1" fmla="*/ 272825 w 273894"/>
                <a:gd name="connsiteY1" fmla="*/ 0 h 3776859"/>
                <a:gd name="connsiteX2" fmla="*/ 273845 w 273894"/>
                <a:gd name="connsiteY2" fmla="*/ 3581399 h 3776859"/>
                <a:gd name="connsiteX3" fmla="*/ 247651 w 273894"/>
                <a:gd name="connsiteY3" fmla="*/ 3702843 h 3776859"/>
                <a:gd name="connsiteX4" fmla="*/ 223839 w 273894"/>
                <a:gd name="connsiteY4" fmla="*/ 3631404 h 3776859"/>
                <a:gd name="connsiteX5" fmla="*/ 166689 w 273894"/>
                <a:gd name="connsiteY5" fmla="*/ 3776661 h 3776859"/>
                <a:gd name="connsiteX6" fmla="*/ 104776 w 273894"/>
                <a:gd name="connsiteY6" fmla="*/ 3664743 h 3776859"/>
                <a:gd name="connsiteX7" fmla="*/ 57151 w 273894"/>
                <a:gd name="connsiteY7" fmla="*/ 3750467 h 3776859"/>
                <a:gd name="connsiteX8" fmla="*/ 1 w 273894"/>
                <a:gd name="connsiteY8" fmla="*/ 3609974 h 3776859"/>
                <a:gd name="connsiteX9" fmla="*/ 0 w 273894"/>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7651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52414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 name="connsiteX0" fmla="*/ 0 w 273845"/>
                <a:gd name="connsiteY0" fmla="*/ 0 h 3776859"/>
                <a:gd name="connsiteX1" fmla="*/ 272825 w 273845"/>
                <a:gd name="connsiteY1" fmla="*/ 0 h 3776859"/>
                <a:gd name="connsiteX2" fmla="*/ 273845 w 273845"/>
                <a:gd name="connsiteY2" fmla="*/ 3581399 h 3776859"/>
                <a:gd name="connsiteX3" fmla="*/ 245270 w 273845"/>
                <a:gd name="connsiteY3" fmla="*/ 3702843 h 3776859"/>
                <a:gd name="connsiteX4" fmla="*/ 223839 w 273845"/>
                <a:gd name="connsiteY4" fmla="*/ 3631404 h 3776859"/>
                <a:gd name="connsiteX5" fmla="*/ 166689 w 273845"/>
                <a:gd name="connsiteY5" fmla="*/ 3776661 h 3776859"/>
                <a:gd name="connsiteX6" fmla="*/ 104776 w 273845"/>
                <a:gd name="connsiteY6" fmla="*/ 3664743 h 3776859"/>
                <a:gd name="connsiteX7" fmla="*/ 57151 w 273845"/>
                <a:gd name="connsiteY7" fmla="*/ 3750467 h 3776859"/>
                <a:gd name="connsiteX8" fmla="*/ 1 w 273845"/>
                <a:gd name="connsiteY8" fmla="*/ 3609974 h 3776859"/>
                <a:gd name="connsiteX9" fmla="*/ 0 w 273845"/>
                <a:gd name="connsiteY9" fmla="*/ 0 h 3776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solidFill>
              <a:srgbClr val="1F497D"/>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Rectangle 9">
              <a:extLst>
                <a:ext uri="{FF2B5EF4-FFF2-40B4-BE49-F238E27FC236}">
                  <a16:creationId xmlns:a16="http://schemas.microsoft.com/office/drawing/2014/main" id="{6B586876-8466-DA46-AB72-15A2D6E1F2A5}"/>
                </a:ext>
              </a:extLst>
            </p:cNvPr>
            <p:cNvSpPr/>
            <p:nvPr/>
          </p:nvSpPr>
          <p:spPr>
            <a:xfrm>
              <a:off x="1374774" y="1417118"/>
              <a:ext cx="272825" cy="590550"/>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Rectangle 11">
              <a:extLst>
                <a:ext uri="{FF2B5EF4-FFF2-40B4-BE49-F238E27FC236}">
                  <a16:creationId xmlns:a16="http://schemas.microsoft.com/office/drawing/2014/main" id="{B193F0DF-B994-F92F-EE54-28C5CC05A31B}"/>
                </a:ext>
              </a:extLst>
            </p:cNvPr>
            <p:cNvSpPr/>
            <p:nvPr/>
          </p:nvSpPr>
          <p:spPr>
            <a:xfrm>
              <a:off x="1404710" y="1213680"/>
              <a:ext cx="212954" cy="203438"/>
            </a:xfrm>
            <a:prstGeom prst="rect">
              <a:avLst/>
            </a:pr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Freeform 25">
              <a:extLst>
                <a:ext uri="{FF2B5EF4-FFF2-40B4-BE49-F238E27FC236}">
                  <a16:creationId xmlns:a16="http://schemas.microsoft.com/office/drawing/2014/main" id="{F35E56A2-8C6F-59F9-F094-AA28BA65C367}"/>
                </a:ext>
              </a:extLst>
            </p:cNvPr>
            <p:cNvSpPr/>
            <p:nvPr/>
          </p:nvSpPr>
          <p:spPr>
            <a:xfrm rot="5400000">
              <a:off x="1396885" y="6250198"/>
              <a:ext cx="228600" cy="73152"/>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4" fmla="*/ 0 w 226544"/>
                <a:gd name="connsiteY4" fmla="*/ 35306 h 7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en-US" sz="1400">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5" name="Straight Connector 14">
              <a:extLst>
                <a:ext uri="{FF2B5EF4-FFF2-40B4-BE49-F238E27FC236}">
                  <a16:creationId xmlns:a16="http://schemas.microsoft.com/office/drawing/2014/main" id="{08A5A277-267F-F8C5-C21E-C1B657FFC76E}"/>
                </a:ext>
              </a:extLst>
            </p:cNvPr>
            <p:cNvCxnSpPr/>
            <p:nvPr/>
          </p:nvCxnSpPr>
          <p:spPr>
            <a:xfrm>
              <a:off x="1374774" y="148664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3ADC7C9-ED65-4605-6C4F-388068A7A7AB}"/>
                </a:ext>
              </a:extLst>
            </p:cNvPr>
            <p:cNvCxnSpPr/>
            <p:nvPr/>
          </p:nvCxnSpPr>
          <p:spPr>
            <a:xfrm>
              <a:off x="1374774" y="1562425"/>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6B1589F-A5C3-A939-0B0A-3B7BF227DB7A}"/>
                </a:ext>
              </a:extLst>
            </p:cNvPr>
            <p:cNvCxnSpPr/>
            <p:nvPr/>
          </p:nvCxnSpPr>
          <p:spPr>
            <a:xfrm>
              <a:off x="1374774" y="1638202"/>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2F01BCD-A982-C442-BD05-CD835746B4C0}"/>
                </a:ext>
              </a:extLst>
            </p:cNvPr>
            <p:cNvCxnSpPr/>
            <p:nvPr/>
          </p:nvCxnSpPr>
          <p:spPr>
            <a:xfrm>
              <a:off x="1374774" y="1713979"/>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8B36C54-C004-6008-5BFE-422F160C6595}"/>
                </a:ext>
              </a:extLst>
            </p:cNvPr>
            <p:cNvCxnSpPr/>
            <p:nvPr/>
          </p:nvCxnSpPr>
          <p:spPr>
            <a:xfrm>
              <a:off x="1374774" y="1789756"/>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0ECF91C-F5F0-81B8-5A6B-976CF908CDBF}"/>
                </a:ext>
              </a:extLst>
            </p:cNvPr>
            <p:cNvCxnSpPr/>
            <p:nvPr/>
          </p:nvCxnSpPr>
          <p:spPr>
            <a:xfrm>
              <a:off x="1374774" y="1865533"/>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10D6FD9-894A-902C-411B-A9347C352FBE}"/>
                </a:ext>
              </a:extLst>
            </p:cNvPr>
            <p:cNvCxnSpPr/>
            <p:nvPr/>
          </p:nvCxnSpPr>
          <p:spPr>
            <a:xfrm>
              <a:off x="1374774" y="1941308"/>
              <a:ext cx="274320"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sp>
        <p:nvSpPr>
          <p:cNvPr id="29" name="Title 1">
            <a:extLst>
              <a:ext uri="{FF2B5EF4-FFF2-40B4-BE49-F238E27FC236}">
                <a16:creationId xmlns:a16="http://schemas.microsoft.com/office/drawing/2014/main" id="{97DB06CA-023B-E93B-B837-39C11CCFFBC8}"/>
              </a:ext>
            </a:extLst>
          </p:cNvPr>
          <p:cNvSpPr>
            <a:spLocks noGrp="1"/>
          </p:cNvSpPr>
          <p:nvPr>
            <p:ph type="title"/>
          </p:nvPr>
        </p:nvSpPr>
        <p:spPr>
          <a:xfrm>
            <a:off x="873369" y="168022"/>
            <a:ext cx="10515600" cy="552503"/>
          </a:xfrm>
        </p:spPr>
        <p:txBody>
          <a:bodyPr>
            <a:noAutofit/>
          </a:bodyPr>
          <a:lstStyle/>
          <a:p>
            <a:r>
              <a:rPr lang="lt-LT" sz="2800" dirty="0">
                <a:solidFill>
                  <a:schemeClr val="accent2">
                    <a:lumMod val="50000"/>
                  </a:schemeClr>
                </a:solidFill>
                <a:latin typeface="Arial Narrow" panose="020B0606020202030204" pitchFamily="34" charset="0"/>
                <a:cs typeface="Times New Roman" panose="02020603050405020304" pitchFamily="18" charset="0"/>
              </a:rPr>
              <a:t>Priešmokyklinio amžiaus vaikų pasiekimų vertinimo ciklas:</a:t>
            </a:r>
          </a:p>
        </p:txBody>
      </p:sp>
      <p:sp>
        <p:nvSpPr>
          <p:cNvPr id="30" name="Teksto vietos rezervavimo ženklas 2">
            <a:extLst>
              <a:ext uri="{FF2B5EF4-FFF2-40B4-BE49-F238E27FC236}">
                <a16:creationId xmlns:a16="http://schemas.microsoft.com/office/drawing/2014/main" id="{D4A32673-8DB5-AB7F-C555-3CEDEC03DDBE}"/>
              </a:ext>
            </a:extLst>
          </p:cNvPr>
          <p:cNvSpPr txBox="1">
            <a:spLocks/>
          </p:cNvSpPr>
          <p:nvPr/>
        </p:nvSpPr>
        <p:spPr>
          <a:xfrm>
            <a:off x="5861357" y="732157"/>
            <a:ext cx="5915439" cy="2333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2000" dirty="0">
                <a:latin typeface="Arial Narrow" panose="020B0606020202030204" pitchFamily="34" charset="0"/>
              </a:rPr>
              <a:t>Mokslo metų </a:t>
            </a:r>
            <a:r>
              <a:rPr lang="lt-LT" sz="2000" b="1" dirty="0">
                <a:latin typeface="Arial Narrow" panose="020B0606020202030204" pitchFamily="34" charset="0"/>
              </a:rPr>
              <a:t>pradžioje</a:t>
            </a:r>
            <a:r>
              <a:rPr lang="lt-LT" sz="2000" dirty="0">
                <a:latin typeface="Arial Narrow" panose="020B0606020202030204" pitchFamily="34" charset="0"/>
              </a:rPr>
              <a:t> įsivertiname vaiko „startinę poziciją“ – ankstesnės ugdymo pakopos pasiekimą/</a:t>
            </a:r>
            <a:r>
              <a:rPr lang="lt-LT" sz="2000" dirty="0" err="1">
                <a:latin typeface="Arial Narrow" panose="020B0606020202030204" pitchFamily="34" charset="0"/>
              </a:rPr>
              <a:t>us</a:t>
            </a:r>
            <a:r>
              <a:rPr lang="lt-LT" sz="2000" dirty="0">
                <a:latin typeface="Arial Narrow" panose="020B0606020202030204" pitchFamily="34" charset="0"/>
              </a:rPr>
              <a:t>;</a:t>
            </a:r>
          </a:p>
          <a:p>
            <a:pPr marL="0" indent="0">
              <a:buNone/>
            </a:pPr>
            <a:r>
              <a:rPr lang="lt-LT" sz="2000" dirty="0">
                <a:latin typeface="Arial Narrow" panose="020B0606020202030204" pitchFamily="34" charset="0"/>
              </a:rPr>
              <a:t>Ugdymo programos </a:t>
            </a:r>
            <a:r>
              <a:rPr lang="lt-LT" sz="2000" b="1" dirty="0">
                <a:latin typeface="Arial Narrow" panose="020B0606020202030204" pitchFamily="34" charset="0"/>
              </a:rPr>
              <a:t>eigoje</a:t>
            </a:r>
            <a:r>
              <a:rPr lang="lt-LT" sz="2000" dirty="0">
                <a:latin typeface="Arial Narrow" panose="020B0606020202030204" pitchFamily="34" charset="0"/>
              </a:rPr>
              <a:t> vertiname konkretų pasiekimą – „tarpinę poziciją“; </a:t>
            </a:r>
          </a:p>
          <a:p>
            <a:pPr marL="0" indent="0">
              <a:buNone/>
            </a:pPr>
            <a:r>
              <a:rPr lang="lt-LT" sz="2000" dirty="0">
                <a:latin typeface="Arial Narrow" panose="020B0606020202030204" pitchFamily="34" charset="0"/>
              </a:rPr>
              <a:t>Priešmokyklinio ugdymo etapo </a:t>
            </a:r>
            <a:r>
              <a:rPr lang="lt-LT" sz="2000" b="1" dirty="0">
                <a:latin typeface="Arial Narrow" panose="020B0606020202030204" pitchFamily="34" charset="0"/>
              </a:rPr>
              <a:t>pabaigoje</a:t>
            </a:r>
            <a:r>
              <a:rPr lang="lt-LT" sz="2000" dirty="0">
                <a:latin typeface="Arial Narrow" panose="020B0606020202030204" pitchFamily="34" charset="0"/>
              </a:rPr>
              <a:t> vertiname kompetencijų plėtrą </a:t>
            </a:r>
            <a:r>
              <a:rPr lang="lt-LT" sz="2000" dirty="0" err="1">
                <a:latin typeface="Arial Narrow" panose="020B0606020202030204" pitchFamily="34" charset="0"/>
              </a:rPr>
              <a:t>t.y</a:t>
            </a:r>
            <a:r>
              <a:rPr lang="lt-LT" sz="2000" dirty="0">
                <a:latin typeface="Arial Narrow" panose="020B0606020202030204" pitchFamily="34" charset="0"/>
              </a:rPr>
              <a:t>. vaiko ūgtį - „etapo pabaigos poziciją“; </a:t>
            </a:r>
          </a:p>
          <a:p>
            <a:endParaRPr lang="lt-LT" dirty="0"/>
          </a:p>
          <a:p>
            <a:endParaRPr lang="lt-LT" dirty="0"/>
          </a:p>
          <a:p>
            <a:endParaRPr lang="lt-LT" dirty="0"/>
          </a:p>
          <a:p>
            <a:endParaRPr lang="lt-LT" dirty="0"/>
          </a:p>
          <a:p>
            <a:endParaRPr lang="lt-LT" dirty="0"/>
          </a:p>
        </p:txBody>
      </p:sp>
    </p:spTree>
    <p:extLst>
      <p:ext uri="{BB962C8B-B14F-4D97-AF65-F5344CB8AC3E}">
        <p14:creationId xmlns:p14="http://schemas.microsoft.com/office/powerpoint/2010/main" val="10293354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ACBAF3-EF96-33E2-6943-24E9E908A8F9}"/>
              </a:ext>
            </a:extLst>
          </p:cNvPr>
          <p:cNvSpPr>
            <a:spLocks noGrp="1"/>
          </p:cNvSpPr>
          <p:nvPr>
            <p:ph type="sldNum" sz="quarter" idx="12"/>
          </p:nvPr>
        </p:nvSpPr>
        <p:spPr/>
        <p:txBody>
          <a:bodyPr/>
          <a:lstStyle/>
          <a:p>
            <a:fld id="{FACB02E1-4DFD-4284-8264-390F056E040D}" type="slidenum">
              <a:rPr lang="lt-LT" smtClean="0"/>
              <a:t>50</a:t>
            </a:fld>
            <a:endParaRPr lang="lt-LT"/>
          </a:p>
        </p:txBody>
      </p:sp>
      <p:graphicFrame>
        <p:nvGraphicFramePr>
          <p:cNvPr id="4" name="Table 3">
            <a:extLst>
              <a:ext uri="{FF2B5EF4-FFF2-40B4-BE49-F238E27FC236}">
                <a16:creationId xmlns:a16="http://schemas.microsoft.com/office/drawing/2014/main" id="{784C7366-B2D1-EC6D-7025-04BA8878AF62}"/>
              </a:ext>
            </a:extLst>
          </p:cNvPr>
          <p:cNvGraphicFramePr>
            <a:graphicFrameLocks noGrp="1"/>
          </p:cNvGraphicFramePr>
          <p:nvPr>
            <p:extLst>
              <p:ext uri="{D42A27DB-BD31-4B8C-83A1-F6EECF244321}">
                <p14:modId xmlns:p14="http://schemas.microsoft.com/office/powerpoint/2010/main" val="3343090981"/>
              </p:ext>
            </p:extLst>
          </p:nvPr>
        </p:nvGraphicFramePr>
        <p:xfrm>
          <a:off x="487680" y="305337"/>
          <a:ext cx="11319807" cy="5968150"/>
        </p:xfrm>
        <a:graphic>
          <a:graphicData uri="http://schemas.openxmlformats.org/drawingml/2006/table">
            <a:tbl>
              <a:tblPr bandRow="1">
                <a:tableStyleId>{5C22544A-7EE6-4342-B048-85BDC9FD1C3A}</a:tableStyleId>
              </a:tblPr>
              <a:tblGrid>
                <a:gridCol w="1312985">
                  <a:extLst>
                    <a:ext uri="{9D8B030D-6E8A-4147-A177-3AD203B41FA5}">
                      <a16:colId xmlns:a16="http://schemas.microsoft.com/office/drawing/2014/main" val="859860502"/>
                    </a:ext>
                  </a:extLst>
                </a:gridCol>
                <a:gridCol w="3779520">
                  <a:extLst>
                    <a:ext uri="{9D8B030D-6E8A-4147-A177-3AD203B41FA5}">
                      <a16:colId xmlns:a16="http://schemas.microsoft.com/office/drawing/2014/main" val="785017610"/>
                    </a:ext>
                  </a:extLst>
                </a:gridCol>
                <a:gridCol w="2105465">
                  <a:extLst>
                    <a:ext uri="{9D8B030D-6E8A-4147-A177-3AD203B41FA5}">
                      <a16:colId xmlns:a16="http://schemas.microsoft.com/office/drawing/2014/main" val="1968209298"/>
                    </a:ext>
                  </a:extLst>
                </a:gridCol>
                <a:gridCol w="853440">
                  <a:extLst>
                    <a:ext uri="{9D8B030D-6E8A-4147-A177-3AD203B41FA5}">
                      <a16:colId xmlns:a16="http://schemas.microsoft.com/office/drawing/2014/main" val="4007083269"/>
                    </a:ext>
                  </a:extLst>
                </a:gridCol>
                <a:gridCol w="773723">
                  <a:extLst>
                    <a:ext uri="{9D8B030D-6E8A-4147-A177-3AD203B41FA5}">
                      <a16:colId xmlns:a16="http://schemas.microsoft.com/office/drawing/2014/main" val="2537669988"/>
                    </a:ext>
                  </a:extLst>
                </a:gridCol>
                <a:gridCol w="785526">
                  <a:extLst>
                    <a:ext uri="{9D8B030D-6E8A-4147-A177-3AD203B41FA5}">
                      <a16:colId xmlns:a16="http://schemas.microsoft.com/office/drawing/2014/main" val="1979013381"/>
                    </a:ext>
                  </a:extLst>
                </a:gridCol>
                <a:gridCol w="854574">
                  <a:extLst>
                    <a:ext uri="{9D8B030D-6E8A-4147-A177-3AD203B41FA5}">
                      <a16:colId xmlns:a16="http://schemas.microsoft.com/office/drawing/2014/main" val="148218098"/>
                    </a:ext>
                  </a:extLst>
                </a:gridCol>
                <a:gridCol w="854574">
                  <a:extLst>
                    <a:ext uri="{9D8B030D-6E8A-4147-A177-3AD203B41FA5}">
                      <a16:colId xmlns:a16="http://schemas.microsoft.com/office/drawing/2014/main" val="1139391121"/>
                    </a:ext>
                  </a:extLst>
                </a:gridCol>
              </a:tblGrid>
              <a:tr h="0">
                <a:tc gridSpan="8">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VISUOMENINIS UGDYMAS</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302" marR="2302" marT="0" marB="0"/>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tc hMerge="1">
                  <a:txBody>
                    <a:bodyPr/>
                    <a:lstStyle/>
                    <a:p>
                      <a:endParaRPr lang="lt-LT"/>
                    </a:p>
                  </a:txBody>
                  <a:tcPr/>
                </a:tc>
                <a:extLst>
                  <a:ext uri="{0D108BD9-81ED-4DB2-BD59-A6C34878D82A}">
                    <a16:rowId xmlns:a16="http://schemas.microsoft.com/office/drawing/2014/main" val="2346530855"/>
                  </a:ext>
                </a:extLst>
              </a:tr>
              <a:tr h="38040">
                <a:tc rowSpan="2">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Kompetencijos</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302" marR="2302" marT="0" marB="0" anchor="ctr"/>
                </a:tc>
                <a:tc rowSpan="2">
                  <a:txBody>
                    <a:bodyPr/>
                    <a:lstStyle/>
                    <a:p>
                      <a:pPr algn="ctr"/>
                      <a:r>
                        <a:rPr lang="lt-LT" sz="1200" dirty="0">
                          <a:effectLst/>
                          <a:latin typeface="Arial" panose="020B0604020202020204" pitchFamily="34" charset="0"/>
                          <a:cs typeface="Arial" panose="020B0604020202020204" pitchFamily="34" charset="0"/>
                        </a:rPr>
                        <a:t>Kompetencijų raiška</a:t>
                      </a:r>
                      <a:endParaRPr lang="lt-LT" dirty="0"/>
                    </a:p>
                  </a:txBody>
                  <a:tcPr marL="2302" marR="2302" marT="0" marB="0" anchor="ctr"/>
                </a:tc>
                <a:tc gridSpan="3">
                  <a:txBody>
                    <a:bodyPr/>
                    <a:lstStyle/>
                    <a:p>
                      <a:r>
                        <a:rPr lang="lt-LT" sz="1200">
                          <a:effectLst/>
                          <a:latin typeface="Arial" panose="020B0604020202020204" pitchFamily="34" charset="0"/>
                          <a:cs typeface="Arial" panose="020B0604020202020204" pitchFamily="34" charset="0"/>
                        </a:rPr>
                        <a:t>Vaiko pažangos aprašomasis vertinimas</a:t>
                      </a:r>
                      <a:endParaRPr lang="lt-LT"/>
                    </a:p>
                  </a:txBody>
                  <a:tcPr marL="2302" marR="2302" marT="0" marB="0" anchor="ctr"/>
                </a:tc>
                <a:tc hMerge="1">
                  <a:txBody>
                    <a:bodyPr/>
                    <a:lstStyle/>
                    <a:p>
                      <a:endParaRPr lang="lt-LT"/>
                    </a:p>
                  </a:txBody>
                  <a:tcPr/>
                </a:tc>
                <a:tc hMerge="1">
                  <a:txBody>
                    <a:bodyPr/>
                    <a:lstStyle/>
                    <a:p>
                      <a:endParaRPr lang="lt-LT"/>
                    </a:p>
                  </a:txBody>
                  <a:tcPr/>
                </a:tc>
                <a:tc gridSpan="3">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Pažanga programoje</a:t>
                      </a:r>
                    </a:p>
                    <a:p>
                      <a:pPr algn="ctr">
                        <a:lnSpc>
                          <a:spcPct val="107000"/>
                        </a:lnSpc>
                        <a:spcAft>
                          <a:spcPts val="800"/>
                        </a:spcAft>
                      </a:pPr>
                      <a:r>
                        <a:rPr lang="lt-LT" sz="1200">
                          <a:effectLst/>
                          <a:latin typeface="Arial" panose="020B0604020202020204" pitchFamily="34" charset="0"/>
                          <a:cs typeface="Arial" panose="020B0604020202020204" pitchFamily="34" charset="0"/>
                        </a:rPr>
                        <a:t>(pasiekimų kodai, kur buvo padaryta pažanga)</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302" marR="2302" marT="0" marB="0" anchor="ctr"/>
                </a:tc>
                <a:tc hMerge="1">
                  <a:txBody>
                    <a:bodyPr/>
                    <a:lstStyle/>
                    <a:p>
                      <a:endParaRPr lang="lt-LT"/>
                    </a:p>
                  </a:txBody>
                  <a:tcPr/>
                </a:tc>
                <a:tc hMerge="1">
                  <a:txBody>
                    <a:bodyPr/>
                    <a:lstStyle/>
                    <a:p>
                      <a:endParaRPr lang="lt-LT"/>
                    </a:p>
                  </a:txBody>
                  <a:tcPr/>
                </a:tc>
                <a:extLst>
                  <a:ext uri="{0D108BD9-81ED-4DB2-BD59-A6C34878D82A}">
                    <a16:rowId xmlns:a16="http://schemas.microsoft.com/office/drawing/2014/main" val="1839137850"/>
                  </a:ext>
                </a:extLst>
              </a:tr>
              <a:tr h="107125">
                <a:tc vMerge="1">
                  <a:txBody>
                    <a:bodyPr/>
                    <a:lstStyle/>
                    <a:p>
                      <a:endParaRPr lang="lt-LT"/>
                    </a:p>
                  </a:txBody>
                  <a:tcPr/>
                </a:tc>
                <a:tc vMerge="1">
                  <a:txBody>
                    <a:bodyPr/>
                    <a:lstStyle/>
                    <a:p>
                      <a:endParaRPr lang="lt-LT"/>
                    </a:p>
                  </a:txBody>
                  <a:tcPr/>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I -</a:t>
                      </a:r>
                      <a:r>
                        <a:rPr lang="lt-LT" sz="1200" dirty="0" err="1">
                          <a:effectLst/>
                          <a:latin typeface="Arial" panose="020B0604020202020204" pitchFamily="34" charset="0"/>
                          <a:cs typeface="Arial" panose="020B0604020202020204" pitchFamily="34" charset="0"/>
                        </a:rPr>
                        <a:t>as</a:t>
                      </a:r>
                      <a:endParaRPr lang="lt-LT"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rugsėjis-spalis</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302" marR="2302" marT="0" marB="0" anchor="ctr"/>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II - as</a:t>
                      </a:r>
                    </a:p>
                    <a:p>
                      <a:pPr algn="ctr">
                        <a:lnSpc>
                          <a:spcPct val="107000"/>
                        </a:lnSpc>
                        <a:spcAft>
                          <a:spcPts val="800"/>
                        </a:spcAft>
                      </a:pPr>
                      <a:r>
                        <a:rPr lang="lt-LT" sz="1200">
                          <a:effectLst/>
                          <a:latin typeface="Arial" panose="020B0604020202020204" pitchFamily="34" charset="0"/>
                          <a:cs typeface="Arial" panose="020B0604020202020204" pitchFamily="34" charset="0"/>
                        </a:rPr>
                        <a:t>sausis-vasaris</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302" marR="2302" marT="0" marB="0" anchor="ctr"/>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III – as</a:t>
                      </a:r>
                    </a:p>
                    <a:p>
                      <a:pPr algn="ctr">
                        <a:lnSpc>
                          <a:spcPct val="107000"/>
                        </a:lnSpc>
                        <a:spcAft>
                          <a:spcPts val="800"/>
                        </a:spcAft>
                      </a:pPr>
                      <a:r>
                        <a:rPr lang="lt-LT" sz="1200">
                          <a:effectLst/>
                          <a:latin typeface="Arial" panose="020B0604020202020204" pitchFamily="34" charset="0"/>
                          <a:cs typeface="Arial" panose="020B0604020202020204" pitchFamily="34" charset="0"/>
                        </a:rPr>
                        <a:t>balandis-gegužė</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302" marR="2302" marT="0" marB="0" anchor="ctr"/>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I -as</a:t>
                      </a:r>
                    </a:p>
                    <a:p>
                      <a:pPr algn="ctr">
                        <a:lnSpc>
                          <a:spcPct val="107000"/>
                        </a:lnSpc>
                        <a:spcAft>
                          <a:spcPts val="800"/>
                        </a:spcAft>
                      </a:pPr>
                      <a:r>
                        <a:rPr lang="lt-LT" sz="1200">
                          <a:effectLst/>
                          <a:latin typeface="Arial" panose="020B0604020202020204" pitchFamily="34" charset="0"/>
                          <a:cs typeface="Arial" panose="020B0604020202020204" pitchFamily="34" charset="0"/>
                        </a:rPr>
                        <a:t>rugsėjis-spalis</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302" marR="2302" marT="0" marB="0" anchor="ctr"/>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II - </a:t>
                      </a:r>
                      <a:r>
                        <a:rPr lang="lt-LT" sz="1200" dirty="0" err="1">
                          <a:effectLst/>
                          <a:latin typeface="Arial" panose="020B0604020202020204" pitchFamily="34" charset="0"/>
                          <a:cs typeface="Arial" panose="020B0604020202020204" pitchFamily="34" charset="0"/>
                        </a:rPr>
                        <a:t>as</a:t>
                      </a:r>
                      <a:endParaRPr lang="lt-LT"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sausis-vasaris</a:t>
                      </a:r>
                      <a:endParaRPr lang="lt-LT" dirty="0"/>
                    </a:p>
                  </a:txBody>
                  <a:tcPr marL="2302" marR="2302" marT="0" marB="0" anchor="ctr"/>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III – </a:t>
                      </a:r>
                      <a:r>
                        <a:rPr lang="lt-LT" sz="1200" dirty="0" err="1">
                          <a:effectLst/>
                          <a:latin typeface="Arial" panose="020B0604020202020204" pitchFamily="34" charset="0"/>
                          <a:cs typeface="Arial" panose="020B0604020202020204" pitchFamily="34" charset="0"/>
                        </a:rPr>
                        <a:t>as</a:t>
                      </a:r>
                      <a:endParaRPr lang="lt-LT"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balandis-gegužė</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302" marR="2302" marT="0" marB="0" anchor="ctr"/>
                </a:tc>
                <a:extLst>
                  <a:ext uri="{0D108BD9-81ED-4DB2-BD59-A6C34878D82A}">
                    <a16:rowId xmlns:a16="http://schemas.microsoft.com/office/drawing/2014/main" val="451123268"/>
                  </a:ext>
                </a:extLst>
              </a:tr>
              <a:tr h="1325527">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KOMUNIKAVIMO</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302" marR="2302"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Pasakoja apie save, savo patirtis, jausmus ir aplinką; klauso kitų vaikų pasakojimų.</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Pristato/dalinasi, ką pastebėjo, sužinojo ir suprato; žodiniame/vaizdiniame pranešime naudoja piešinius ir simbolius.</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Komunikuoja su bendraamžiais ir suaugusiais skirtingose situacijose.</a:t>
                      </a:r>
                      <a:endParaRPr lang="lt-LT" sz="1200" dirty="0">
                        <a:effectLst/>
                        <a:latin typeface="Arial" panose="020B0604020202020204" pitchFamily="34" charset="0"/>
                        <a:ea typeface="Noto Sans Symbols"/>
                        <a:cs typeface="Arial" panose="020B0604020202020204" pitchFamily="34" charset="0"/>
                      </a:endParaRPr>
                    </a:p>
                  </a:txBody>
                  <a:tcPr marL="2302" marR="2302"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Pasakoja apie šeimoje</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puoselėjamas tradicijas; dainuoja savo tautos dainas, žaidžia žaidimus, šoka ratelius. Artimoje aplinkoje pastebi</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kitų tautų žmones, jų</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kitoniškumą.</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302" marR="2302" marT="0" marB="0"/>
                </a:tc>
                <a:tc>
                  <a:txBody>
                    <a:bodyPr/>
                    <a:lstStyle/>
                    <a:p>
                      <a:r>
                        <a:rPr lang="lt-LT" sz="1200">
                          <a:effectLst/>
                          <a:latin typeface="Arial" panose="020B0604020202020204" pitchFamily="34" charset="0"/>
                          <a:cs typeface="Arial" panose="020B0604020202020204" pitchFamily="34" charset="0"/>
                        </a:rPr>
                        <a:t> </a:t>
                      </a:r>
                      <a:endParaRPr lang="lt-LT"/>
                    </a:p>
                  </a:txBody>
                  <a:tcPr marL="2302" marR="2302" marT="0" marB="0"/>
                </a:tc>
                <a:tc>
                  <a:txBody>
                    <a:bodyPr/>
                    <a:lstStyle/>
                    <a:p>
                      <a:r>
                        <a:rPr lang="lt-LT" sz="1200">
                          <a:effectLst/>
                          <a:latin typeface="Arial" panose="020B0604020202020204" pitchFamily="34" charset="0"/>
                          <a:cs typeface="Arial" panose="020B0604020202020204" pitchFamily="34" charset="0"/>
                        </a:rPr>
                        <a:t> </a:t>
                      </a:r>
                      <a:endParaRPr lang="lt-LT"/>
                    </a:p>
                  </a:txBody>
                  <a:tcPr marL="2302" marR="2302" marT="0" marB="0"/>
                </a:tc>
                <a:tc>
                  <a:txBody>
                    <a:bodyPr/>
                    <a:lstStyle/>
                    <a:p>
                      <a:pPr algn="ctr"/>
                      <a:endParaRPr lang="en-US" sz="1200" dirty="0">
                        <a:effectLst/>
                        <a:latin typeface="Arial" panose="020B0604020202020204" pitchFamily="34" charset="0"/>
                        <a:cs typeface="Arial" panose="020B0604020202020204" pitchFamily="34" charset="0"/>
                      </a:endParaRPr>
                    </a:p>
                    <a:p>
                      <a:pPr algn="ctr"/>
                      <a:r>
                        <a:rPr lang="lt-LT" sz="1200" dirty="0">
                          <a:effectLst/>
                          <a:latin typeface="Arial" panose="020B0604020202020204" pitchFamily="34" charset="0"/>
                          <a:cs typeface="Arial" panose="020B0604020202020204" pitchFamily="34" charset="0"/>
                        </a:rPr>
                        <a:t>A 5.1</a:t>
                      </a:r>
                      <a:endParaRPr lang="lt-LT" dirty="0"/>
                    </a:p>
                  </a:txBody>
                  <a:tcPr marL="2302" marR="2302"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302" marR="2302"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302" marR="2302" marT="0" marB="0"/>
                </a:tc>
                <a:extLst>
                  <a:ext uri="{0D108BD9-81ED-4DB2-BD59-A6C34878D82A}">
                    <a16:rowId xmlns:a16="http://schemas.microsoft.com/office/drawing/2014/main" val="1306550990"/>
                  </a:ext>
                </a:extLst>
              </a:tr>
              <a:tr h="1243433">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KULTŪRINĖ</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302" marR="2302"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Priima ir socialiniu elgesiu apreiškia šeimos vertybes.</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Per patirtį tyrinėja savo tautos kultūrą, lygina su kitų artimoje aplinkoje stebimų tautų kultūrų apraiškomis.</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Analizuoja ir interpretuoja kultūros artefaktus (nuotraukas, senus daiktus, knygas ir kt.).</a:t>
                      </a:r>
                      <a:endParaRPr lang="lt-LT" sz="1200" dirty="0">
                        <a:effectLst/>
                        <a:latin typeface="Arial" panose="020B0604020202020204" pitchFamily="34" charset="0"/>
                        <a:ea typeface="Noto Sans Symbols"/>
                        <a:cs typeface="Arial" panose="020B0604020202020204" pitchFamily="34" charset="0"/>
                      </a:endParaRPr>
                    </a:p>
                  </a:txBody>
                  <a:tcPr marL="2302" marR="2302"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Pasakoja apie aplankytas Lietuvos ar pasaulio vietoves, jose matytus ar aplankytus objektus. Lygina juos tarpusavyje.</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Pradeda domėtis</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amžiaus tarpsniais.</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302" marR="2302" marT="0" marB="0"/>
                </a:tc>
                <a:tc>
                  <a:txBody>
                    <a:bodyPr/>
                    <a:lstStyle/>
                    <a:p>
                      <a:r>
                        <a:rPr lang="lt-LT" sz="1200">
                          <a:effectLst/>
                          <a:latin typeface="Arial" panose="020B0604020202020204" pitchFamily="34" charset="0"/>
                          <a:cs typeface="Arial" panose="020B0604020202020204" pitchFamily="34" charset="0"/>
                        </a:rPr>
                        <a:t> </a:t>
                      </a:r>
                      <a:endParaRPr lang="lt-LT"/>
                    </a:p>
                  </a:txBody>
                  <a:tcPr marL="2302" marR="2302" marT="0" marB="0"/>
                </a:tc>
                <a:tc>
                  <a:txBody>
                    <a:bodyPr/>
                    <a:lstStyle/>
                    <a:p>
                      <a:r>
                        <a:rPr lang="lt-LT" sz="1200">
                          <a:effectLst/>
                          <a:latin typeface="Arial" panose="020B0604020202020204" pitchFamily="34" charset="0"/>
                          <a:cs typeface="Arial" panose="020B0604020202020204" pitchFamily="34" charset="0"/>
                        </a:rPr>
                        <a:t> </a:t>
                      </a:r>
                      <a:endParaRPr lang="lt-LT"/>
                    </a:p>
                  </a:txBody>
                  <a:tcPr marL="2302" marR="2302" marT="0" marB="0"/>
                </a:tc>
                <a:tc>
                  <a:txBody>
                    <a:bodyPr/>
                    <a:lstStyle/>
                    <a:p>
                      <a:pPr algn="ctr"/>
                      <a:endParaRPr lang="en-US" sz="1200" dirty="0">
                        <a:effectLst/>
                        <a:latin typeface="Arial" panose="020B0604020202020204" pitchFamily="34" charset="0"/>
                        <a:cs typeface="Arial" panose="020B0604020202020204" pitchFamily="34" charset="0"/>
                      </a:endParaRPr>
                    </a:p>
                    <a:p>
                      <a:pPr algn="ctr"/>
                      <a:r>
                        <a:rPr lang="lt-LT" sz="1200" dirty="0">
                          <a:effectLst/>
                          <a:latin typeface="Arial" panose="020B0604020202020204" pitchFamily="34" charset="0"/>
                          <a:cs typeface="Arial" panose="020B0604020202020204" pitchFamily="34" charset="0"/>
                        </a:rPr>
                        <a:t>D 2.1</a:t>
                      </a:r>
                      <a:endParaRPr lang="lt-LT" dirty="0"/>
                    </a:p>
                  </a:txBody>
                  <a:tcPr marL="2302" marR="2302"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302" marR="2302"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302" marR="2302" marT="0" marB="0"/>
                </a:tc>
                <a:extLst>
                  <a:ext uri="{0D108BD9-81ED-4DB2-BD59-A6C34878D82A}">
                    <a16:rowId xmlns:a16="http://schemas.microsoft.com/office/drawing/2014/main" val="3230864665"/>
                  </a:ext>
                </a:extLst>
              </a:tr>
              <a:tr h="1632011">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KŪRYBIŠKUMO</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302" marR="2302"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Kūrybiškai taiko žinias apie šeimą, valstybę, istorinius įvykius, darbinę veiklą, ekonominius santykius ir aplinką; savaip aiškina stebimus socialinio ir pilietinio gyvenimo reiškinius</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Įsivaizduoja savo ateitį, fantazuoja ir kuria istorijas.</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Žaidybinėse situacijose modeliuoja ir inicijuoja šeimos ir/ar ekonominių santykių situacijas.</a:t>
                      </a:r>
                      <a:endParaRPr lang="lt-LT" sz="1200" dirty="0">
                        <a:effectLst/>
                        <a:latin typeface="Arial" panose="020B0604020202020204" pitchFamily="34" charset="0"/>
                        <a:ea typeface="Noto Sans Symbols"/>
                        <a:cs typeface="Arial" panose="020B0604020202020204" pitchFamily="34" charset="0"/>
                      </a:endParaRPr>
                    </a:p>
                  </a:txBody>
                  <a:tcPr marL="2302" marR="2302"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Kūrybiniuose darbuose</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vaizduoja Lietuvos</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valstybinę vėliavą, pasako, kad valstybės tvarka ir gerove rūpinasi gaisrinė,</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policija, greitoji ir kitos</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institucijos. Dalyvauja</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valstybės šventėse, ruošiasi joms.</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302" marR="2302" marT="0" marB="0"/>
                </a:tc>
                <a:tc>
                  <a:txBody>
                    <a:bodyPr/>
                    <a:lstStyle/>
                    <a:p>
                      <a:r>
                        <a:rPr lang="lt-LT" sz="1200" dirty="0">
                          <a:effectLst/>
                          <a:latin typeface="Arial" panose="020B0604020202020204" pitchFamily="34" charset="0"/>
                          <a:cs typeface="Arial" panose="020B0604020202020204" pitchFamily="34" charset="0"/>
                        </a:rPr>
                        <a:t> </a:t>
                      </a:r>
                      <a:endParaRPr lang="lt-LT" dirty="0"/>
                    </a:p>
                  </a:txBody>
                  <a:tcPr marL="2302" marR="2302" marT="0" marB="0"/>
                </a:tc>
                <a:tc>
                  <a:txBody>
                    <a:bodyPr/>
                    <a:lstStyle/>
                    <a:p>
                      <a:r>
                        <a:rPr lang="lt-LT" sz="1200" dirty="0">
                          <a:effectLst/>
                          <a:latin typeface="Arial" panose="020B0604020202020204" pitchFamily="34" charset="0"/>
                          <a:cs typeface="Arial" panose="020B0604020202020204" pitchFamily="34" charset="0"/>
                        </a:rPr>
                        <a:t> </a:t>
                      </a:r>
                      <a:endParaRPr lang="lt-LT" dirty="0"/>
                    </a:p>
                  </a:txBody>
                  <a:tcPr marL="2302" marR="2302" marT="0" marB="0"/>
                </a:tc>
                <a:tc>
                  <a:txBody>
                    <a:bodyPr/>
                    <a:lstStyle/>
                    <a:p>
                      <a:pPr algn="ctr"/>
                      <a:endParaRPr lang="en-US" sz="1200" dirty="0">
                        <a:effectLst/>
                        <a:latin typeface="Arial" panose="020B0604020202020204" pitchFamily="34" charset="0"/>
                        <a:cs typeface="Arial" panose="020B0604020202020204" pitchFamily="34" charset="0"/>
                      </a:endParaRPr>
                    </a:p>
                    <a:p>
                      <a:pPr algn="ctr"/>
                      <a:r>
                        <a:rPr lang="lt-LT" sz="1200" dirty="0">
                          <a:effectLst/>
                          <a:latin typeface="Arial" panose="020B0604020202020204" pitchFamily="34" charset="0"/>
                          <a:cs typeface="Arial" panose="020B0604020202020204" pitchFamily="34" charset="0"/>
                        </a:rPr>
                        <a:t>A 4.1</a:t>
                      </a:r>
                      <a:endParaRPr lang="lt-LT" dirty="0"/>
                    </a:p>
                  </a:txBody>
                  <a:tcPr marL="2302" marR="2302"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302" marR="2302"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302" marR="2302" marT="0" marB="0"/>
                </a:tc>
                <a:extLst>
                  <a:ext uri="{0D108BD9-81ED-4DB2-BD59-A6C34878D82A}">
                    <a16:rowId xmlns:a16="http://schemas.microsoft.com/office/drawing/2014/main" val="583052573"/>
                  </a:ext>
                </a:extLst>
              </a:tr>
            </a:tbl>
          </a:graphicData>
        </a:graphic>
      </p:graphicFrame>
    </p:spTree>
    <p:extLst>
      <p:ext uri="{BB962C8B-B14F-4D97-AF65-F5344CB8AC3E}">
        <p14:creationId xmlns:p14="http://schemas.microsoft.com/office/powerpoint/2010/main" val="9251233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1D4598-EFDF-91E0-536D-A08C885380C2}"/>
              </a:ext>
            </a:extLst>
          </p:cNvPr>
          <p:cNvSpPr>
            <a:spLocks noGrp="1"/>
          </p:cNvSpPr>
          <p:nvPr>
            <p:ph type="sldNum" sz="quarter" idx="12"/>
          </p:nvPr>
        </p:nvSpPr>
        <p:spPr/>
        <p:txBody>
          <a:bodyPr/>
          <a:lstStyle/>
          <a:p>
            <a:fld id="{FACB02E1-4DFD-4284-8264-390F056E040D}" type="slidenum">
              <a:rPr lang="lt-LT" smtClean="0"/>
              <a:t>51</a:t>
            </a:fld>
            <a:endParaRPr lang="lt-LT"/>
          </a:p>
        </p:txBody>
      </p:sp>
      <p:graphicFrame>
        <p:nvGraphicFramePr>
          <p:cNvPr id="4" name="Table 3">
            <a:extLst>
              <a:ext uri="{FF2B5EF4-FFF2-40B4-BE49-F238E27FC236}">
                <a16:creationId xmlns:a16="http://schemas.microsoft.com/office/drawing/2014/main" id="{F7212962-4218-5CE5-0A06-ED469B448F04}"/>
              </a:ext>
            </a:extLst>
          </p:cNvPr>
          <p:cNvGraphicFramePr>
            <a:graphicFrameLocks noGrp="1"/>
          </p:cNvGraphicFramePr>
          <p:nvPr>
            <p:extLst>
              <p:ext uri="{D42A27DB-BD31-4B8C-83A1-F6EECF244321}">
                <p14:modId xmlns:p14="http://schemas.microsoft.com/office/powerpoint/2010/main" val="2334693825"/>
              </p:ext>
            </p:extLst>
          </p:nvPr>
        </p:nvGraphicFramePr>
        <p:xfrm>
          <a:off x="471269" y="253684"/>
          <a:ext cx="11249461" cy="3603499"/>
        </p:xfrm>
        <a:graphic>
          <a:graphicData uri="http://schemas.openxmlformats.org/drawingml/2006/table">
            <a:tbl>
              <a:tblPr bandRow="1">
                <a:tableStyleId>{5C22544A-7EE6-4342-B048-85BDC9FD1C3A}</a:tableStyleId>
              </a:tblPr>
              <a:tblGrid>
                <a:gridCol w="1261248">
                  <a:extLst>
                    <a:ext uri="{9D8B030D-6E8A-4147-A177-3AD203B41FA5}">
                      <a16:colId xmlns:a16="http://schemas.microsoft.com/office/drawing/2014/main" val="261749393"/>
                    </a:ext>
                  </a:extLst>
                </a:gridCol>
                <a:gridCol w="4215773">
                  <a:extLst>
                    <a:ext uri="{9D8B030D-6E8A-4147-A177-3AD203B41FA5}">
                      <a16:colId xmlns:a16="http://schemas.microsoft.com/office/drawing/2014/main" val="79254672"/>
                    </a:ext>
                  </a:extLst>
                </a:gridCol>
                <a:gridCol w="2218006">
                  <a:extLst>
                    <a:ext uri="{9D8B030D-6E8A-4147-A177-3AD203B41FA5}">
                      <a16:colId xmlns:a16="http://schemas.microsoft.com/office/drawing/2014/main" val="2569366888"/>
                    </a:ext>
                  </a:extLst>
                </a:gridCol>
                <a:gridCol w="717453">
                  <a:extLst>
                    <a:ext uri="{9D8B030D-6E8A-4147-A177-3AD203B41FA5}">
                      <a16:colId xmlns:a16="http://schemas.microsoft.com/office/drawing/2014/main" val="3066815137"/>
                    </a:ext>
                  </a:extLst>
                </a:gridCol>
                <a:gridCol w="754966">
                  <a:extLst>
                    <a:ext uri="{9D8B030D-6E8A-4147-A177-3AD203B41FA5}">
                      <a16:colId xmlns:a16="http://schemas.microsoft.com/office/drawing/2014/main" val="2577215033"/>
                    </a:ext>
                  </a:extLst>
                </a:gridCol>
                <a:gridCol w="745588">
                  <a:extLst>
                    <a:ext uri="{9D8B030D-6E8A-4147-A177-3AD203B41FA5}">
                      <a16:colId xmlns:a16="http://schemas.microsoft.com/office/drawing/2014/main" val="2730829772"/>
                    </a:ext>
                  </a:extLst>
                </a:gridCol>
                <a:gridCol w="675249">
                  <a:extLst>
                    <a:ext uri="{9D8B030D-6E8A-4147-A177-3AD203B41FA5}">
                      <a16:colId xmlns:a16="http://schemas.microsoft.com/office/drawing/2014/main" val="2945606043"/>
                    </a:ext>
                  </a:extLst>
                </a:gridCol>
                <a:gridCol w="661178">
                  <a:extLst>
                    <a:ext uri="{9D8B030D-6E8A-4147-A177-3AD203B41FA5}">
                      <a16:colId xmlns:a16="http://schemas.microsoft.com/office/drawing/2014/main" val="2669417376"/>
                    </a:ext>
                  </a:extLst>
                </a:gridCol>
              </a:tblGrid>
              <a:tr h="1841967">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PAŽINIMO</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444" marR="2444"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Tyrinėja savo ir kitų tautų kultūros bei valstybingumo apraiškas, savo krašto praeities įvykius, geografinę aplinką bei joje vykstančius pokyčius.</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Orientuojasi laiko tėkmėje (pvz., vakar, šiandien, rytoj, prieš tai, dabar, vėliau) ir įvykių nuoseklume; pradeda naudoti amžiaus tarpsniui pritaikytus žemėlapius, schematiškai vaizduoti aplinką ir žinomus maršrutus.</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Aiškinasi pinigų reikšmę, daiktų piniginę vertę; aptaria profesijas.</a:t>
                      </a:r>
                      <a:endParaRPr lang="lt-LT" sz="1200" dirty="0">
                        <a:effectLst/>
                        <a:latin typeface="Arial" panose="020B0604020202020204" pitchFamily="34" charset="0"/>
                        <a:ea typeface="Noto Sans Symbols"/>
                        <a:cs typeface="Arial" panose="020B0604020202020204" pitchFamily="34" charset="0"/>
                      </a:endParaRPr>
                    </a:p>
                  </a:txBody>
                  <a:tcPr marL="2444" marR="2444"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Dalyvaudama kasdienėse situacijose, pasakodama</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istorijas ar žaisdama</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suvokia laiko tėkmę (pvz.,</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vakar, šiandien, rytoj, prieš</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tai, dabar, vėliau) ir įvykių</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nuoseklumą.</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444" marR="2444"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444" marR="2444"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444" marR="2444"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C 2.2</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444" marR="2444"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444" marR="2444"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444" marR="2444" marT="0" marB="0"/>
                </a:tc>
                <a:extLst>
                  <a:ext uri="{0D108BD9-81ED-4DB2-BD59-A6C34878D82A}">
                    <a16:rowId xmlns:a16="http://schemas.microsoft.com/office/drawing/2014/main" val="1264163757"/>
                  </a:ext>
                </a:extLst>
              </a:tr>
              <a:tr h="998658">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PILIETIŠKUMO</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444" marR="2444"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Elgesiu ir darbais prisideda prie grupės gerovės; tausoja ir tvarko savo, kitų žmonių ir bendrus daiktus; formuojasi atsakingo vartojimo nuostatas ir įpročius; samprotauja, kaip žmonių gyvenimas ir veikla veikia aplinką.</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Nusako ir interpretuoja artimoje aplinkoje stebimas pilietinės visuomenės ir Lietuvos valstybingumo apraiškas; vaizduoja Lietuvos valstybinę vėliavą; aktualią praeitį, sieja su dabartiniu gyvenimu.</a:t>
                      </a:r>
                      <a:endParaRPr lang="lt-LT" sz="1200" dirty="0">
                        <a:effectLst/>
                        <a:latin typeface="Arial" panose="020B0604020202020204" pitchFamily="34" charset="0"/>
                        <a:ea typeface="Noto Sans Symbols"/>
                        <a:cs typeface="Arial" panose="020B0604020202020204" pitchFamily="34" charset="0"/>
                      </a:endParaRPr>
                    </a:p>
                  </a:txBody>
                  <a:tcPr marL="2444" marR="2444"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Bendradarbiaudama,</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dalyvaudama įvairiose</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veiklose tausoja, tvarko ir laikydamasi susitarimų naudoja savo, kitų žmonių ir</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bendrus daiktus. Geranoriškai paskolina savo turimus daiktus draugams.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444" marR="2444"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444" marR="2444"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444" marR="2444"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B 1.2</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444" marR="2444"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2444" marR="2444"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2444" marR="2444" marT="0" marB="0"/>
                </a:tc>
                <a:extLst>
                  <a:ext uri="{0D108BD9-81ED-4DB2-BD59-A6C34878D82A}">
                    <a16:rowId xmlns:a16="http://schemas.microsoft.com/office/drawing/2014/main" val="1911189122"/>
                  </a:ext>
                </a:extLst>
              </a:tr>
            </a:tbl>
          </a:graphicData>
        </a:graphic>
      </p:graphicFrame>
      <p:graphicFrame>
        <p:nvGraphicFramePr>
          <p:cNvPr id="5" name="Table 4">
            <a:extLst>
              <a:ext uri="{FF2B5EF4-FFF2-40B4-BE49-F238E27FC236}">
                <a16:creationId xmlns:a16="http://schemas.microsoft.com/office/drawing/2014/main" id="{A1544E69-4147-CF82-1703-D7D452759811}"/>
              </a:ext>
            </a:extLst>
          </p:cNvPr>
          <p:cNvGraphicFramePr>
            <a:graphicFrameLocks noGrp="1"/>
          </p:cNvGraphicFramePr>
          <p:nvPr>
            <p:extLst>
              <p:ext uri="{D42A27DB-BD31-4B8C-83A1-F6EECF244321}">
                <p14:modId xmlns:p14="http://schemas.microsoft.com/office/powerpoint/2010/main" val="3378592368"/>
              </p:ext>
            </p:extLst>
          </p:nvPr>
        </p:nvGraphicFramePr>
        <p:xfrm>
          <a:off x="471270" y="3868705"/>
          <a:ext cx="11249460" cy="1617695"/>
        </p:xfrm>
        <a:graphic>
          <a:graphicData uri="http://schemas.openxmlformats.org/drawingml/2006/table">
            <a:tbl>
              <a:tblPr bandRow="1">
                <a:tableStyleId>{5C22544A-7EE6-4342-B048-85BDC9FD1C3A}</a:tableStyleId>
              </a:tblPr>
              <a:tblGrid>
                <a:gridCol w="1263745">
                  <a:extLst>
                    <a:ext uri="{9D8B030D-6E8A-4147-A177-3AD203B41FA5}">
                      <a16:colId xmlns:a16="http://schemas.microsoft.com/office/drawing/2014/main" val="1788704545"/>
                    </a:ext>
                  </a:extLst>
                </a:gridCol>
                <a:gridCol w="4215619">
                  <a:extLst>
                    <a:ext uri="{9D8B030D-6E8A-4147-A177-3AD203B41FA5}">
                      <a16:colId xmlns:a16="http://schemas.microsoft.com/office/drawing/2014/main" val="1309645460"/>
                    </a:ext>
                  </a:extLst>
                </a:gridCol>
                <a:gridCol w="2213317">
                  <a:extLst>
                    <a:ext uri="{9D8B030D-6E8A-4147-A177-3AD203B41FA5}">
                      <a16:colId xmlns:a16="http://schemas.microsoft.com/office/drawing/2014/main" val="1256524295"/>
                    </a:ext>
                  </a:extLst>
                </a:gridCol>
                <a:gridCol w="722141">
                  <a:extLst>
                    <a:ext uri="{9D8B030D-6E8A-4147-A177-3AD203B41FA5}">
                      <a16:colId xmlns:a16="http://schemas.microsoft.com/office/drawing/2014/main" val="68176355"/>
                    </a:ext>
                  </a:extLst>
                </a:gridCol>
                <a:gridCol w="764345">
                  <a:extLst>
                    <a:ext uri="{9D8B030D-6E8A-4147-A177-3AD203B41FA5}">
                      <a16:colId xmlns:a16="http://schemas.microsoft.com/office/drawing/2014/main" val="59262752"/>
                    </a:ext>
                  </a:extLst>
                </a:gridCol>
                <a:gridCol w="736209">
                  <a:extLst>
                    <a:ext uri="{9D8B030D-6E8A-4147-A177-3AD203B41FA5}">
                      <a16:colId xmlns:a16="http://schemas.microsoft.com/office/drawing/2014/main" val="1465973012"/>
                    </a:ext>
                  </a:extLst>
                </a:gridCol>
                <a:gridCol w="670560">
                  <a:extLst>
                    <a:ext uri="{9D8B030D-6E8A-4147-A177-3AD203B41FA5}">
                      <a16:colId xmlns:a16="http://schemas.microsoft.com/office/drawing/2014/main" val="559855448"/>
                    </a:ext>
                  </a:extLst>
                </a:gridCol>
                <a:gridCol w="663524">
                  <a:extLst>
                    <a:ext uri="{9D8B030D-6E8A-4147-A177-3AD203B41FA5}">
                      <a16:colId xmlns:a16="http://schemas.microsoft.com/office/drawing/2014/main" val="3174620171"/>
                    </a:ext>
                  </a:extLst>
                </a:gridCol>
              </a:tblGrid>
              <a:tr h="1617695">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SKAITMENINĖ</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0856" marR="10856"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Tausoja ir laikantis susitarimų naudoja skaitmeninius įrenginius.</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Savo tautos ir kitų kultūrų tradicijų, aktualios praeities ir geografinės aplinkos tyrinėjime panaudoja skaitmeninį turinį.</a:t>
                      </a:r>
                      <a:endParaRPr lang="lt-LT" sz="1200" dirty="0">
                        <a:effectLst/>
                        <a:latin typeface="Arial" panose="020B0604020202020204" pitchFamily="34" charset="0"/>
                        <a:ea typeface="Noto Sans Symbols"/>
                        <a:cs typeface="Arial" panose="020B0604020202020204" pitchFamily="34" charset="0"/>
                      </a:endParaRPr>
                    </a:p>
                  </a:txBody>
                  <a:tcPr marL="10856" marR="10856" marT="0" marB="0"/>
                </a:tc>
                <a:tc>
                  <a:txBody>
                    <a:bodyPr/>
                    <a:lstStyle/>
                    <a:p>
                      <a:pPr marL="34290">
                        <a:lnSpc>
                          <a:spcPct val="107000"/>
                        </a:lnSpc>
                        <a:spcAft>
                          <a:spcPts val="800"/>
                        </a:spcAft>
                      </a:pPr>
                      <a:r>
                        <a:rPr lang="lt-LT" sz="1200" dirty="0">
                          <a:effectLst/>
                          <a:latin typeface="Arial" panose="020B0604020202020204" pitchFamily="34" charset="0"/>
                          <a:cs typeface="Arial" panose="020B0604020202020204" pitchFamily="34" charset="0"/>
                        </a:rPr>
                        <a:t>Stebėdama, klausinėdama,</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analizuodama šaltinius</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(nuotraukas, senus daiktus, knygas ir kt.) tyrinėja jai  aktualią praeitį, sieja ją su dabartiniu gyvenimu ir kuria paprasčiausią istorinį pasakojimą.</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0856" marR="10856" marT="0" marB="0"/>
                </a:tc>
                <a:tc>
                  <a:txBody>
                    <a:bodyPr/>
                    <a:lstStyle/>
                    <a:p>
                      <a:pPr marL="34290">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0856" marR="10856" marT="0" marB="0"/>
                </a:tc>
                <a:tc>
                  <a:txBody>
                    <a:bodyPr/>
                    <a:lstStyle/>
                    <a:p>
                      <a:pPr marL="34290">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0856" marR="10856" marT="0" marB="0"/>
                </a:tc>
                <a:tc>
                  <a:txBody>
                    <a:bodyPr/>
                    <a:lstStyle/>
                    <a:p>
                      <a:pP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C 3.2</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0856" marR="10856"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10856" marR="10856"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10856" marR="10856" marT="0" marB="0"/>
                </a:tc>
                <a:extLst>
                  <a:ext uri="{0D108BD9-81ED-4DB2-BD59-A6C34878D82A}">
                    <a16:rowId xmlns:a16="http://schemas.microsoft.com/office/drawing/2014/main" val="2717829691"/>
                  </a:ext>
                </a:extLst>
              </a:tr>
            </a:tbl>
          </a:graphicData>
        </a:graphic>
      </p:graphicFrame>
    </p:spTree>
    <p:extLst>
      <p:ext uri="{BB962C8B-B14F-4D97-AF65-F5344CB8AC3E}">
        <p14:creationId xmlns:p14="http://schemas.microsoft.com/office/powerpoint/2010/main" val="31980330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CB380C-15D8-5EB2-D692-9181AC84C57F}"/>
              </a:ext>
            </a:extLst>
          </p:cNvPr>
          <p:cNvSpPr>
            <a:spLocks noGrp="1"/>
          </p:cNvSpPr>
          <p:nvPr>
            <p:ph type="sldNum" sz="quarter" idx="12"/>
          </p:nvPr>
        </p:nvSpPr>
        <p:spPr/>
        <p:txBody>
          <a:bodyPr/>
          <a:lstStyle/>
          <a:p>
            <a:fld id="{FACB02E1-4DFD-4284-8264-390F056E040D}" type="slidenum">
              <a:rPr lang="lt-LT" smtClean="0"/>
              <a:t>52</a:t>
            </a:fld>
            <a:endParaRPr lang="lt-LT"/>
          </a:p>
        </p:txBody>
      </p:sp>
      <p:graphicFrame>
        <p:nvGraphicFramePr>
          <p:cNvPr id="4" name="Table 3">
            <a:extLst>
              <a:ext uri="{FF2B5EF4-FFF2-40B4-BE49-F238E27FC236}">
                <a16:creationId xmlns:a16="http://schemas.microsoft.com/office/drawing/2014/main" id="{DC115035-6E10-59CE-1812-A314CDCC9136}"/>
              </a:ext>
            </a:extLst>
          </p:cNvPr>
          <p:cNvGraphicFramePr>
            <a:graphicFrameLocks noGrp="1"/>
          </p:cNvGraphicFramePr>
          <p:nvPr>
            <p:extLst>
              <p:ext uri="{D42A27DB-BD31-4B8C-83A1-F6EECF244321}">
                <p14:modId xmlns:p14="http://schemas.microsoft.com/office/powerpoint/2010/main" val="1598064975"/>
              </p:ext>
            </p:extLst>
          </p:nvPr>
        </p:nvGraphicFramePr>
        <p:xfrm>
          <a:off x="464239" y="394255"/>
          <a:ext cx="11128712" cy="2247710"/>
        </p:xfrm>
        <a:graphic>
          <a:graphicData uri="http://schemas.openxmlformats.org/drawingml/2006/table">
            <a:tbl>
              <a:tblPr bandRow="1">
                <a:tableStyleId>{5C22544A-7EE6-4342-B048-85BDC9FD1C3A}</a:tableStyleId>
              </a:tblPr>
              <a:tblGrid>
                <a:gridCol w="1698118">
                  <a:extLst>
                    <a:ext uri="{9D8B030D-6E8A-4147-A177-3AD203B41FA5}">
                      <a16:colId xmlns:a16="http://schemas.microsoft.com/office/drawing/2014/main" val="983774365"/>
                    </a:ext>
                  </a:extLst>
                </a:gridCol>
                <a:gridCol w="3549131">
                  <a:extLst>
                    <a:ext uri="{9D8B030D-6E8A-4147-A177-3AD203B41FA5}">
                      <a16:colId xmlns:a16="http://schemas.microsoft.com/office/drawing/2014/main" val="2844064657"/>
                    </a:ext>
                  </a:extLst>
                </a:gridCol>
                <a:gridCol w="1969477">
                  <a:extLst>
                    <a:ext uri="{9D8B030D-6E8A-4147-A177-3AD203B41FA5}">
                      <a16:colId xmlns:a16="http://schemas.microsoft.com/office/drawing/2014/main" val="2926763690"/>
                    </a:ext>
                  </a:extLst>
                </a:gridCol>
                <a:gridCol w="801858">
                  <a:extLst>
                    <a:ext uri="{9D8B030D-6E8A-4147-A177-3AD203B41FA5}">
                      <a16:colId xmlns:a16="http://schemas.microsoft.com/office/drawing/2014/main" val="3433810379"/>
                    </a:ext>
                  </a:extLst>
                </a:gridCol>
                <a:gridCol w="778413">
                  <a:extLst>
                    <a:ext uri="{9D8B030D-6E8A-4147-A177-3AD203B41FA5}">
                      <a16:colId xmlns:a16="http://schemas.microsoft.com/office/drawing/2014/main" val="2422871488"/>
                    </a:ext>
                  </a:extLst>
                </a:gridCol>
                <a:gridCol w="750277">
                  <a:extLst>
                    <a:ext uri="{9D8B030D-6E8A-4147-A177-3AD203B41FA5}">
                      <a16:colId xmlns:a16="http://schemas.microsoft.com/office/drawing/2014/main" val="718468248"/>
                    </a:ext>
                  </a:extLst>
                </a:gridCol>
                <a:gridCol w="754966">
                  <a:extLst>
                    <a:ext uri="{9D8B030D-6E8A-4147-A177-3AD203B41FA5}">
                      <a16:colId xmlns:a16="http://schemas.microsoft.com/office/drawing/2014/main" val="3005499207"/>
                    </a:ext>
                  </a:extLst>
                </a:gridCol>
                <a:gridCol w="826472">
                  <a:extLst>
                    <a:ext uri="{9D8B030D-6E8A-4147-A177-3AD203B41FA5}">
                      <a16:colId xmlns:a16="http://schemas.microsoft.com/office/drawing/2014/main" val="62870234"/>
                    </a:ext>
                  </a:extLst>
                </a:gridCol>
              </a:tblGrid>
              <a:tr h="1922225">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SOCIALINĖ, EMOCINĖ IR SVEIKOS GYVENSENOS</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4869" marR="4869" marT="0" marB="0"/>
                </a:tc>
                <a:tc>
                  <a:txBody>
                    <a:bodyPr/>
                    <a:lstStyle/>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Tyrinėja savo paties augimą, juo džiaugiasi.</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Elgiasi draugiškai su bendraamžiais; bendrauja su skirtingais nei jis / ji, žaidžia kartu; bando suprasti žmones ir priima jų įvairovę; demonstruoja įtraukų</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elgesį.</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Pastebi, kur gali prisidėti, padėti kitiems; pradeda matyti ne tik savo, bet ir kitų poreikius; </a:t>
                      </a:r>
                    </a:p>
                    <a:p>
                      <a:pPr marL="0" lvl="0" indent="0">
                        <a:lnSpc>
                          <a:spcPct val="107000"/>
                        </a:lnSpc>
                        <a:spcAft>
                          <a:spcPts val="800"/>
                        </a:spcAft>
                        <a:buSzPts val="1000"/>
                        <a:buFont typeface="Arial" panose="020B0604020202020204" pitchFamily="34" charset="0"/>
                        <a:buNone/>
                      </a:pPr>
                      <a:r>
                        <a:rPr lang="lt-LT" sz="1200" dirty="0">
                          <a:effectLst/>
                          <a:latin typeface="Arial" panose="020B0604020202020204" pitchFamily="34" charset="0"/>
                          <a:cs typeface="Arial" panose="020B0604020202020204" pitchFamily="34" charset="0"/>
                        </a:rPr>
                        <a:t>Ugdosi socialiniame gyvenime aktualius jausmus: savigarbą, pasitikėjimą, pagarbą, rūpestį, </a:t>
                      </a:r>
                      <a:r>
                        <a:rPr lang="lt-LT" sz="1200" dirty="0" err="1">
                          <a:effectLst/>
                          <a:latin typeface="Arial" panose="020B0604020202020204" pitchFamily="34" charset="0"/>
                          <a:cs typeface="Arial" panose="020B0604020202020204" pitchFamily="34" charset="0"/>
                        </a:rPr>
                        <a:t>atjautą</a:t>
                      </a:r>
                      <a:r>
                        <a:rPr lang="lt-LT" sz="1200" dirty="0">
                          <a:effectLst/>
                          <a:latin typeface="Arial" panose="020B0604020202020204" pitchFamily="34" charset="0"/>
                          <a:cs typeface="Arial" panose="020B0604020202020204" pitchFamily="34" charset="0"/>
                        </a:rPr>
                        <a:t>, atsakomybės jausmą ir kt.</a:t>
                      </a:r>
                      <a:endParaRPr lang="lt-LT" sz="1200" dirty="0">
                        <a:effectLst/>
                        <a:latin typeface="Arial" panose="020B0604020202020204" pitchFamily="34" charset="0"/>
                        <a:ea typeface="Noto Sans Symbols"/>
                        <a:cs typeface="Arial" panose="020B0604020202020204" pitchFamily="34" charset="0"/>
                      </a:endParaRPr>
                    </a:p>
                  </a:txBody>
                  <a:tcPr marL="4869" marR="4869" marT="0" marB="0"/>
                </a:tc>
                <a:tc>
                  <a:txBody>
                    <a:bodyPr/>
                    <a:lstStyle/>
                    <a:p>
                      <a:pPr>
                        <a:lnSpc>
                          <a:spcPct val="107000"/>
                        </a:lnSpc>
                        <a:spcAft>
                          <a:spcPts val="800"/>
                        </a:spcAft>
                      </a:pPr>
                      <a:r>
                        <a:rPr lang="lt-LT" sz="1200" dirty="0">
                          <a:effectLst/>
                          <a:latin typeface="Arial" panose="020B0604020202020204" pitchFamily="34" charset="0"/>
                          <a:cs typeface="Arial" panose="020B0604020202020204" pitchFamily="34" charset="0"/>
                        </a:rPr>
                        <a:t>Kasdienėse situacijose</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primena bendraamžiams,</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koks elgesys yra tinkamas, o</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koks – ne, kokių susitarimų</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iškilusioje situacijoje reikėtų</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laikytis. Pati siūlo grupės</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susitarimų idėjas.</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Konfliktinėse situacijose</a:t>
                      </a:r>
                      <a:r>
                        <a:rPr lang="en-US" sz="1200" dirty="0">
                          <a:effectLst/>
                          <a:latin typeface="Arial" panose="020B0604020202020204" pitchFamily="34" charset="0"/>
                          <a:cs typeface="Arial" panose="020B0604020202020204" pitchFamily="34" charset="0"/>
                        </a:rPr>
                        <a:t> </a:t>
                      </a:r>
                      <a:r>
                        <a:rPr lang="lt-LT" sz="1200" dirty="0">
                          <a:effectLst/>
                          <a:latin typeface="Arial" panose="020B0604020202020204" pitchFamily="34" charset="0"/>
                          <a:cs typeface="Arial" panose="020B0604020202020204" pitchFamily="34" charset="0"/>
                        </a:rPr>
                        <a:t>pradeda ieškoti ne tik jai  vienai priimtino sprendimo.</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4869" marR="4869"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4869" marR="4869" marT="0" marB="0"/>
                </a:tc>
                <a:tc>
                  <a:txBody>
                    <a:bodyPr/>
                    <a:lstStyle/>
                    <a:p>
                      <a:pP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4869" marR="4869" marT="0" marB="0"/>
                </a:tc>
                <a:tc>
                  <a:txBody>
                    <a:bodyPr/>
                    <a:lstStyle/>
                    <a:p>
                      <a:pPr algn="ctr">
                        <a:lnSpc>
                          <a:spcPct val="107000"/>
                        </a:lnSpc>
                        <a:spcAft>
                          <a:spcPts val="800"/>
                        </a:spcAft>
                      </a:pPr>
                      <a:endParaRPr lang="en-US" sz="1200" dirty="0">
                        <a:effectLst/>
                        <a:latin typeface="Arial" panose="020B0604020202020204" pitchFamily="34" charset="0"/>
                        <a:cs typeface="Arial" panose="020B0604020202020204" pitchFamily="34" charset="0"/>
                      </a:endParaRPr>
                    </a:p>
                    <a:p>
                      <a:pPr algn="ctr">
                        <a:lnSpc>
                          <a:spcPct val="107000"/>
                        </a:lnSpc>
                        <a:spcAft>
                          <a:spcPts val="800"/>
                        </a:spcAft>
                      </a:pPr>
                      <a:r>
                        <a:rPr lang="lt-LT" sz="1200" dirty="0">
                          <a:effectLst/>
                          <a:latin typeface="Arial" panose="020B0604020202020204" pitchFamily="34" charset="0"/>
                          <a:cs typeface="Arial" panose="020B0604020202020204" pitchFamily="34" charset="0"/>
                        </a:rPr>
                        <a:t>A 2.3</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4869" marR="4869" marT="0" marB="0"/>
                </a:tc>
                <a:tc>
                  <a:txBody>
                    <a:bodyPr/>
                    <a:lstStyle/>
                    <a:p>
                      <a:pPr algn="ctr">
                        <a:lnSpc>
                          <a:spcPct val="107000"/>
                        </a:lnSpc>
                        <a:spcAft>
                          <a:spcPts val="800"/>
                        </a:spcAft>
                      </a:pPr>
                      <a:r>
                        <a:rPr lang="lt-LT" sz="1200">
                          <a:effectLst/>
                          <a:latin typeface="Arial" panose="020B0604020202020204" pitchFamily="34" charset="0"/>
                          <a:cs typeface="Arial" panose="020B0604020202020204" pitchFamily="34" charset="0"/>
                        </a:rPr>
                        <a:t> </a:t>
                      </a:r>
                      <a:endParaRPr lang="lt-LT" sz="1200">
                        <a:effectLst/>
                        <a:latin typeface="Arial" panose="020B0604020202020204" pitchFamily="34" charset="0"/>
                        <a:ea typeface="Calibri" panose="020F0502020204030204" pitchFamily="34" charset="0"/>
                        <a:cs typeface="Arial" panose="020B0604020202020204" pitchFamily="34" charset="0"/>
                      </a:endParaRPr>
                    </a:p>
                  </a:txBody>
                  <a:tcPr marL="4869" marR="4869" marT="0" marB="0"/>
                </a:tc>
                <a:tc>
                  <a:txBody>
                    <a:bodyPr/>
                    <a:lstStyle/>
                    <a:p>
                      <a:pPr algn="ctr">
                        <a:lnSpc>
                          <a:spcPct val="107000"/>
                        </a:lnSpc>
                        <a:spcAft>
                          <a:spcPts val="800"/>
                        </a:spcAft>
                      </a:pPr>
                      <a:r>
                        <a:rPr lang="lt-LT" sz="1200" dirty="0">
                          <a:effectLst/>
                          <a:latin typeface="Arial" panose="020B0604020202020204" pitchFamily="34" charset="0"/>
                          <a:cs typeface="Arial" panose="020B0604020202020204" pitchFamily="34" charset="0"/>
                        </a:rPr>
                        <a:t> </a:t>
                      </a:r>
                      <a:endParaRPr lang="lt-LT" sz="1200" dirty="0">
                        <a:effectLst/>
                        <a:latin typeface="Arial" panose="020B0604020202020204" pitchFamily="34" charset="0"/>
                        <a:ea typeface="Calibri" panose="020F0502020204030204" pitchFamily="34" charset="0"/>
                        <a:cs typeface="Arial" panose="020B0604020202020204" pitchFamily="34" charset="0"/>
                      </a:endParaRPr>
                    </a:p>
                  </a:txBody>
                  <a:tcPr marL="4869" marR="4869" marT="0" marB="0"/>
                </a:tc>
                <a:extLst>
                  <a:ext uri="{0D108BD9-81ED-4DB2-BD59-A6C34878D82A}">
                    <a16:rowId xmlns:a16="http://schemas.microsoft.com/office/drawing/2014/main" val="1875042696"/>
                  </a:ext>
                </a:extLst>
              </a:tr>
            </a:tbl>
          </a:graphicData>
        </a:graphic>
      </p:graphicFrame>
    </p:spTree>
    <p:extLst>
      <p:ext uri="{BB962C8B-B14F-4D97-AF65-F5344CB8AC3E}">
        <p14:creationId xmlns:p14="http://schemas.microsoft.com/office/powerpoint/2010/main" val="28403872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veikslėlis 4"/>
          <p:cNvPicPr>
            <a:picLocks noChangeAspect="1"/>
          </p:cNvPicPr>
          <p:nvPr/>
        </p:nvPicPr>
        <p:blipFill rotWithShape="1">
          <a:blip r:embed="rId3"/>
          <a:srcRect l="18298" t="16552" r="18036" b="9143"/>
          <a:stretch/>
        </p:blipFill>
        <p:spPr>
          <a:xfrm>
            <a:off x="378069" y="0"/>
            <a:ext cx="10515599" cy="6903372"/>
          </a:xfrm>
          <a:prstGeom prst="rect">
            <a:avLst/>
          </a:prstGeom>
        </p:spPr>
      </p:pic>
    </p:spTree>
    <p:extLst>
      <p:ext uri="{BB962C8B-B14F-4D97-AF65-F5344CB8AC3E}">
        <p14:creationId xmlns:p14="http://schemas.microsoft.com/office/powerpoint/2010/main" val="85361718"/>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endParaRPr lang="lt-LT" dirty="0"/>
          </a:p>
        </p:txBody>
      </p:sp>
      <p:pic>
        <p:nvPicPr>
          <p:cNvPr id="4" name="Paveikslėlis 3"/>
          <p:cNvPicPr>
            <a:picLocks noChangeAspect="1"/>
          </p:cNvPicPr>
          <p:nvPr/>
        </p:nvPicPr>
        <p:blipFill rotWithShape="1">
          <a:blip r:embed="rId2"/>
          <a:srcRect l="15910" t="19273" r="15329" b="7412"/>
          <a:stretch/>
        </p:blipFill>
        <p:spPr>
          <a:xfrm>
            <a:off x="202223" y="-105508"/>
            <a:ext cx="12098215" cy="7101732"/>
          </a:xfrm>
          <a:prstGeom prst="rect">
            <a:avLst/>
          </a:prstGeom>
        </p:spPr>
      </p:pic>
    </p:spTree>
    <p:extLst>
      <p:ext uri="{BB962C8B-B14F-4D97-AF65-F5344CB8AC3E}">
        <p14:creationId xmlns:p14="http://schemas.microsoft.com/office/powerpoint/2010/main" val="32194466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veikslėlis 4"/>
          <p:cNvPicPr>
            <a:picLocks noChangeAspect="1"/>
          </p:cNvPicPr>
          <p:nvPr/>
        </p:nvPicPr>
        <p:blipFill rotWithShape="1">
          <a:blip r:embed="rId3"/>
          <a:srcRect l="18659" t="16179" r="18162" b="12220"/>
          <a:stretch/>
        </p:blipFill>
        <p:spPr>
          <a:xfrm>
            <a:off x="361507" y="0"/>
            <a:ext cx="10940902" cy="6974548"/>
          </a:xfrm>
          <a:prstGeom prst="rect">
            <a:avLst/>
          </a:prstGeom>
        </p:spPr>
      </p:pic>
    </p:spTree>
    <p:extLst>
      <p:ext uri="{BB962C8B-B14F-4D97-AF65-F5344CB8AC3E}">
        <p14:creationId xmlns:p14="http://schemas.microsoft.com/office/powerpoint/2010/main" val="101688370"/>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veikslėlis 4"/>
          <p:cNvPicPr>
            <a:picLocks noChangeAspect="1"/>
          </p:cNvPicPr>
          <p:nvPr/>
        </p:nvPicPr>
        <p:blipFill rotWithShape="1">
          <a:blip r:embed="rId3"/>
          <a:srcRect l="22812" t="20370" r="22552" b="30186"/>
          <a:stretch/>
        </p:blipFill>
        <p:spPr>
          <a:xfrm>
            <a:off x="352554" y="628650"/>
            <a:ext cx="11839446" cy="6026944"/>
          </a:xfrm>
          <a:prstGeom prst="rect">
            <a:avLst/>
          </a:prstGeom>
        </p:spPr>
      </p:pic>
    </p:spTree>
    <p:extLst>
      <p:ext uri="{BB962C8B-B14F-4D97-AF65-F5344CB8AC3E}">
        <p14:creationId xmlns:p14="http://schemas.microsoft.com/office/powerpoint/2010/main" val="3706985966"/>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7F62FBE-2563-8055-E521-0059AD3168E3}"/>
              </a:ext>
            </a:extLst>
          </p:cNvPr>
          <p:cNvSpPr>
            <a:spLocks noGrp="1"/>
          </p:cNvSpPr>
          <p:nvPr>
            <p:ph type="sldNum" sz="quarter" idx="12"/>
          </p:nvPr>
        </p:nvSpPr>
        <p:spPr/>
        <p:txBody>
          <a:bodyPr/>
          <a:lstStyle/>
          <a:p>
            <a:fld id="{95CBEC59-7FF9-4688-98DF-89832A0C9025}" type="slidenum">
              <a:rPr lang="en-US" smtClean="0"/>
              <a:t>57</a:t>
            </a:fld>
            <a:endParaRPr lang="en-US" dirty="0"/>
          </a:p>
        </p:txBody>
      </p:sp>
      <p:sp>
        <p:nvSpPr>
          <p:cNvPr id="7" name="Subtitle 5">
            <a:extLst>
              <a:ext uri="{FF2B5EF4-FFF2-40B4-BE49-F238E27FC236}">
                <a16:creationId xmlns:a16="http://schemas.microsoft.com/office/drawing/2014/main" id="{B29BD290-6651-8609-E303-957887AA1317}"/>
              </a:ext>
            </a:extLst>
          </p:cNvPr>
          <p:cNvSpPr txBox="1">
            <a:spLocks/>
          </p:cNvSpPr>
          <p:nvPr/>
        </p:nvSpPr>
        <p:spPr>
          <a:xfrm>
            <a:off x="929786" y="981884"/>
            <a:ext cx="10244651" cy="3195565"/>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lt-LT" sz="2000" dirty="0">
                <a:solidFill>
                  <a:srgbClr val="002060"/>
                </a:solidFill>
                <a:latin typeface="Arial Narrow" panose="020B0606020202030204" pitchFamily="34" charset="0"/>
              </a:rPr>
              <a:t>Skirti stebėti ir skatinti individualią vaiko pažangą: pateikiami vaiko pasiekiamų žingsnių (lygių) aprašymai, nusakant esminius požymius, iš kurių matoma, kiek vaikas jau pasiekęs ir kokią daro pažangą.</a:t>
            </a:r>
          </a:p>
          <a:p>
            <a:pPr>
              <a:buFont typeface="Wingdings" panose="05000000000000000000" pitchFamily="2" charset="2"/>
              <a:buChar char="§"/>
            </a:pPr>
            <a:r>
              <a:rPr lang="lt-LT" sz="2000" dirty="0">
                <a:solidFill>
                  <a:srgbClr val="002060"/>
                </a:solidFill>
                <a:latin typeface="Arial Narrow" panose="020B0606020202030204" pitchFamily="34" charset="0"/>
              </a:rPr>
              <a:t>Pasiekimų žingsniai (lygiai) nubrėžia bendrą judėjimo kryptį skirtingų poreikių vaikams. </a:t>
            </a:r>
          </a:p>
          <a:p>
            <a:pPr>
              <a:buFont typeface="Wingdings" panose="05000000000000000000" pitchFamily="2" charset="2"/>
              <a:buChar char="§"/>
            </a:pPr>
            <a:r>
              <a:rPr lang="lt-LT" sz="2000" dirty="0">
                <a:solidFill>
                  <a:srgbClr val="002060"/>
                </a:solidFill>
                <a:latin typeface="Arial Narrow" panose="020B0606020202030204" pitchFamily="34" charset="0"/>
              </a:rPr>
              <a:t>Lygių požymiai, rodantys gebėjimų raidą aprašomi susiliejant žinias, gebėjimus ir nuostatas. </a:t>
            </a:r>
          </a:p>
          <a:p>
            <a:pPr>
              <a:buFont typeface="Wingdings" panose="05000000000000000000" pitchFamily="2" charset="2"/>
              <a:buChar char="§"/>
            </a:pPr>
            <a:r>
              <a:rPr lang="lt-LT" sz="2000" dirty="0">
                <a:solidFill>
                  <a:srgbClr val="002060"/>
                </a:solidFill>
                <a:latin typeface="Arial Narrow" panose="020B0606020202030204" pitchFamily="34" charset="0"/>
              </a:rPr>
              <a:t>Pateikiami pavyzdžiai, kaip vaiko gebėjimai atsiskleidžia jo veikloje.  </a:t>
            </a:r>
          </a:p>
          <a:p>
            <a:pPr>
              <a:buFont typeface="Wingdings" panose="05000000000000000000" pitchFamily="2" charset="2"/>
              <a:buChar char="§"/>
            </a:pPr>
            <a:r>
              <a:rPr lang="lt-LT" sz="2000" dirty="0">
                <a:solidFill>
                  <a:srgbClr val="002060"/>
                </a:solidFill>
                <a:latin typeface="Arial Narrow" panose="020B0606020202030204" pitchFamily="34" charset="0"/>
              </a:rPr>
              <a:t>Vaikų ugdymo gairės – tai pedagogo veikla, tikslingai vedanti link numatytų vaiko pasiekimų. Jos padės pedagogams pajusti ryšį tarp numatytų vaikų pasiekimų ir kasdieninio vaikų ugdymo būdų.  </a:t>
            </a:r>
          </a:p>
        </p:txBody>
      </p:sp>
      <p:sp>
        <p:nvSpPr>
          <p:cNvPr id="8" name="Title 1">
            <a:extLst>
              <a:ext uri="{FF2B5EF4-FFF2-40B4-BE49-F238E27FC236}">
                <a16:creationId xmlns:a16="http://schemas.microsoft.com/office/drawing/2014/main" id="{FEA52DAE-ABB7-89EE-7237-12C24E441106}"/>
              </a:ext>
            </a:extLst>
          </p:cNvPr>
          <p:cNvSpPr txBox="1">
            <a:spLocks/>
          </p:cNvSpPr>
          <p:nvPr/>
        </p:nvSpPr>
        <p:spPr>
          <a:xfrm>
            <a:off x="929786" y="213556"/>
            <a:ext cx="10160245" cy="681805"/>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lt-LT" dirty="0">
                <a:solidFill>
                  <a:srgbClr val="002060"/>
                </a:solidFill>
                <a:latin typeface="Arial Narrow" panose="020B0606020202030204" pitchFamily="34" charset="0"/>
              </a:rPr>
              <a:t>Priešmokyklinio amžiaus vaikų pasiekimų lygiai: </a:t>
            </a:r>
            <a:endParaRPr lang="en-US" dirty="0">
              <a:solidFill>
                <a:srgbClr val="002060"/>
              </a:solidFill>
              <a:latin typeface="Arial Narrow" panose="020B0606020202030204" pitchFamily="34" charset="0"/>
            </a:endParaRPr>
          </a:p>
        </p:txBody>
      </p:sp>
      <p:grpSp>
        <p:nvGrpSpPr>
          <p:cNvPr id="18" name="Group 40">
            <a:extLst>
              <a:ext uri="{FF2B5EF4-FFF2-40B4-BE49-F238E27FC236}">
                <a16:creationId xmlns:a16="http://schemas.microsoft.com/office/drawing/2014/main" id="{396E444D-3AC0-E762-137A-AD6339108B68}"/>
              </a:ext>
            </a:extLst>
          </p:cNvPr>
          <p:cNvGrpSpPr/>
          <p:nvPr/>
        </p:nvGrpSpPr>
        <p:grpSpPr>
          <a:xfrm>
            <a:off x="4251149" y="5353636"/>
            <a:ext cx="2435693" cy="834191"/>
            <a:chOff x="3475232" y="3573379"/>
            <a:chExt cx="2805862" cy="834191"/>
          </a:xfrm>
        </p:grpSpPr>
        <p:sp>
          <p:nvSpPr>
            <p:cNvPr id="19" name="Rectangle 41">
              <a:extLst>
                <a:ext uri="{FF2B5EF4-FFF2-40B4-BE49-F238E27FC236}">
                  <a16:creationId xmlns:a16="http://schemas.microsoft.com/office/drawing/2014/main" id="{584A0625-17BE-3C0A-F2FA-A05038829E0C}"/>
                </a:ext>
              </a:extLst>
            </p:cNvPr>
            <p:cNvSpPr/>
            <p:nvPr/>
          </p:nvSpPr>
          <p:spPr>
            <a:xfrm>
              <a:off x="3475232" y="3573379"/>
              <a:ext cx="2637031" cy="8341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 name="Isosceles Triangle 42">
              <a:extLst>
                <a:ext uri="{FF2B5EF4-FFF2-40B4-BE49-F238E27FC236}">
                  <a16:creationId xmlns:a16="http://schemas.microsoft.com/office/drawing/2014/main" id="{19337EDE-78A4-3489-DB39-37706E0BFC48}"/>
                </a:ext>
              </a:extLst>
            </p:cNvPr>
            <p:cNvSpPr/>
            <p:nvPr/>
          </p:nvSpPr>
          <p:spPr>
            <a:xfrm rot="5400000">
              <a:off x="6063629" y="3889798"/>
              <a:ext cx="233573" cy="20135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nvGrpSpPr>
          <p:cNvPr id="21" name="Group 44">
            <a:extLst>
              <a:ext uri="{FF2B5EF4-FFF2-40B4-BE49-F238E27FC236}">
                <a16:creationId xmlns:a16="http://schemas.microsoft.com/office/drawing/2014/main" id="{2413083B-6CB3-C9E2-4A15-6A4FB1CB8D27}"/>
              </a:ext>
            </a:extLst>
          </p:cNvPr>
          <p:cNvGrpSpPr/>
          <p:nvPr/>
        </p:nvGrpSpPr>
        <p:grpSpPr>
          <a:xfrm>
            <a:off x="1614117" y="5353637"/>
            <a:ext cx="2838388" cy="834190"/>
            <a:chOff x="838200" y="3573380"/>
            <a:chExt cx="2838388" cy="834190"/>
          </a:xfrm>
        </p:grpSpPr>
        <p:sp>
          <p:nvSpPr>
            <p:cNvPr id="22" name="Round Same Side Corner Rectangle 45">
              <a:extLst>
                <a:ext uri="{FF2B5EF4-FFF2-40B4-BE49-F238E27FC236}">
                  <a16:creationId xmlns:a16="http://schemas.microsoft.com/office/drawing/2014/main" id="{C08283E9-ACC2-C1DF-8FA9-EDBAABC6D14F}"/>
                </a:ext>
              </a:extLst>
            </p:cNvPr>
            <p:cNvSpPr/>
            <p:nvPr/>
          </p:nvSpPr>
          <p:spPr>
            <a:xfrm rot="16200000">
              <a:off x="1739621" y="2671959"/>
              <a:ext cx="834190" cy="2637031"/>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3" name="Isosceles Triangle 46">
              <a:extLst>
                <a:ext uri="{FF2B5EF4-FFF2-40B4-BE49-F238E27FC236}">
                  <a16:creationId xmlns:a16="http://schemas.microsoft.com/office/drawing/2014/main" id="{18F1961C-7A0F-4D78-FEC8-F24FD4B32341}"/>
                </a:ext>
              </a:extLst>
            </p:cNvPr>
            <p:cNvSpPr/>
            <p:nvPr/>
          </p:nvSpPr>
          <p:spPr>
            <a:xfrm rot="5400000">
              <a:off x="3459123" y="3889797"/>
              <a:ext cx="233573" cy="20135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4" name="TextBox 47">
              <a:extLst>
                <a:ext uri="{FF2B5EF4-FFF2-40B4-BE49-F238E27FC236}">
                  <a16:creationId xmlns:a16="http://schemas.microsoft.com/office/drawing/2014/main" id="{057FF786-5B7D-B996-4065-4E378507ABF1}"/>
                </a:ext>
              </a:extLst>
            </p:cNvPr>
            <p:cNvSpPr txBox="1"/>
            <p:nvPr/>
          </p:nvSpPr>
          <p:spPr>
            <a:xfrm>
              <a:off x="2080614" y="3759641"/>
              <a:ext cx="184731" cy="400110"/>
            </a:xfrm>
            <a:prstGeom prst="rect">
              <a:avLst/>
            </a:prstGeom>
            <a:noFill/>
          </p:spPr>
          <p:txBody>
            <a:bodyPr wrap="none" rtlCol="0">
              <a:spAutoFit/>
            </a:bodyPr>
            <a:lstStyle/>
            <a:p>
              <a:pPr algn="ctr"/>
              <a:endParaRPr lang="en-US" sz="2000" b="1" dirty="0">
                <a:solidFill>
                  <a:schemeClr val="bg1"/>
                </a:solidFill>
              </a:endParaRPr>
            </a:p>
          </p:txBody>
        </p:sp>
      </p:grpSp>
      <p:sp>
        <p:nvSpPr>
          <p:cNvPr id="25" name="矩形 38">
            <a:extLst>
              <a:ext uri="{FF2B5EF4-FFF2-40B4-BE49-F238E27FC236}">
                <a16:creationId xmlns:a16="http://schemas.microsoft.com/office/drawing/2014/main" id="{865BF83C-3466-90C9-5C59-B6D16BE6A607}"/>
              </a:ext>
            </a:extLst>
          </p:cNvPr>
          <p:cNvSpPr/>
          <p:nvPr/>
        </p:nvSpPr>
        <p:spPr>
          <a:xfrm>
            <a:off x="1921690" y="5480982"/>
            <a:ext cx="2074434" cy="584775"/>
          </a:xfrm>
          <a:prstGeom prst="rect">
            <a:avLst/>
          </a:prstGeom>
        </p:spPr>
        <p:txBody>
          <a:bodyPr wrap="square">
            <a:spAutoFit/>
          </a:bodyPr>
          <a:lstStyle/>
          <a:p>
            <a:pPr algn="ctr"/>
            <a:r>
              <a:rPr lang="lt-LT" altLang="zh-CN" sz="1600" b="1" dirty="0">
                <a:solidFill>
                  <a:srgbClr val="C00000"/>
                </a:solidFill>
                <a:latin typeface="Helvetica" panose="020B0604020202020204" pitchFamily="34" charset="0"/>
                <a:cs typeface="Helvetica" panose="020B0604020202020204" pitchFamily="34" charset="0"/>
              </a:rPr>
              <a:t>VAIKŲ UGDYMOSI PAŽANGA:</a:t>
            </a:r>
            <a:endParaRPr lang="en-US" altLang="zh-CN" sz="1600" b="1" dirty="0">
              <a:solidFill>
                <a:srgbClr val="C00000"/>
              </a:solidFill>
              <a:latin typeface="Helvetica" panose="020B0604020202020204" pitchFamily="34" charset="0"/>
              <a:cs typeface="Helvetica" panose="020B0604020202020204" pitchFamily="34" charset="0"/>
            </a:endParaRPr>
          </a:p>
        </p:txBody>
      </p:sp>
      <p:sp>
        <p:nvSpPr>
          <p:cNvPr id="26" name="矩形 39">
            <a:extLst>
              <a:ext uri="{FF2B5EF4-FFF2-40B4-BE49-F238E27FC236}">
                <a16:creationId xmlns:a16="http://schemas.microsoft.com/office/drawing/2014/main" id="{90CEDAD5-107D-2F10-14CB-AEA42ECB4742}"/>
              </a:ext>
            </a:extLst>
          </p:cNvPr>
          <p:cNvSpPr/>
          <p:nvPr/>
        </p:nvSpPr>
        <p:spPr>
          <a:xfrm>
            <a:off x="4387417" y="5602780"/>
            <a:ext cx="2074434" cy="276999"/>
          </a:xfrm>
          <a:prstGeom prst="rect">
            <a:avLst/>
          </a:prstGeom>
        </p:spPr>
        <p:txBody>
          <a:bodyPr wrap="square">
            <a:spAutoFit/>
          </a:bodyPr>
          <a:lstStyle/>
          <a:p>
            <a:pPr algn="ctr"/>
            <a:r>
              <a:rPr lang="lt-LT" altLang="zh-CN" sz="1200" b="1" dirty="0">
                <a:solidFill>
                  <a:schemeClr val="bg1"/>
                </a:solidFill>
                <a:latin typeface="Helvetica" panose="020B0604020202020204" pitchFamily="34" charset="0"/>
                <a:cs typeface="Helvetica" panose="020B0604020202020204" pitchFamily="34" charset="0"/>
              </a:rPr>
              <a:t>IKI PAGRINDINIO LYGIO</a:t>
            </a:r>
            <a:endParaRPr lang="en-US" altLang="zh-CN" sz="1200" b="1" dirty="0">
              <a:solidFill>
                <a:schemeClr val="bg1"/>
              </a:solidFill>
              <a:latin typeface="Helvetica" panose="020B0604020202020204" pitchFamily="34" charset="0"/>
              <a:cs typeface="Helvetica" panose="020B0604020202020204" pitchFamily="34" charset="0"/>
            </a:endParaRPr>
          </a:p>
        </p:txBody>
      </p:sp>
      <p:grpSp>
        <p:nvGrpSpPr>
          <p:cNvPr id="27" name="组合 41">
            <a:extLst>
              <a:ext uri="{FF2B5EF4-FFF2-40B4-BE49-F238E27FC236}">
                <a16:creationId xmlns:a16="http://schemas.microsoft.com/office/drawing/2014/main" id="{5368C2F9-3BE0-7713-F9D1-7997E8D2C935}"/>
              </a:ext>
            </a:extLst>
          </p:cNvPr>
          <p:cNvGrpSpPr/>
          <p:nvPr/>
        </p:nvGrpSpPr>
        <p:grpSpPr>
          <a:xfrm>
            <a:off x="9091906" y="5353638"/>
            <a:ext cx="2637031" cy="834190"/>
            <a:chOff x="8668518" y="3569940"/>
            <a:chExt cx="2637031" cy="834190"/>
          </a:xfrm>
        </p:grpSpPr>
        <p:sp>
          <p:nvSpPr>
            <p:cNvPr id="28" name="Round Same Side Corner Rectangle 6">
              <a:extLst>
                <a:ext uri="{FF2B5EF4-FFF2-40B4-BE49-F238E27FC236}">
                  <a16:creationId xmlns:a16="http://schemas.microsoft.com/office/drawing/2014/main" id="{A160A0A3-5202-2E36-30E4-75C44B4663D7}"/>
                </a:ext>
              </a:extLst>
            </p:cNvPr>
            <p:cNvSpPr/>
            <p:nvPr/>
          </p:nvSpPr>
          <p:spPr>
            <a:xfrm rot="5400000">
              <a:off x="9569939" y="2668519"/>
              <a:ext cx="834190" cy="2637031"/>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9" name="矩形 43">
              <a:extLst>
                <a:ext uri="{FF2B5EF4-FFF2-40B4-BE49-F238E27FC236}">
                  <a16:creationId xmlns:a16="http://schemas.microsoft.com/office/drawing/2014/main" id="{A683E228-A022-561C-C8A4-EC98DADD710C}"/>
                </a:ext>
              </a:extLst>
            </p:cNvPr>
            <p:cNvSpPr/>
            <p:nvPr/>
          </p:nvSpPr>
          <p:spPr>
            <a:xfrm>
              <a:off x="9029777" y="3799474"/>
              <a:ext cx="2074434" cy="461665"/>
            </a:xfrm>
            <a:prstGeom prst="rect">
              <a:avLst/>
            </a:prstGeom>
          </p:spPr>
          <p:txBody>
            <a:bodyPr wrap="square">
              <a:spAutoFit/>
            </a:bodyPr>
            <a:lstStyle/>
            <a:p>
              <a:pPr algn="ctr"/>
              <a:r>
                <a:rPr lang="lt-LT" altLang="zh-CN" sz="1200" b="1" dirty="0">
                  <a:solidFill>
                    <a:schemeClr val="bg1"/>
                  </a:solidFill>
                  <a:latin typeface="Helvetica" panose="020B0604020202020204" pitchFamily="34" charset="0"/>
                  <a:cs typeface="Helvetica" panose="020B0604020202020204" pitchFamily="34" charset="0"/>
                </a:rPr>
                <a:t>VIRŠ PAGRINDINIO LYGIO</a:t>
              </a:r>
              <a:endParaRPr lang="en-US" altLang="zh-CN" sz="1200" b="1" dirty="0">
                <a:solidFill>
                  <a:schemeClr val="bg1"/>
                </a:solidFill>
                <a:latin typeface="Helvetica" panose="020B0604020202020204" pitchFamily="34" charset="0"/>
                <a:cs typeface="Helvetica" panose="020B0604020202020204" pitchFamily="34" charset="0"/>
              </a:endParaRPr>
            </a:p>
          </p:txBody>
        </p:sp>
      </p:grpSp>
      <p:grpSp>
        <p:nvGrpSpPr>
          <p:cNvPr id="30" name="Group 36">
            <a:extLst>
              <a:ext uri="{FF2B5EF4-FFF2-40B4-BE49-F238E27FC236}">
                <a16:creationId xmlns:a16="http://schemas.microsoft.com/office/drawing/2014/main" id="{B433652D-7FF4-08DE-C036-845DF81ED235}"/>
              </a:ext>
            </a:extLst>
          </p:cNvPr>
          <p:cNvGrpSpPr/>
          <p:nvPr/>
        </p:nvGrpSpPr>
        <p:grpSpPr>
          <a:xfrm>
            <a:off x="6503128" y="5353636"/>
            <a:ext cx="2838387" cy="834191"/>
            <a:chOff x="6079738" y="3573379"/>
            <a:chExt cx="2838387" cy="834191"/>
          </a:xfrm>
        </p:grpSpPr>
        <p:sp>
          <p:nvSpPr>
            <p:cNvPr id="31" name="Rectangle 37">
              <a:extLst>
                <a:ext uri="{FF2B5EF4-FFF2-40B4-BE49-F238E27FC236}">
                  <a16:creationId xmlns:a16="http://schemas.microsoft.com/office/drawing/2014/main" id="{B7542117-C02B-F678-93F8-CA6D677C6DCE}"/>
                </a:ext>
              </a:extLst>
            </p:cNvPr>
            <p:cNvSpPr/>
            <p:nvPr/>
          </p:nvSpPr>
          <p:spPr>
            <a:xfrm>
              <a:off x="6079738" y="3573379"/>
              <a:ext cx="2637031" cy="8341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2" name="Isosceles Triangle 38">
              <a:extLst>
                <a:ext uri="{FF2B5EF4-FFF2-40B4-BE49-F238E27FC236}">
                  <a16:creationId xmlns:a16="http://schemas.microsoft.com/office/drawing/2014/main" id="{A881190A-7C84-1D91-4E68-3E0C2C13F069}"/>
                </a:ext>
              </a:extLst>
            </p:cNvPr>
            <p:cNvSpPr/>
            <p:nvPr/>
          </p:nvSpPr>
          <p:spPr>
            <a:xfrm rot="5400000">
              <a:off x="8700660" y="3889799"/>
              <a:ext cx="233573" cy="201356"/>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33" name="矩形 40">
            <a:extLst>
              <a:ext uri="{FF2B5EF4-FFF2-40B4-BE49-F238E27FC236}">
                <a16:creationId xmlns:a16="http://schemas.microsoft.com/office/drawing/2014/main" id="{C910D090-6BC5-87BA-EBFC-F9D0BE2C4030}"/>
              </a:ext>
            </a:extLst>
          </p:cNvPr>
          <p:cNvSpPr/>
          <p:nvPr/>
        </p:nvSpPr>
        <p:spPr>
          <a:xfrm>
            <a:off x="6633156" y="5602780"/>
            <a:ext cx="2232015" cy="276999"/>
          </a:xfrm>
          <a:prstGeom prst="rect">
            <a:avLst/>
          </a:prstGeom>
        </p:spPr>
        <p:txBody>
          <a:bodyPr wrap="square">
            <a:spAutoFit/>
          </a:bodyPr>
          <a:lstStyle/>
          <a:p>
            <a:pPr algn="ctr"/>
            <a:r>
              <a:rPr lang="lt-LT" altLang="zh-CN" sz="1200" b="1" dirty="0">
                <a:solidFill>
                  <a:schemeClr val="bg1"/>
                </a:solidFill>
                <a:latin typeface="Helvetica" panose="020B0604020202020204" pitchFamily="34" charset="0"/>
                <a:cs typeface="Helvetica" panose="020B0604020202020204" pitchFamily="34" charset="0"/>
              </a:rPr>
              <a:t>PAGRINDINIS LYGIS </a:t>
            </a:r>
            <a:endParaRPr lang="en-US" altLang="zh-CN" sz="1400" b="1" dirty="0">
              <a:solidFill>
                <a:schemeClr val="bg1"/>
              </a:solidFill>
              <a:latin typeface="Helvetica" panose="020B0604020202020204" pitchFamily="34" charset="0"/>
              <a:cs typeface="Helvetica" panose="020B0604020202020204" pitchFamily="34" charset="0"/>
            </a:endParaRPr>
          </a:p>
        </p:txBody>
      </p:sp>
      <p:sp>
        <p:nvSpPr>
          <p:cNvPr id="38" name="Line">
            <a:extLst>
              <a:ext uri="{FF2B5EF4-FFF2-40B4-BE49-F238E27FC236}">
                <a16:creationId xmlns:a16="http://schemas.microsoft.com/office/drawing/2014/main" id="{8F0C9872-BB2A-C4DA-0B97-58296CA28F13}"/>
              </a:ext>
            </a:extLst>
          </p:cNvPr>
          <p:cNvSpPr/>
          <p:nvPr/>
        </p:nvSpPr>
        <p:spPr>
          <a:xfrm>
            <a:off x="2594759" y="5076366"/>
            <a:ext cx="8337097" cy="1"/>
          </a:xfrm>
          <a:prstGeom prst="line">
            <a:avLst/>
          </a:prstGeom>
          <a:ln w="88900">
            <a:solidFill>
              <a:srgbClr val="000000"/>
            </a:solidFill>
            <a:miter lim="400000"/>
            <a:headEnd type="triangle"/>
            <a:tailEnd type="triangle"/>
          </a:ln>
        </p:spPr>
        <p:txBody>
          <a:bodyPr lIns="25400" tIns="25400" rIns="25400" bIns="25400" anchor="ctr"/>
          <a:lstStyle/>
          <a:p>
            <a:endParaRPr/>
          </a:p>
        </p:txBody>
      </p:sp>
      <p:sp>
        <p:nvSpPr>
          <p:cNvPr id="39" name="Title 1">
            <a:extLst>
              <a:ext uri="{FF2B5EF4-FFF2-40B4-BE49-F238E27FC236}">
                <a16:creationId xmlns:a16="http://schemas.microsoft.com/office/drawing/2014/main" id="{C4A1E482-89B8-0FB8-318B-38F7A72684D4}"/>
              </a:ext>
            </a:extLst>
          </p:cNvPr>
          <p:cNvSpPr txBox="1">
            <a:spLocks/>
          </p:cNvSpPr>
          <p:nvPr/>
        </p:nvSpPr>
        <p:spPr>
          <a:xfrm>
            <a:off x="2716875" y="4244406"/>
            <a:ext cx="8546657" cy="681805"/>
          </a:xfrm>
          <a:prstGeom prst="rect">
            <a:avLst/>
          </a:prstGeom>
        </p:spPr>
        <p:txBody>
          <a:bodyPr vert="horz" lIns="91440" tIns="45720" rIns="91440" bIns="45720" rtlCol="0" anchor="b">
            <a:normAutofit fontScale="82500" lnSpcReduction="10000"/>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lt-LT" dirty="0">
                <a:solidFill>
                  <a:srgbClr val="002060"/>
                </a:solidFill>
                <a:latin typeface="Arial Narrow" panose="020B0606020202030204" pitchFamily="34" charset="0"/>
              </a:rPr>
              <a:t>Priešmokyklinio ugdymo metai: raidos žingsniai</a:t>
            </a:r>
            <a:endParaRPr lang="en-US" dirty="0">
              <a:solidFill>
                <a:srgbClr val="002060"/>
              </a:solidFill>
              <a:latin typeface="Arial Narrow" panose="020B0606020202030204" pitchFamily="34" charset="0"/>
            </a:endParaRPr>
          </a:p>
        </p:txBody>
      </p:sp>
      <p:sp>
        <p:nvSpPr>
          <p:cNvPr id="40" name="Kompetencijos plėtotės procesas">
            <a:extLst>
              <a:ext uri="{FF2B5EF4-FFF2-40B4-BE49-F238E27FC236}">
                <a16:creationId xmlns:a16="http://schemas.microsoft.com/office/drawing/2014/main" id="{D0AA12A7-E511-9352-A86A-724EF52FA75C}"/>
              </a:ext>
            </a:extLst>
          </p:cNvPr>
          <p:cNvSpPr txBox="1"/>
          <p:nvPr/>
        </p:nvSpPr>
        <p:spPr>
          <a:xfrm>
            <a:off x="4878977" y="6254782"/>
            <a:ext cx="3768660" cy="4206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6700">
                <a:solidFill>
                  <a:srgbClr val="000000"/>
                </a:solidFill>
                <a:latin typeface="Arial Narrow"/>
                <a:ea typeface="Arial Narrow"/>
                <a:cs typeface="Arial Narrow"/>
                <a:sym typeface="Arial Narrow"/>
              </a:defRPr>
            </a:lvl1pPr>
          </a:lstStyle>
          <a:p>
            <a:r>
              <a:rPr lang="lt-LT" sz="2400" dirty="0"/>
              <a:t>Kompetencijos plėtotės procesas</a:t>
            </a:r>
          </a:p>
        </p:txBody>
      </p:sp>
    </p:spTree>
    <p:extLst>
      <p:ext uri="{BB962C8B-B14F-4D97-AF65-F5344CB8AC3E}">
        <p14:creationId xmlns:p14="http://schemas.microsoft.com/office/powerpoint/2010/main" val="41743123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8B31CF5-ACFE-978F-5925-2A9C5AD1B50E}"/>
              </a:ext>
            </a:extLst>
          </p:cNvPr>
          <p:cNvSpPr>
            <a:spLocks noGrp="1"/>
          </p:cNvSpPr>
          <p:nvPr>
            <p:ph type="ftr" sz="quarter" idx="11"/>
          </p:nvPr>
        </p:nvSpPr>
        <p:spPr>
          <a:xfrm>
            <a:off x="1637126" y="3350555"/>
            <a:ext cx="3774246" cy="569643"/>
          </a:xfrm>
        </p:spPr>
        <p:txBody>
          <a:bodyPr/>
          <a:lstStyle/>
          <a:p>
            <a:r>
              <a:rPr lang="en-US" sz="2800" b="1" dirty="0">
                <a:solidFill>
                  <a:srgbClr val="002060"/>
                </a:solidFill>
              </a:rPr>
              <a:t>Dr. Sergejus Neifachas</a:t>
            </a:r>
            <a:r>
              <a:rPr lang="lt-LT" sz="2800" b="1" dirty="0">
                <a:solidFill>
                  <a:srgbClr val="002060"/>
                </a:solidFill>
              </a:rPr>
              <a:t> </a:t>
            </a:r>
            <a:endParaRPr lang="en-US" sz="2800" b="1" dirty="0">
              <a:solidFill>
                <a:srgbClr val="002060"/>
              </a:solidFill>
            </a:endParaRPr>
          </a:p>
        </p:txBody>
      </p:sp>
      <p:sp>
        <p:nvSpPr>
          <p:cNvPr id="5" name="Slide Number Placeholder 4">
            <a:extLst>
              <a:ext uri="{FF2B5EF4-FFF2-40B4-BE49-F238E27FC236}">
                <a16:creationId xmlns:a16="http://schemas.microsoft.com/office/drawing/2014/main" id="{E40788DC-58E2-089B-6331-5ABA80EA9E3A}"/>
              </a:ext>
            </a:extLst>
          </p:cNvPr>
          <p:cNvSpPr>
            <a:spLocks noGrp="1"/>
          </p:cNvSpPr>
          <p:nvPr>
            <p:ph type="sldNum" sz="quarter" idx="12"/>
          </p:nvPr>
        </p:nvSpPr>
        <p:spPr/>
        <p:txBody>
          <a:bodyPr/>
          <a:lstStyle/>
          <a:p>
            <a:fld id="{95CBEC59-7FF9-4688-98DF-89832A0C9025}" type="slidenum">
              <a:rPr lang="en-US" smtClean="0"/>
              <a:t>58</a:t>
            </a:fld>
            <a:endParaRPr lang="en-US" dirty="0"/>
          </a:p>
        </p:txBody>
      </p:sp>
      <p:pic>
        <p:nvPicPr>
          <p:cNvPr id="9" name="Picture 8">
            <a:extLst>
              <a:ext uri="{FF2B5EF4-FFF2-40B4-BE49-F238E27FC236}">
                <a16:creationId xmlns:a16="http://schemas.microsoft.com/office/drawing/2014/main" id="{1F9A4FC8-0149-F00D-AA55-B47913D832B9}"/>
              </a:ext>
            </a:extLst>
          </p:cNvPr>
          <p:cNvPicPr>
            <a:picLocks noChangeAspect="1"/>
          </p:cNvPicPr>
          <p:nvPr/>
        </p:nvPicPr>
        <p:blipFill>
          <a:blip r:embed="rId2"/>
          <a:stretch>
            <a:fillRect/>
          </a:stretch>
        </p:blipFill>
        <p:spPr>
          <a:xfrm>
            <a:off x="6006905" y="0"/>
            <a:ext cx="6185095" cy="6858000"/>
          </a:xfrm>
          <a:prstGeom prst="rect">
            <a:avLst/>
          </a:prstGeom>
        </p:spPr>
      </p:pic>
      <p:sp>
        <p:nvSpPr>
          <p:cNvPr id="12" name="Title 1">
            <a:extLst>
              <a:ext uri="{FF2B5EF4-FFF2-40B4-BE49-F238E27FC236}">
                <a16:creationId xmlns:a16="http://schemas.microsoft.com/office/drawing/2014/main" id="{51043E39-9D8D-E863-F59C-070F4762D7BB}"/>
              </a:ext>
            </a:extLst>
          </p:cNvPr>
          <p:cNvSpPr txBox="1">
            <a:spLocks/>
          </p:cNvSpPr>
          <p:nvPr/>
        </p:nvSpPr>
        <p:spPr>
          <a:xfrm>
            <a:off x="1527520" y="1106657"/>
            <a:ext cx="5482880" cy="21336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gradFill flip="none" rotWithShape="1">
                  <a:gsLst>
                    <a:gs pos="0">
                      <a:schemeClr val="bg2"/>
                    </a:gs>
                    <a:gs pos="100000">
                      <a:schemeClr val="accent1"/>
                    </a:gs>
                  </a:gsLst>
                  <a:lin ang="0" scaled="1"/>
                  <a:tileRect/>
                </a:gradFill>
                <a:latin typeface="+mj-lt"/>
                <a:ea typeface="+mj-ea"/>
                <a:cs typeface="+mj-cs"/>
              </a:defRPr>
            </a:lvl1pPr>
          </a:lstStyle>
          <a:p>
            <a:r>
              <a:rPr lang="lt-LT" sz="3200" dirty="0">
                <a:solidFill>
                  <a:srgbClr val="002060"/>
                </a:solidFill>
              </a:rPr>
              <a:t>Kaip stebėti ir vertinti priešmokyklinio amžiaus vaikų pasiekimus bei pažangą?</a:t>
            </a:r>
          </a:p>
        </p:txBody>
      </p:sp>
      <p:sp>
        <p:nvSpPr>
          <p:cNvPr id="14" name="矩形 38">
            <a:extLst>
              <a:ext uri="{FF2B5EF4-FFF2-40B4-BE49-F238E27FC236}">
                <a16:creationId xmlns:a16="http://schemas.microsoft.com/office/drawing/2014/main" id="{E8F0A377-8399-181D-2507-B9020A9D69D4}"/>
              </a:ext>
            </a:extLst>
          </p:cNvPr>
          <p:cNvSpPr/>
          <p:nvPr/>
        </p:nvSpPr>
        <p:spPr>
          <a:xfrm>
            <a:off x="1637126" y="3884596"/>
            <a:ext cx="4637065" cy="1200329"/>
          </a:xfrm>
          <a:prstGeom prst="rect">
            <a:avLst/>
          </a:prstGeom>
        </p:spPr>
        <p:txBody>
          <a:bodyPr wrap="square">
            <a:spAutoFit/>
          </a:bodyPr>
          <a:lstStyle/>
          <a:p>
            <a:r>
              <a:rPr lang="lt-LT" i="1" dirty="0">
                <a:solidFill>
                  <a:srgbClr val="286A52"/>
                </a:solidFill>
                <a:latin typeface="Times New Roman" panose="02020603050405020304" pitchFamily="18" charset="0"/>
                <a:ea typeface="Times New Roman" panose="02020603050405020304" pitchFamily="18" charset="0"/>
              </a:rPr>
              <a:t>P</a:t>
            </a:r>
            <a:r>
              <a:rPr lang="lt-LT" sz="1800" i="1" dirty="0">
                <a:solidFill>
                  <a:srgbClr val="286A52"/>
                </a:solidFill>
                <a:effectLst/>
                <a:latin typeface="Times New Roman" panose="02020603050405020304" pitchFamily="18" charset="0"/>
                <a:ea typeface="Times New Roman" panose="02020603050405020304" pitchFamily="18" charset="0"/>
              </a:rPr>
              <a:t>riešmokyklinio ugdymo bendrosios programos ir įgyvendinimo rekomendacijų rengimo koordinatorius</a:t>
            </a:r>
          </a:p>
          <a:p>
            <a:r>
              <a:rPr lang="lt-LT" altLang="zh-CN" sz="1600" i="1" dirty="0">
                <a:solidFill>
                  <a:srgbClr val="286A52"/>
                </a:solidFill>
                <a:latin typeface="Times New Roman" panose="02020603050405020304" pitchFamily="18" charset="0"/>
                <a:cs typeface="Helvetica" panose="020B0604020202020204" pitchFamily="34" charset="0"/>
              </a:rPr>
              <a:t>Vilniaus lopšelio-darželio „Jurginėlis“ direktorius</a:t>
            </a:r>
            <a:endParaRPr lang="en-US" altLang="zh-CN" sz="1600" dirty="0">
              <a:solidFill>
                <a:schemeClr val="accent1">
                  <a:lumMod val="50000"/>
                </a:schemeClr>
              </a:solidFill>
              <a:latin typeface="Helvetica" panose="020B0604020202020204" pitchFamily="34" charset="0"/>
              <a:cs typeface="Helvetica" panose="020B0604020202020204" pitchFamily="34" charset="0"/>
            </a:endParaRPr>
          </a:p>
        </p:txBody>
      </p:sp>
      <p:sp>
        <p:nvSpPr>
          <p:cNvPr id="16" name="TextBox 15">
            <a:extLst>
              <a:ext uri="{FF2B5EF4-FFF2-40B4-BE49-F238E27FC236}">
                <a16:creationId xmlns:a16="http://schemas.microsoft.com/office/drawing/2014/main" id="{465DDC7D-C5C3-50AF-7C69-94B1985C6DDE}"/>
              </a:ext>
            </a:extLst>
          </p:cNvPr>
          <p:cNvSpPr txBox="1"/>
          <p:nvPr/>
        </p:nvSpPr>
        <p:spPr>
          <a:xfrm>
            <a:off x="2026920" y="5798625"/>
            <a:ext cx="2212145" cy="646331"/>
          </a:xfrm>
          <a:prstGeom prst="rect">
            <a:avLst/>
          </a:prstGeom>
          <a:noFill/>
        </p:spPr>
        <p:txBody>
          <a:bodyPr wrap="square">
            <a:spAutoFit/>
          </a:bodyPr>
          <a:lstStyle/>
          <a:p>
            <a:r>
              <a:rPr lang="lt-LT" sz="1800" i="1" dirty="0">
                <a:solidFill>
                  <a:srgbClr val="286A52"/>
                </a:solidFill>
                <a:effectLst/>
                <a:latin typeface="Times New Roman" panose="02020603050405020304" pitchFamily="18" charset="0"/>
                <a:ea typeface="Times New Roman" panose="02020603050405020304" pitchFamily="18" charset="0"/>
              </a:rPr>
              <a:t>Vilnius</a:t>
            </a:r>
          </a:p>
          <a:p>
            <a:r>
              <a:rPr lang="ru-RU" i="1" dirty="0">
                <a:solidFill>
                  <a:srgbClr val="286A52"/>
                </a:solidFill>
                <a:latin typeface="Times New Roman" panose="02020603050405020304" pitchFamily="18" charset="0"/>
              </a:rPr>
              <a:t>2023-0</a:t>
            </a:r>
            <a:r>
              <a:rPr lang="en-US" i="1" dirty="0">
                <a:solidFill>
                  <a:srgbClr val="286A52"/>
                </a:solidFill>
                <a:latin typeface="Times New Roman" panose="02020603050405020304" pitchFamily="18" charset="0"/>
              </a:rPr>
              <a:t>1</a:t>
            </a:r>
            <a:r>
              <a:rPr lang="ru-RU" i="1" dirty="0">
                <a:solidFill>
                  <a:srgbClr val="286A52"/>
                </a:solidFill>
                <a:latin typeface="Times New Roman" panose="02020603050405020304" pitchFamily="18" charset="0"/>
              </a:rPr>
              <a:t>-2</a:t>
            </a:r>
            <a:r>
              <a:rPr lang="en-US" i="1" dirty="0">
                <a:solidFill>
                  <a:srgbClr val="286A52"/>
                </a:solidFill>
                <a:latin typeface="Times New Roman" panose="02020603050405020304" pitchFamily="18" charset="0"/>
              </a:rPr>
              <a:t>5</a:t>
            </a:r>
            <a:endParaRPr lang="lt-LT" dirty="0"/>
          </a:p>
        </p:txBody>
      </p:sp>
      <p:pic>
        <p:nvPicPr>
          <p:cNvPr id="17" name="Paveikslėlis 4">
            <a:extLst>
              <a:ext uri="{FF2B5EF4-FFF2-40B4-BE49-F238E27FC236}">
                <a16:creationId xmlns:a16="http://schemas.microsoft.com/office/drawing/2014/main" id="{281221BB-62BA-97FA-6C83-F98072165A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80" t="15017" r="16006" b="12898"/>
          <a:stretch/>
        </p:blipFill>
        <p:spPr bwMode="auto">
          <a:xfrm>
            <a:off x="1527520" y="324607"/>
            <a:ext cx="1393025" cy="782050"/>
          </a:xfrm>
          <a:prstGeom prst="rect">
            <a:avLst/>
          </a:prstGeom>
          <a:noFill/>
          <a:ln>
            <a:noFill/>
          </a:ln>
        </p:spPr>
      </p:pic>
      <p:pic>
        <p:nvPicPr>
          <p:cNvPr id="18" name="Paveikslėlis 1">
            <a:extLst>
              <a:ext uri="{FF2B5EF4-FFF2-40B4-BE49-F238E27FC236}">
                <a16:creationId xmlns:a16="http://schemas.microsoft.com/office/drawing/2014/main" id="{2F86C354-186A-ADFE-81F1-3A600654107D}"/>
              </a:ext>
            </a:extLst>
          </p:cNvPr>
          <p:cNvPicPr>
            <a:picLocks noChangeAspect="1"/>
          </p:cNvPicPr>
          <p:nvPr/>
        </p:nvPicPr>
        <p:blipFill>
          <a:blip r:embed="rId4"/>
          <a:srcRect/>
          <a:stretch>
            <a:fillRect/>
          </a:stretch>
        </p:blipFill>
        <p:spPr bwMode="auto">
          <a:xfrm>
            <a:off x="3421086" y="480431"/>
            <a:ext cx="1393025" cy="461624"/>
          </a:xfrm>
          <a:prstGeom prst="rect">
            <a:avLst/>
          </a:prstGeom>
          <a:noFill/>
          <a:ln w="9525">
            <a:noFill/>
            <a:miter lim="800000"/>
            <a:headEnd/>
            <a:tailEnd/>
          </a:ln>
        </p:spPr>
      </p:pic>
    </p:spTree>
    <p:extLst>
      <p:ext uri="{BB962C8B-B14F-4D97-AF65-F5344CB8AC3E}">
        <p14:creationId xmlns:p14="http://schemas.microsoft.com/office/powerpoint/2010/main" val="1195739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4F2E2301-51B5-FF8E-7D1D-45F7B6DC59CA}"/>
              </a:ext>
            </a:extLst>
          </p:cNvPr>
          <p:cNvSpPr>
            <a:spLocks noGrp="1"/>
          </p:cNvSpPr>
          <p:nvPr>
            <p:ph type="sldNum" sz="quarter" idx="12"/>
          </p:nvPr>
        </p:nvSpPr>
        <p:spPr>
          <a:xfrm>
            <a:off x="9448800" y="6159403"/>
            <a:ext cx="2743200" cy="365125"/>
          </a:xfrm>
        </p:spPr>
        <p:txBody>
          <a:bodyPr/>
          <a:lstStyle/>
          <a:p>
            <a:fld id="{95CBEC59-7FF9-4688-98DF-89832A0C9025}" type="slidenum">
              <a:rPr lang="en-US" smtClean="0"/>
              <a:t>6</a:t>
            </a:fld>
            <a:endParaRPr lang="en-US" dirty="0"/>
          </a:p>
        </p:txBody>
      </p:sp>
      <p:sp>
        <p:nvSpPr>
          <p:cNvPr id="9" name="Freeform 6">
            <a:extLst>
              <a:ext uri="{FF2B5EF4-FFF2-40B4-BE49-F238E27FC236}">
                <a16:creationId xmlns:a16="http://schemas.microsoft.com/office/drawing/2014/main" id="{A5B1287D-3450-6E53-9E9F-13276842B805}"/>
              </a:ext>
            </a:extLst>
          </p:cNvPr>
          <p:cNvSpPr>
            <a:spLocks/>
          </p:cNvSpPr>
          <p:nvPr/>
        </p:nvSpPr>
        <p:spPr bwMode="auto">
          <a:xfrm>
            <a:off x="6842736" y="1149975"/>
            <a:ext cx="1539875" cy="1626932"/>
          </a:xfrm>
          <a:custGeom>
            <a:avLst/>
            <a:gdLst>
              <a:gd name="connsiteX0" fmla="*/ 0 w 1539875"/>
              <a:gd name="connsiteY0" fmla="*/ 0 h 1626932"/>
              <a:gd name="connsiteX1" fmla="*/ 108006 w 1539875"/>
              <a:gd name="connsiteY1" fmla="*/ 3175 h 1626932"/>
              <a:gd name="connsiteX2" fmla="*/ 214423 w 1539875"/>
              <a:gd name="connsiteY2" fmla="*/ 11113 h 1626932"/>
              <a:gd name="connsiteX3" fmla="*/ 321635 w 1539875"/>
              <a:gd name="connsiteY3" fmla="*/ 24606 h 1626932"/>
              <a:gd name="connsiteX4" fmla="*/ 426464 w 1539875"/>
              <a:gd name="connsiteY4" fmla="*/ 42863 h 1626932"/>
              <a:gd name="connsiteX5" fmla="*/ 530499 w 1539875"/>
              <a:gd name="connsiteY5" fmla="*/ 65881 h 1626932"/>
              <a:gd name="connsiteX6" fmla="*/ 632945 w 1539875"/>
              <a:gd name="connsiteY6" fmla="*/ 94456 h 1626932"/>
              <a:gd name="connsiteX7" fmla="*/ 733009 w 1539875"/>
              <a:gd name="connsiteY7" fmla="*/ 128588 h 1626932"/>
              <a:gd name="connsiteX8" fmla="*/ 832279 w 1539875"/>
              <a:gd name="connsiteY8" fmla="*/ 166688 h 1626932"/>
              <a:gd name="connsiteX9" fmla="*/ 929961 w 1539875"/>
              <a:gd name="connsiteY9" fmla="*/ 208756 h 1626932"/>
              <a:gd name="connsiteX10" fmla="*/ 1024466 w 1539875"/>
              <a:gd name="connsiteY10" fmla="*/ 256381 h 1626932"/>
              <a:gd name="connsiteX11" fmla="*/ 1117382 w 1539875"/>
              <a:gd name="connsiteY11" fmla="*/ 309563 h 1626932"/>
              <a:gd name="connsiteX12" fmla="*/ 1207122 w 1539875"/>
              <a:gd name="connsiteY12" fmla="*/ 365919 h 1626932"/>
              <a:gd name="connsiteX13" fmla="*/ 1294480 w 1539875"/>
              <a:gd name="connsiteY13" fmla="*/ 427038 h 1626932"/>
              <a:gd name="connsiteX14" fmla="*/ 1379455 w 1539875"/>
              <a:gd name="connsiteY14" fmla="*/ 492919 h 1626932"/>
              <a:gd name="connsiteX15" fmla="*/ 1460459 w 1539875"/>
              <a:gd name="connsiteY15" fmla="*/ 564356 h 1626932"/>
              <a:gd name="connsiteX16" fmla="*/ 1539875 w 1539875"/>
              <a:gd name="connsiteY16" fmla="*/ 637381 h 1626932"/>
              <a:gd name="connsiteX17" fmla="*/ 549815 w 1539875"/>
              <a:gd name="connsiteY17" fmla="*/ 1626932 h 1626932"/>
              <a:gd name="connsiteX18" fmla="*/ 271593 w 1539875"/>
              <a:gd name="connsiteY18" fmla="*/ 1497163 h 1626932"/>
              <a:gd name="connsiteX19" fmla="*/ 0 w 1539875"/>
              <a:gd name="connsiteY19" fmla="*/ 1382474 h 162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9875" h="1626932">
                <a:moveTo>
                  <a:pt x="0" y="0"/>
                </a:moveTo>
                <a:lnTo>
                  <a:pt x="108006" y="3175"/>
                </a:lnTo>
                <a:lnTo>
                  <a:pt x="214423" y="11113"/>
                </a:lnTo>
                <a:lnTo>
                  <a:pt x="321635" y="24606"/>
                </a:lnTo>
                <a:lnTo>
                  <a:pt x="426464" y="42863"/>
                </a:lnTo>
                <a:lnTo>
                  <a:pt x="530499" y="65881"/>
                </a:lnTo>
                <a:lnTo>
                  <a:pt x="632945" y="94456"/>
                </a:lnTo>
                <a:lnTo>
                  <a:pt x="733009" y="128588"/>
                </a:lnTo>
                <a:lnTo>
                  <a:pt x="832279" y="166688"/>
                </a:lnTo>
                <a:lnTo>
                  <a:pt x="929961" y="208756"/>
                </a:lnTo>
                <a:lnTo>
                  <a:pt x="1024466" y="256381"/>
                </a:lnTo>
                <a:lnTo>
                  <a:pt x="1117382" y="309563"/>
                </a:lnTo>
                <a:lnTo>
                  <a:pt x="1207122" y="365919"/>
                </a:lnTo>
                <a:lnTo>
                  <a:pt x="1294480" y="427038"/>
                </a:lnTo>
                <a:lnTo>
                  <a:pt x="1379455" y="492919"/>
                </a:lnTo>
                <a:lnTo>
                  <a:pt x="1460459" y="564356"/>
                </a:lnTo>
                <a:lnTo>
                  <a:pt x="1539875" y="637381"/>
                </a:lnTo>
                <a:lnTo>
                  <a:pt x="549815" y="1626932"/>
                </a:lnTo>
                <a:lnTo>
                  <a:pt x="271593" y="1497163"/>
                </a:lnTo>
                <a:lnTo>
                  <a:pt x="0" y="1382474"/>
                </a:lnTo>
                <a:close/>
              </a:path>
            </a:pathLst>
          </a:custGeom>
          <a:solidFill>
            <a:srgbClr val="EC6E6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 name="Freeform 7">
            <a:extLst>
              <a:ext uri="{FF2B5EF4-FFF2-40B4-BE49-F238E27FC236}">
                <a16:creationId xmlns:a16="http://schemas.microsoft.com/office/drawing/2014/main" id="{C0B39255-FEA6-EAE0-589D-0991A59C148F}"/>
              </a:ext>
            </a:extLst>
          </p:cNvPr>
          <p:cNvSpPr>
            <a:spLocks/>
          </p:cNvSpPr>
          <p:nvPr/>
        </p:nvSpPr>
        <p:spPr bwMode="auto">
          <a:xfrm>
            <a:off x="7428199" y="1823075"/>
            <a:ext cx="1625926" cy="1538288"/>
          </a:xfrm>
          <a:custGeom>
            <a:avLst/>
            <a:gdLst>
              <a:gd name="connsiteX0" fmla="*/ 988545 w 1625926"/>
              <a:gd name="connsiteY0" fmla="*/ 0 h 1538288"/>
              <a:gd name="connsiteX1" fmla="*/ 1063157 w 1625926"/>
              <a:gd name="connsiteY1" fmla="*/ 79334 h 1538288"/>
              <a:gd name="connsiteX2" fmla="*/ 1133801 w 1625926"/>
              <a:gd name="connsiteY2" fmla="*/ 160255 h 1538288"/>
              <a:gd name="connsiteX3" fmla="*/ 1198889 w 1625926"/>
              <a:gd name="connsiteY3" fmla="*/ 245142 h 1538288"/>
              <a:gd name="connsiteX4" fmla="*/ 1260007 w 1625926"/>
              <a:gd name="connsiteY4" fmla="*/ 332410 h 1538288"/>
              <a:gd name="connsiteX5" fmla="*/ 1316364 w 1625926"/>
              <a:gd name="connsiteY5" fmla="*/ 422057 h 1538288"/>
              <a:gd name="connsiteX6" fmla="*/ 1369545 w 1625926"/>
              <a:gd name="connsiteY6" fmla="*/ 514878 h 1538288"/>
              <a:gd name="connsiteX7" fmla="*/ 1417170 w 1625926"/>
              <a:gd name="connsiteY7" fmla="*/ 609286 h 1538288"/>
              <a:gd name="connsiteX8" fmla="*/ 1460032 w 1625926"/>
              <a:gd name="connsiteY8" fmla="*/ 706867 h 1538288"/>
              <a:gd name="connsiteX9" fmla="*/ 1498132 w 1625926"/>
              <a:gd name="connsiteY9" fmla="*/ 806035 h 1538288"/>
              <a:gd name="connsiteX10" fmla="*/ 1531470 w 1625926"/>
              <a:gd name="connsiteY10" fmla="*/ 906789 h 1538288"/>
              <a:gd name="connsiteX11" fmla="*/ 1560045 w 1625926"/>
              <a:gd name="connsiteY11" fmla="*/ 1008336 h 1538288"/>
              <a:gd name="connsiteX12" fmla="*/ 1583064 w 1625926"/>
              <a:gd name="connsiteY12" fmla="*/ 1112264 h 1538288"/>
              <a:gd name="connsiteX13" fmla="*/ 1601320 w 1625926"/>
              <a:gd name="connsiteY13" fmla="*/ 1216985 h 1538288"/>
              <a:gd name="connsiteX14" fmla="*/ 1614814 w 1625926"/>
              <a:gd name="connsiteY14" fmla="*/ 1324086 h 1538288"/>
              <a:gd name="connsiteX15" fmla="*/ 1622751 w 1625926"/>
              <a:gd name="connsiteY15" fmla="*/ 1430394 h 1538288"/>
              <a:gd name="connsiteX16" fmla="*/ 1625926 w 1625926"/>
              <a:gd name="connsiteY16" fmla="*/ 1538288 h 1538288"/>
              <a:gd name="connsiteX17" fmla="*/ 215029 w 1625926"/>
              <a:gd name="connsiteY17" fmla="*/ 1538288 h 1538288"/>
              <a:gd name="connsiteX18" fmla="*/ 111704 w 1625926"/>
              <a:gd name="connsiteY18" fmla="*/ 1263033 h 1538288"/>
              <a:gd name="connsiteX19" fmla="*/ 0 w 1625926"/>
              <a:gd name="connsiteY19" fmla="*/ 988035 h 153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5926" h="1538288">
                <a:moveTo>
                  <a:pt x="988545" y="0"/>
                </a:moveTo>
                <a:lnTo>
                  <a:pt x="1063157" y="79334"/>
                </a:lnTo>
                <a:lnTo>
                  <a:pt x="1133801" y="160255"/>
                </a:lnTo>
                <a:lnTo>
                  <a:pt x="1198889" y="245142"/>
                </a:lnTo>
                <a:lnTo>
                  <a:pt x="1260007" y="332410"/>
                </a:lnTo>
                <a:lnTo>
                  <a:pt x="1316364" y="422057"/>
                </a:lnTo>
                <a:lnTo>
                  <a:pt x="1369545" y="514878"/>
                </a:lnTo>
                <a:lnTo>
                  <a:pt x="1417170" y="609286"/>
                </a:lnTo>
                <a:lnTo>
                  <a:pt x="1460032" y="706867"/>
                </a:lnTo>
                <a:lnTo>
                  <a:pt x="1498132" y="806035"/>
                </a:lnTo>
                <a:lnTo>
                  <a:pt x="1531470" y="906789"/>
                </a:lnTo>
                <a:lnTo>
                  <a:pt x="1560045" y="1008336"/>
                </a:lnTo>
                <a:lnTo>
                  <a:pt x="1583064" y="1112264"/>
                </a:lnTo>
                <a:lnTo>
                  <a:pt x="1601320" y="1216985"/>
                </a:lnTo>
                <a:lnTo>
                  <a:pt x="1614814" y="1324086"/>
                </a:lnTo>
                <a:lnTo>
                  <a:pt x="1622751" y="1430394"/>
                </a:lnTo>
                <a:lnTo>
                  <a:pt x="1625926" y="1538288"/>
                </a:lnTo>
                <a:lnTo>
                  <a:pt x="215029" y="1538288"/>
                </a:lnTo>
                <a:lnTo>
                  <a:pt x="111704" y="1263033"/>
                </a:lnTo>
                <a:lnTo>
                  <a:pt x="0" y="988035"/>
                </a:lnTo>
                <a:close/>
              </a:path>
            </a:pathLst>
          </a:custGeom>
          <a:solidFill>
            <a:srgbClr val="EA964D"/>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Freeform 8">
            <a:extLst>
              <a:ext uri="{FF2B5EF4-FFF2-40B4-BE49-F238E27FC236}">
                <a16:creationId xmlns:a16="http://schemas.microsoft.com/office/drawing/2014/main" id="{044A23FB-AC41-185B-50ED-ADF7DBEF34C6}"/>
              </a:ext>
            </a:extLst>
          </p:cNvPr>
          <p:cNvSpPr>
            <a:spLocks/>
          </p:cNvSpPr>
          <p:nvPr/>
        </p:nvSpPr>
        <p:spPr bwMode="auto">
          <a:xfrm>
            <a:off x="7445254" y="3412162"/>
            <a:ext cx="1608871" cy="1536700"/>
          </a:xfrm>
          <a:custGeom>
            <a:avLst/>
            <a:gdLst>
              <a:gd name="connsiteX0" fmla="*/ 208118 w 1608871"/>
              <a:gd name="connsiteY0" fmla="*/ 0 h 1536700"/>
              <a:gd name="connsiteX1" fmla="*/ 1608871 w 1608871"/>
              <a:gd name="connsiteY1" fmla="*/ 0 h 1536700"/>
              <a:gd name="connsiteX2" fmla="*/ 1605696 w 1608871"/>
              <a:gd name="connsiteY2" fmla="*/ 107894 h 1536700"/>
              <a:gd name="connsiteX3" fmla="*/ 1597759 w 1608871"/>
              <a:gd name="connsiteY3" fmla="*/ 214202 h 1536700"/>
              <a:gd name="connsiteX4" fmla="*/ 1584265 w 1608871"/>
              <a:gd name="connsiteY4" fmla="*/ 321303 h 1536700"/>
              <a:gd name="connsiteX5" fmla="*/ 1566009 w 1608871"/>
              <a:gd name="connsiteY5" fmla="*/ 426024 h 1536700"/>
              <a:gd name="connsiteX6" fmla="*/ 1542990 w 1608871"/>
              <a:gd name="connsiteY6" fmla="*/ 529951 h 1536700"/>
              <a:gd name="connsiteX7" fmla="*/ 1514415 w 1608871"/>
              <a:gd name="connsiteY7" fmla="*/ 631499 h 1536700"/>
              <a:gd name="connsiteX8" fmla="*/ 1481077 w 1608871"/>
              <a:gd name="connsiteY8" fmla="*/ 732253 h 1536700"/>
              <a:gd name="connsiteX9" fmla="*/ 1442977 w 1608871"/>
              <a:gd name="connsiteY9" fmla="*/ 831421 h 1536700"/>
              <a:gd name="connsiteX10" fmla="*/ 1400115 w 1608871"/>
              <a:gd name="connsiteY10" fmla="*/ 929002 h 1536700"/>
              <a:gd name="connsiteX11" fmla="*/ 1352490 w 1608871"/>
              <a:gd name="connsiteY11" fmla="*/ 1023409 h 1536700"/>
              <a:gd name="connsiteX12" fmla="*/ 1299309 w 1608871"/>
              <a:gd name="connsiteY12" fmla="*/ 1116230 h 1536700"/>
              <a:gd name="connsiteX13" fmla="*/ 1242952 w 1608871"/>
              <a:gd name="connsiteY13" fmla="*/ 1205877 h 1536700"/>
              <a:gd name="connsiteX14" fmla="*/ 1181834 w 1608871"/>
              <a:gd name="connsiteY14" fmla="*/ 1293145 h 1536700"/>
              <a:gd name="connsiteX15" fmla="*/ 1116746 w 1608871"/>
              <a:gd name="connsiteY15" fmla="*/ 1378032 h 1536700"/>
              <a:gd name="connsiteX16" fmla="*/ 1046102 w 1608871"/>
              <a:gd name="connsiteY16" fmla="*/ 1458953 h 1536700"/>
              <a:gd name="connsiteX17" fmla="*/ 971490 w 1608871"/>
              <a:gd name="connsiteY17" fmla="*/ 1536700 h 1536700"/>
              <a:gd name="connsiteX18" fmla="*/ 0 w 1608871"/>
              <a:gd name="connsiteY18" fmla="*/ 566714 h 1536700"/>
              <a:gd name="connsiteX19" fmla="*/ 100027 w 1608871"/>
              <a:gd name="connsiteY19" fmla="*/ 302400 h 153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08871" h="1536700">
                <a:moveTo>
                  <a:pt x="208118" y="0"/>
                </a:moveTo>
                <a:lnTo>
                  <a:pt x="1608871" y="0"/>
                </a:lnTo>
                <a:lnTo>
                  <a:pt x="1605696" y="107894"/>
                </a:lnTo>
                <a:lnTo>
                  <a:pt x="1597759" y="214202"/>
                </a:lnTo>
                <a:lnTo>
                  <a:pt x="1584265" y="321303"/>
                </a:lnTo>
                <a:lnTo>
                  <a:pt x="1566009" y="426024"/>
                </a:lnTo>
                <a:lnTo>
                  <a:pt x="1542990" y="529951"/>
                </a:lnTo>
                <a:lnTo>
                  <a:pt x="1514415" y="631499"/>
                </a:lnTo>
                <a:lnTo>
                  <a:pt x="1481077" y="732253"/>
                </a:lnTo>
                <a:lnTo>
                  <a:pt x="1442977" y="831421"/>
                </a:lnTo>
                <a:lnTo>
                  <a:pt x="1400115" y="929002"/>
                </a:lnTo>
                <a:lnTo>
                  <a:pt x="1352490" y="1023409"/>
                </a:lnTo>
                <a:lnTo>
                  <a:pt x="1299309" y="1116230"/>
                </a:lnTo>
                <a:lnTo>
                  <a:pt x="1242952" y="1205877"/>
                </a:lnTo>
                <a:lnTo>
                  <a:pt x="1181834" y="1293145"/>
                </a:lnTo>
                <a:lnTo>
                  <a:pt x="1116746" y="1378032"/>
                </a:lnTo>
                <a:lnTo>
                  <a:pt x="1046102" y="1458953"/>
                </a:lnTo>
                <a:lnTo>
                  <a:pt x="971490" y="1536700"/>
                </a:lnTo>
                <a:lnTo>
                  <a:pt x="0" y="566714"/>
                </a:lnTo>
                <a:lnTo>
                  <a:pt x="100027" y="302400"/>
                </a:lnTo>
                <a:close/>
              </a:path>
            </a:pathLst>
          </a:custGeom>
          <a:solidFill>
            <a:srgbClr val="F4CF3B"/>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2" name="Freeform 9">
            <a:extLst>
              <a:ext uri="{FF2B5EF4-FFF2-40B4-BE49-F238E27FC236}">
                <a16:creationId xmlns:a16="http://schemas.microsoft.com/office/drawing/2014/main" id="{72168415-17F2-C89B-8E10-77F09F28A7D5}"/>
              </a:ext>
            </a:extLst>
          </p:cNvPr>
          <p:cNvSpPr>
            <a:spLocks/>
          </p:cNvSpPr>
          <p:nvPr/>
        </p:nvSpPr>
        <p:spPr bwMode="auto">
          <a:xfrm>
            <a:off x="6842737" y="4018993"/>
            <a:ext cx="1539875" cy="1604557"/>
          </a:xfrm>
          <a:custGeom>
            <a:avLst/>
            <a:gdLst>
              <a:gd name="connsiteX0" fmla="*/ 572201 w 1539875"/>
              <a:gd name="connsiteY0" fmla="*/ 0 h 1604557"/>
              <a:gd name="connsiteX1" fmla="*/ 1539875 w 1539875"/>
              <a:gd name="connsiteY1" fmla="*/ 967176 h 1604557"/>
              <a:gd name="connsiteX2" fmla="*/ 1460459 w 1539875"/>
              <a:gd name="connsiteY2" fmla="*/ 1040201 h 1604557"/>
              <a:gd name="connsiteX3" fmla="*/ 1379455 w 1539875"/>
              <a:gd name="connsiteY3" fmla="*/ 1110845 h 1604557"/>
              <a:gd name="connsiteX4" fmla="*/ 1294480 w 1539875"/>
              <a:gd name="connsiteY4" fmla="*/ 1177520 h 1604557"/>
              <a:gd name="connsiteX5" fmla="*/ 1207122 w 1539875"/>
              <a:gd name="connsiteY5" fmla="*/ 1238638 h 1604557"/>
              <a:gd name="connsiteX6" fmla="*/ 1117382 w 1539875"/>
              <a:gd name="connsiteY6" fmla="*/ 1294995 h 1604557"/>
              <a:gd name="connsiteX7" fmla="*/ 1024466 w 1539875"/>
              <a:gd name="connsiteY7" fmla="*/ 1348176 h 1604557"/>
              <a:gd name="connsiteX8" fmla="*/ 929961 w 1539875"/>
              <a:gd name="connsiteY8" fmla="*/ 1395801 h 1604557"/>
              <a:gd name="connsiteX9" fmla="*/ 832279 w 1539875"/>
              <a:gd name="connsiteY9" fmla="*/ 1437870 h 1604557"/>
              <a:gd name="connsiteX10" fmla="*/ 733009 w 1539875"/>
              <a:gd name="connsiteY10" fmla="*/ 1475970 h 1604557"/>
              <a:gd name="connsiteX11" fmla="*/ 632945 w 1539875"/>
              <a:gd name="connsiteY11" fmla="*/ 1510101 h 1604557"/>
              <a:gd name="connsiteX12" fmla="*/ 530499 w 1539875"/>
              <a:gd name="connsiteY12" fmla="*/ 1538676 h 1604557"/>
              <a:gd name="connsiteX13" fmla="*/ 426464 w 1539875"/>
              <a:gd name="connsiteY13" fmla="*/ 1561695 h 1604557"/>
              <a:gd name="connsiteX14" fmla="*/ 321635 w 1539875"/>
              <a:gd name="connsiteY14" fmla="*/ 1579951 h 1604557"/>
              <a:gd name="connsiteX15" fmla="*/ 214423 w 1539875"/>
              <a:gd name="connsiteY15" fmla="*/ 1593445 h 1604557"/>
              <a:gd name="connsiteX16" fmla="*/ 108006 w 1539875"/>
              <a:gd name="connsiteY16" fmla="*/ 1601382 h 1604557"/>
              <a:gd name="connsiteX17" fmla="*/ 0 w 1539875"/>
              <a:gd name="connsiteY17" fmla="*/ 1604557 h 1604557"/>
              <a:gd name="connsiteX18" fmla="*/ 0 w 1539875"/>
              <a:gd name="connsiteY18" fmla="*/ 247158 h 1604557"/>
              <a:gd name="connsiteX19" fmla="*/ 271593 w 1539875"/>
              <a:gd name="connsiteY19" fmla="*/ 128925 h 160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9875" h="1604557">
                <a:moveTo>
                  <a:pt x="572201" y="0"/>
                </a:moveTo>
                <a:lnTo>
                  <a:pt x="1539875" y="967176"/>
                </a:lnTo>
                <a:lnTo>
                  <a:pt x="1460459" y="1040201"/>
                </a:lnTo>
                <a:lnTo>
                  <a:pt x="1379455" y="1110845"/>
                </a:lnTo>
                <a:lnTo>
                  <a:pt x="1294480" y="1177520"/>
                </a:lnTo>
                <a:lnTo>
                  <a:pt x="1207122" y="1238638"/>
                </a:lnTo>
                <a:lnTo>
                  <a:pt x="1117382" y="1294995"/>
                </a:lnTo>
                <a:lnTo>
                  <a:pt x="1024466" y="1348176"/>
                </a:lnTo>
                <a:lnTo>
                  <a:pt x="929961" y="1395801"/>
                </a:lnTo>
                <a:lnTo>
                  <a:pt x="832279" y="1437870"/>
                </a:lnTo>
                <a:lnTo>
                  <a:pt x="733009" y="1475970"/>
                </a:lnTo>
                <a:lnTo>
                  <a:pt x="632945" y="1510101"/>
                </a:lnTo>
                <a:lnTo>
                  <a:pt x="530499" y="1538676"/>
                </a:lnTo>
                <a:lnTo>
                  <a:pt x="426464" y="1561695"/>
                </a:lnTo>
                <a:lnTo>
                  <a:pt x="321635" y="1579951"/>
                </a:lnTo>
                <a:lnTo>
                  <a:pt x="214423" y="1593445"/>
                </a:lnTo>
                <a:lnTo>
                  <a:pt x="108006" y="1601382"/>
                </a:lnTo>
                <a:lnTo>
                  <a:pt x="0" y="1604557"/>
                </a:lnTo>
                <a:lnTo>
                  <a:pt x="0" y="247158"/>
                </a:lnTo>
                <a:lnTo>
                  <a:pt x="271593" y="128925"/>
                </a:lnTo>
                <a:close/>
              </a:path>
            </a:pathLst>
          </a:custGeom>
          <a:solidFill>
            <a:srgbClr val="74C18B"/>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3" name="Freeform 10">
            <a:extLst>
              <a:ext uri="{FF2B5EF4-FFF2-40B4-BE49-F238E27FC236}">
                <a16:creationId xmlns:a16="http://schemas.microsoft.com/office/drawing/2014/main" id="{B55710A0-015F-6075-0CD1-C2803A7499D7}"/>
              </a:ext>
            </a:extLst>
          </p:cNvPr>
          <p:cNvSpPr>
            <a:spLocks/>
          </p:cNvSpPr>
          <p:nvPr/>
        </p:nvSpPr>
        <p:spPr bwMode="auto">
          <a:xfrm>
            <a:off x="5253650" y="4012318"/>
            <a:ext cx="1538288" cy="1611232"/>
          </a:xfrm>
          <a:custGeom>
            <a:avLst/>
            <a:gdLst>
              <a:gd name="connsiteX0" fmla="*/ 973348 w 1538288"/>
              <a:gd name="connsiteY0" fmla="*/ 0 h 1611232"/>
              <a:gd name="connsiteX1" fmla="*/ 1266693 w 1538288"/>
              <a:gd name="connsiteY1" fmla="*/ 135600 h 1611232"/>
              <a:gd name="connsiteX2" fmla="*/ 1538288 w 1538288"/>
              <a:gd name="connsiteY2" fmla="*/ 252901 h 1611232"/>
              <a:gd name="connsiteX3" fmla="*/ 1538288 w 1538288"/>
              <a:gd name="connsiteY3" fmla="*/ 1611232 h 1611232"/>
              <a:gd name="connsiteX4" fmla="*/ 1430282 w 1538288"/>
              <a:gd name="connsiteY4" fmla="*/ 1608057 h 1611232"/>
              <a:gd name="connsiteX5" fmla="*/ 1323865 w 1538288"/>
              <a:gd name="connsiteY5" fmla="*/ 1600120 h 1611232"/>
              <a:gd name="connsiteX6" fmla="*/ 1216653 w 1538288"/>
              <a:gd name="connsiteY6" fmla="*/ 1586626 h 1611232"/>
              <a:gd name="connsiteX7" fmla="*/ 1111824 w 1538288"/>
              <a:gd name="connsiteY7" fmla="*/ 1568370 h 1611232"/>
              <a:gd name="connsiteX8" fmla="*/ 1007789 w 1538288"/>
              <a:gd name="connsiteY8" fmla="*/ 1545351 h 1611232"/>
              <a:gd name="connsiteX9" fmla="*/ 905343 w 1538288"/>
              <a:gd name="connsiteY9" fmla="*/ 1516776 h 1611232"/>
              <a:gd name="connsiteX10" fmla="*/ 805278 w 1538288"/>
              <a:gd name="connsiteY10" fmla="*/ 1482645 h 1611232"/>
              <a:gd name="connsiteX11" fmla="*/ 706008 w 1538288"/>
              <a:gd name="connsiteY11" fmla="*/ 1444545 h 1611232"/>
              <a:gd name="connsiteX12" fmla="*/ 608327 w 1538288"/>
              <a:gd name="connsiteY12" fmla="*/ 1402476 h 1611232"/>
              <a:gd name="connsiteX13" fmla="*/ 513822 w 1538288"/>
              <a:gd name="connsiteY13" fmla="*/ 1354851 h 1611232"/>
              <a:gd name="connsiteX14" fmla="*/ 420905 w 1538288"/>
              <a:gd name="connsiteY14" fmla="*/ 1301670 h 1611232"/>
              <a:gd name="connsiteX15" fmla="*/ 331165 w 1538288"/>
              <a:gd name="connsiteY15" fmla="*/ 1245313 h 1611232"/>
              <a:gd name="connsiteX16" fmla="*/ 243807 w 1538288"/>
              <a:gd name="connsiteY16" fmla="*/ 1184195 h 1611232"/>
              <a:gd name="connsiteX17" fmla="*/ 158832 w 1538288"/>
              <a:gd name="connsiteY17" fmla="*/ 1117520 h 1611232"/>
              <a:gd name="connsiteX18" fmla="*/ 77828 w 1538288"/>
              <a:gd name="connsiteY18" fmla="*/ 1046876 h 1611232"/>
              <a:gd name="connsiteX19" fmla="*/ 0 w 1538288"/>
              <a:gd name="connsiteY19" fmla="*/ 973851 h 161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38288" h="1611232">
                <a:moveTo>
                  <a:pt x="973348" y="0"/>
                </a:moveTo>
                <a:lnTo>
                  <a:pt x="1266693" y="135600"/>
                </a:lnTo>
                <a:lnTo>
                  <a:pt x="1538288" y="252901"/>
                </a:lnTo>
                <a:lnTo>
                  <a:pt x="1538288" y="1611232"/>
                </a:lnTo>
                <a:lnTo>
                  <a:pt x="1430282" y="1608057"/>
                </a:lnTo>
                <a:lnTo>
                  <a:pt x="1323865" y="1600120"/>
                </a:lnTo>
                <a:lnTo>
                  <a:pt x="1216653" y="1586626"/>
                </a:lnTo>
                <a:lnTo>
                  <a:pt x="1111824" y="1568370"/>
                </a:lnTo>
                <a:lnTo>
                  <a:pt x="1007789" y="1545351"/>
                </a:lnTo>
                <a:lnTo>
                  <a:pt x="905343" y="1516776"/>
                </a:lnTo>
                <a:lnTo>
                  <a:pt x="805278" y="1482645"/>
                </a:lnTo>
                <a:lnTo>
                  <a:pt x="706008" y="1444545"/>
                </a:lnTo>
                <a:lnTo>
                  <a:pt x="608327" y="1402476"/>
                </a:lnTo>
                <a:lnTo>
                  <a:pt x="513822" y="1354851"/>
                </a:lnTo>
                <a:lnTo>
                  <a:pt x="420905" y="1301670"/>
                </a:lnTo>
                <a:lnTo>
                  <a:pt x="331165" y="1245313"/>
                </a:lnTo>
                <a:lnTo>
                  <a:pt x="243807" y="1184195"/>
                </a:lnTo>
                <a:lnTo>
                  <a:pt x="158832" y="1117520"/>
                </a:lnTo>
                <a:lnTo>
                  <a:pt x="77828" y="1046876"/>
                </a:lnTo>
                <a:lnTo>
                  <a:pt x="0" y="973851"/>
                </a:lnTo>
                <a:close/>
              </a:path>
            </a:pathLst>
          </a:custGeom>
          <a:solidFill>
            <a:srgbClr val="5DC3AE"/>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4" name="Freeform 11">
            <a:extLst>
              <a:ext uri="{FF2B5EF4-FFF2-40B4-BE49-F238E27FC236}">
                <a16:creationId xmlns:a16="http://schemas.microsoft.com/office/drawing/2014/main" id="{69CCE847-A415-E86A-9653-524422773623}"/>
              </a:ext>
            </a:extLst>
          </p:cNvPr>
          <p:cNvSpPr>
            <a:spLocks/>
          </p:cNvSpPr>
          <p:nvPr/>
        </p:nvSpPr>
        <p:spPr bwMode="auto">
          <a:xfrm>
            <a:off x="4580550" y="3412162"/>
            <a:ext cx="1614866" cy="1536700"/>
          </a:xfrm>
          <a:custGeom>
            <a:avLst/>
            <a:gdLst>
              <a:gd name="connsiteX0" fmla="*/ 0 w 1614866"/>
              <a:gd name="connsiteY0" fmla="*/ 0 h 1536700"/>
              <a:gd name="connsiteX1" fmla="*/ 1400959 w 1614866"/>
              <a:gd name="connsiteY1" fmla="*/ 0 h 1536700"/>
              <a:gd name="connsiteX2" fmla="*/ 1514221 w 1614866"/>
              <a:gd name="connsiteY2" fmla="*/ 302400 h 1536700"/>
              <a:gd name="connsiteX3" fmla="*/ 1614866 w 1614866"/>
              <a:gd name="connsiteY3" fmla="*/ 560728 h 1536700"/>
              <a:gd name="connsiteX4" fmla="*/ 637382 w 1614866"/>
              <a:gd name="connsiteY4" fmla="*/ 1536700 h 1536700"/>
              <a:gd name="connsiteX5" fmla="*/ 564357 w 1614866"/>
              <a:gd name="connsiteY5" fmla="*/ 1458953 h 1536700"/>
              <a:gd name="connsiteX6" fmla="*/ 493713 w 1614866"/>
              <a:gd name="connsiteY6" fmla="*/ 1378032 h 1536700"/>
              <a:gd name="connsiteX7" fmla="*/ 427038 w 1614866"/>
              <a:gd name="connsiteY7" fmla="*/ 1293145 h 1536700"/>
              <a:gd name="connsiteX8" fmla="*/ 365919 w 1614866"/>
              <a:gd name="connsiteY8" fmla="*/ 1205877 h 1536700"/>
              <a:gd name="connsiteX9" fmla="*/ 309563 w 1614866"/>
              <a:gd name="connsiteY9" fmla="*/ 1116230 h 1536700"/>
              <a:gd name="connsiteX10" fmla="*/ 257969 w 1614866"/>
              <a:gd name="connsiteY10" fmla="*/ 1023409 h 1536700"/>
              <a:gd name="connsiteX11" fmla="*/ 208756 w 1614866"/>
              <a:gd name="connsiteY11" fmla="*/ 929002 h 1536700"/>
              <a:gd name="connsiteX12" fmla="*/ 165894 w 1614866"/>
              <a:gd name="connsiteY12" fmla="*/ 831421 h 1536700"/>
              <a:gd name="connsiteX13" fmla="*/ 127794 w 1614866"/>
              <a:gd name="connsiteY13" fmla="*/ 732253 h 1536700"/>
              <a:gd name="connsiteX14" fmla="*/ 94456 w 1614866"/>
              <a:gd name="connsiteY14" fmla="*/ 631499 h 1536700"/>
              <a:gd name="connsiteX15" fmla="*/ 65881 w 1614866"/>
              <a:gd name="connsiteY15" fmla="*/ 529951 h 1536700"/>
              <a:gd name="connsiteX16" fmla="*/ 42863 w 1614866"/>
              <a:gd name="connsiteY16" fmla="*/ 426024 h 1536700"/>
              <a:gd name="connsiteX17" fmla="*/ 24606 w 1614866"/>
              <a:gd name="connsiteY17" fmla="*/ 321303 h 1536700"/>
              <a:gd name="connsiteX18" fmla="*/ 11113 w 1614866"/>
              <a:gd name="connsiteY18" fmla="*/ 214202 h 1536700"/>
              <a:gd name="connsiteX19" fmla="*/ 3175 w 1614866"/>
              <a:gd name="connsiteY19" fmla="*/ 107894 h 153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4866" h="1536700">
                <a:moveTo>
                  <a:pt x="0" y="0"/>
                </a:moveTo>
                <a:lnTo>
                  <a:pt x="1400959" y="0"/>
                </a:lnTo>
                <a:lnTo>
                  <a:pt x="1514221" y="302400"/>
                </a:lnTo>
                <a:lnTo>
                  <a:pt x="1614866" y="560728"/>
                </a:lnTo>
                <a:lnTo>
                  <a:pt x="637382" y="1536700"/>
                </a:lnTo>
                <a:lnTo>
                  <a:pt x="564357" y="1458953"/>
                </a:lnTo>
                <a:lnTo>
                  <a:pt x="493713" y="1378032"/>
                </a:lnTo>
                <a:lnTo>
                  <a:pt x="427038" y="1293145"/>
                </a:lnTo>
                <a:lnTo>
                  <a:pt x="365919" y="1205877"/>
                </a:lnTo>
                <a:lnTo>
                  <a:pt x="309563" y="1116230"/>
                </a:lnTo>
                <a:lnTo>
                  <a:pt x="257969" y="1023409"/>
                </a:lnTo>
                <a:lnTo>
                  <a:pt x="208756" y="929002"/>
                </a:lnTo>
                <a:lnTo>
                  <a:pt x="165894" y="831421"/>
                </a:lnTo>
                <a:lnTo>
                  <a:pt x="127794" y="732253"/>
                </a:lnTo>
                <a:lnTo>
                  <a:pt x="94456" y="631499"/>
                </a:lnTo>
                <a:lnTo>
                  <a:pt x="65881" y="529951"/>
                </a:lnTo>
                <a:lnTo>
                  <a:pt x="42863" y="426024"/>
                </a:lnTo>
                <a:lnTo>
                  <a:pt x="24606" y="321303"/>
                </a:lnTo>
                <a:lnTo>
                  <a:pt x="11113" y="214202"/>
                </a:lnTo>
                <a:lnTo>
                  <a:pt x="3175" y="107894"/>
                </a:lnTo>
                <a:close/>
              </a:path>
            </a:pathLst>
          </a:custGeom>
          <a:solidFill>
            <a:srgbClr val="5FABDC"/>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5" name="Freeform 12">
            <a:extLst>
              <a:ext uri="{FF2B5EF4-FFF2-40B4-BE49-F238E27FC236}">
                <a16:creationId xmlns:a16="http://schemas.microsoft.com/office/drawing/2014/main" id="{485A638F-9C72-9582-7129-647C55D4A7FA}"/>
              </a:ext>
            </a:extLst>
          </p:cNvPr>
          <p:cNvSpPr>
            <a:spLocks/>
          </p:cNvSpPr>
          <p:nvPr/>
        </p:nvSpPr>
        <p:spPr bwMode="auto">
          <a:xfrm>
            <a:off x="4580550" y="1823075"/>
            <a:ext cx="1624961" cy="1538288"/>
          </a:xfrm>
          <a:custGeom>
            <a:avLst/>
            <a:gdLst>
              <a:gd name="connsiteX0" fmla="*/ 637382 w 1624961"/>
              <a:gd name="connsiteY0" fmla="*/ 0 h 1538288"/>
              <a:gd name="connsiteX1" fmla="*/ 1624961 w 1624961"/>
              <a:gd name="connsiteY1" fmla="*/ 987070 h 1538288"/>
              <a:gd name="connsiteX2" fmla="*/ 1516910 w 1624961"/>
              <a:gd name="connsiteY2" fmla="*/ 1263033 h 1538288"/>
              <a:gd name="connsiteX3" fmla="*/ 1411227 w 1624961"/>
              <a:gd name="connsiteY3" fmla="*/ 1538288 h 1538288"/>
              <a:gd name="connsiteX4" fmla="*/ 0 w 1624961"/>
              <a:gd name="connsiteY4" fmla="*/ 1538288 h 1538288"/>
              <a:gd name="connsiteX5" fmla="*/ 3175 w 1624961"/>
              <a:gd name="connsiteY5" fmla="*/ 1430394 h 1538288"/>
              <a:gd name="connsiteX6" fmla="*/ 11113 w 1624961"/>
              <a:gd name="connsiteY6" fmla="*/ 1324086 h 1538288"/>
              <a:gd name="connsiteX7" fmla="*/ 24606 w 1624961"/>
              <a:gd name="connsiteY7" fmla="*/ 1216985 h 1538288"/>
              <a:gd name="connsiteX8" fmla="*/ 42863 w 1624961"/>
              <a:gd name="connsiteY8" fmla="*/ 1112264 h 1538288"/>
              <a:gd name="connsiteX9" fmla="*/ 65881 w 1624961"/>
              <a:gd name="connsiteY9" fmla="*/ 1008336 h 1538288"/>
              <a:gd name="connsiteX10" fmla="*/ 94456 w 1624961"/>
              <a:gd name="connsiteY10" fmla="*/ 906789 h 1538288"/>
              <a:gd name="connsiteX11" fmla="*/ 127794 w 1624961"/>
              <a:gd name="connsiteY11" fmla="*/ 806035 h 1538288"/>
              <a:gd name="connsiteX12" fmla="*/ 165894 w 1624961"/>
              <a:gd name="connsiteY12" fmla="*/ 706867 h 1538288"/>
              <a:gd name="connsiteX13" fmla="*/ 208756 w 1624961"/>
              <a:gd name="connsiteY13" fmla="*/ 609286 h 1538288"/>
              <a:gd name="connsiteX14" fmla="*/ 257969 w 1624961"/>
              <a:gd name="connsiteY14" fmla="*/ 514878 h 1538288"/>
              <a:gd name="connsiteX15" fmla="*/ 309563 w 1624961"/>
              <a:gd name="connsiteY15" fmla="*/ 422057 h 1538288"/>
              <a:gd name="connsiteX16" fmla="*/ 365919 w 1624961"/>
              <a:gd name="connsiteY16" fmla="*/ 332410 h 1538288"/>
              <a:gd name="connsiteX17" fmla="*/ 427038 w 1624961"/>
              <a:gd name="connsiteY17" fmla="*/ 245142 h 1538288"/>
              <a:gd name="connsiteX18" fmla="*/ 493713 w 1624961"/>
              <a:gd name="connsiteY18" fmla="*/ 160255 h 1538288"/>
              <a:gd name="connsiteX19" fmla="*/ 564357 w 1624961"/>
              <a:gd name="connsiteY19" fmla="*/ 79334 h 153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4961" h="1538288">
                <a:moveTo>
                  <a:pt x="637382" y="0"/>
                </a:moveTo>
                <a:lnTo>
                  <a:pt x="1624961" y="987070"/>
                </a:lnTo>
                <a:lnTo>
                  <a:pt x="1516910" y="1263033"/>
                </a:lnTo>
                <a:lnTo>
                  <a:pt x="1411227" y="1538288"/>
                </a:lnTo>
                <a:lnTo>
                  <a:pt x="0" y="1538288"/>
                </a:lnTo>
                <a:lnTo>
                  <a:pt x="3175" y="1430394"/>
                </a:lnTo>
                <a:lnTo>
                  <a:pt x="11113" y="1324086"/>
                </a:lnTo>
                <a:lnTo>
                  <a:pt x="24606" y="1216985"/>
                </a:lnTo>
                <a:lnTo>
                  <a:pt x="42863" y="1112264"/>
                </a:lnTo>
                <a:lnTo>
                  <a:pt x="65881" y="1008336"/>
                </a:lnTo>
                <a:lnTo>
                  <a:pt x="94456" y="906789"/>
                </a:lnTo>
                <a:lnTo>
                  <a:pt x="127794" y="806035"/>
                </a:lnTo>
                <a:lnTo>
                  <a:pt x="165894" y="706867"/>
                </a:lnTo>
                <a:lnTo>
                  <a:pt x="208756" y="609286"/>
                </a:lnTo>
                <a:lnTo>
                  <a:pt x="257969" y="514878"/>
                </a:lnTo>
                <a:lnTo>
                  <a:pt x="309563" y="422057"/>
                </a:lnTo>
                <a:lnTo>
                  <a:pt x="365919" y="332410"/>
                </a:lnTo>
                <a:lnTo>
                  <a:pt x="427038" y="245142"/>
                </a:lnTo>
                <a:lnTo>
                  <a:pt x="493713" y="160255"/>
                </a:lnTo>
                <a:lnTo>
                  <a:pt x="564357" y="79334"/>
                </a:lnTo>
                <a:close/>
              </a:path>
            </a:pathLst>
          </a:cu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6" name="Oval 15">
            <a:extLst>
              <a:ext uri="{FF2B5EF4-FFF2-40B4-BE49-F238E27FC236}">
                <a16:creationId xmlns:a16="http://schemas.microsoft.com/office/drawing/2014/main" id="{21018A42-52C9-C4FF-4772-165C32962BEC}"/>
              </a:ext>
            </a:extLst>
          </p:cNvPr>
          <p:cNvSpPr/>
          <p:nvPr/>
        </p:nvSpPr>
        <p:spPr>
          <a:xfrm>
            <a:off x="8617537" y="2953285"/>
            <a:ext cx="341752" cy="341752"/>
          </a:xfrm>
          <a:prstGeom prst="ellipse">
            <a:avLst/>
          </a:prstGeom>
          <a:solidFill>
            <a:srgbClr val="965112"/>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2</a:t>
            </a:r>
          </a:p>
        </p:txBody>
      </p:sp>
      <p:sp>
        <p:nvSpPr>
          <p:cNvPr id="17" name="Oval 16">
            <a:extLst>
              <a:ext uri="{FF2B5EF4-FFF2-40B4-BE49-F238E27FC236}">
                <a16:creationId xmlns:a16="http://schemas.microsoft.com/office/drawing/2014/main" id="{37792E1A-2ED2-4136-2521-D29F3F744EE9}"/>
              </a:ext>
            </a:extLst>
          </p:cNvPr>
          <p:cNvSpPr/>
          <p:nvPr/>
        </p:nvSpPr>
        <p:spPr>
          <a:xfrm>
            <a:off x="7907937" y="1626800"/>
            <a:ext cx="341752" cy="341752"/>
          </a:xfrm>
          <a:prstGeom prst="ellipse">
            <a:avLst/>
          </a:prstGeom>
          <a:solidFill>
            <a:srgbClr val="AF241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1</a:t>
            </a:r>
          </a:p>
        </p:txBody>
      </p:sp>
      <p:sp>
        <p:nvSpPr>
          <p:cNvPr id="18" name="Oval 17">
            <a:extLst>
              <a:ext uri="{FF2B5EF4-FFF2-40B4-BE49-F238E27FC236}">
                <a16:creationId xmlns:a16="http://schemas.microsoft.com/office/drawing/2014/main" id="{97BED81B-03FD-FDBA-C53A-60F27D0FAAB6}"/>
              </a:ext>
            </a:extLst>
          </p:cNvPr>
          <p:cNvSpPr/>
          <p:nvPr/>
        </p:nvSpPr>
        <p:spPr>
          <a:xfrm>
            <a:off x="8241162" y="4491463"/>
            <a:ext cx="341752" cy="341752"/>
          </a:xfrm>
          <a:prstGeom prst="ellipse">
            <a:avLst/>
          </a:prstGeom>
          <a:solidFill>
            <a:srgbClr val="B2920A"/>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3</a:t>
            </a:r>
          </a:p>
        </p:txBody>
      </p:sp>
      <p:sp>
        <p:nvSpPr>
          <p:cNvPr id="19" name="Oval 18">
            <a:extLst>
              <a:ext uri="{FF2B5EF4-FFF2-40B4-BE49-F238E27FC236}">
                <a16:creationId xmlns:a16="http://schemas.microsoft.com/office/drawing/2014/main" id="{795F9421-48F2-70E8-BF3E-D875A26D7D95}"/>
              </a:ext>
            </a:extLst>
          </p:cNvPr>
          <p:cNvSpPr/>
          <p:nvPr/>
        </p:nvSpPr>
        <p:spPr>
          <a:xfrm>
            <a:off x="6907633" y="5204803"/>
            <a:ext cx="341752" cy="341752"/>
          </a:xfrm>
          <a:prstGeom prst="ellipse">
            <a:avLst/>
          </a:prstGeom>
          <a:solidFill>
            <a:srgbClr val="2C623D"/>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4</a:t>
            </a:r>
          </a:p>
        </p:txBody>
      </p:sp>
      <p:sp>
        <p:nvSpPr>
          <p:cNvPr id="20" name="Oval 19">
            <a:extLst>
              <a:ext uri="{FF2B5EF4-FFF2-40B4-BE49-F238E27FC236}">
                <a16:creationId xmlns:a16="http://schemas.microsoft.com/office/drawing/2014/main" id="{9B708AE4-E8DB-283C-B73E-174376A2E529}"/>
              </a:ext>
            </a:extLst>
          </p:cNvPr>
          <p:cNvSpPr/>
          <p:nvPr/>
        </p:nvSpPr>
        <p:spPr>
          <a:xfrm>
            <a:off x="5406018" y="4802169"/>
            <a:ext cx="341752" cy="341752"/>
          </a:xfrm>
          <a:prstGeom prst="ellipse">
            <a:avLst/>
          </a:prstGeom>
          <a:solidFill>
            <a:srgbClr val="296D5E"/>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5</a:t>
            </a:r>
          </a:p>
        </p:txBody>
      </p:sp>
      <p:sp>
        <p:nvSpPr>
          <p:cNvPr id="21" name="Oval 20">
            <a:extLst>
              <a:ext uri="{FF2B5EF4-FFF2-40B4-BE49-F238E27FC236}">
                <a16:creationId xmlns:a16="http://schemas.microsoft.com/office/drawing/2014/main" id="{FC370A18-76B0-D40D-149E-F15CF0B4D811}"/>
              </a:ext>
            </a:extLst>
          </p:cNvPr>
          <p:cNvSpPr/>
          <p:nvPr/>
        </p:nvSpPr>
        <p:spPr>
          <a:xfrm>
            <a:off x="4658674" y="3469854"/>
            <a:ext cx="341752" cy="341752"/>
          </a:xfrm>
          <a:prstGeom prst="ellipse">
            <a:avLst/>
          </a:prstGeom>
          <a:solidFill>
            <a:srgbClr val="216A97"/>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6</a:t>
            </a:r>
          </a:p>
        </p:txBody>
      </p:sp>
      <p:sp>
        <p:nvSpPr>
          <p:cNvPr id="22" name="Oval 21">
            <a:extLst>
              <a:ext uri="{FF2B5EF4-FFF2-40B4-BE49-F238E27FC236}">
                <a16:creationId xmlns:a16="http://schemas.microsoft.com/office/drawing/2014/main" id="{5D7249EE-6D09-558F-53BD-95CD92328610}"/>
              </a:ext>
            </a:extLst>
          </p:cNvPr>
          <p:cNvSpPr/>
          <p:nvPr/>
        </p:nvSpPr>
        <p:spPr>
          <a:xfrm>
            <a:off x="5064266" y="1963441"/>
            <a:ext cx="341752" cy="341752"/>
          </a:xfrm>
          <a:prstGeom prst="ellipse">
            <a:avLst/>
          </a:prstGeom>
          <a:solidFill>
            <a:schemeClr val="tx1">
              <a:lumMod val="65000"/>
              <a:lumOff val="3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b="1" cap="small" dirty="0">
                <a:solidFill>
                  <a:prstClr val="white"/>
                </a:solidFill>
                <a:effectLst>
                  <a:outerShdw blurRad="25400" dist="38100" dir="2700000" algn="tl">
                    <a:srgbClr val="000000">
                      <a:alpha val="70000"/>
                    </a:srgbClr>
                  </a:outerShdw>
                </a:effectLst>
                <a:cs typeface="Arial" pitchFamily="34" charset="0"/>
              </a:rPr>
              <a:t>7</a:t>
            </a:r>
          </a:p>
        </p:txBody>
      </p:sp>
      <p:sp>
        <p:nvSpPr>
          <p:cNvPr id="23" name="TextBox 22">
            <a:extLst>
              <a:ext uri="{FF2B5EF4-FFF2-40B4-BE49-F238E27FC236}">
                <a16:creationId xmlns:a16="http://schemas.microsoft.com/office/drawing/2014/main" id="{01FCFC56-DC8F-DC0D-C6EA-183193C8712B}"/>
              </a:ext>
            </a:extLst>
          </p:cNvPr>
          <p:cNvSpPr txBox="1"/>
          <p:nvPr/>
        </p:nvSpPr>
        <p:spPr>
          <a:xfrm>
            <a:off x="6892086" y="1574095"/>
            <a:ext cx="1108958" cy="461665"/>
          </a:xfrm>
          <a:prstGeom prst="rect">
            <a:avLst/>
          </a:prstGeom>
          <a:noFill/>
        </p:spPr>
        <p:txBody>
          <a:bodyPr wrap="none" rtlCol="0">
            <a:spAutoFit/>
          </a:bodyPr>
          <a:lstStyle/>
          <a:p>
            <a:r>
              <a:rPr lang="lt-LT" sz="1200" b="1" dirty="0">
                <a:latin typeface="Calibri Light" panose="020F0302020204030204" pitchFamily="34" charset="0"/>
              </a:rPr>
              <a:t>Komunikavimo </a:t>
            </a:r>
          </a:p>
          <a:p>
            <a:pPr algn="ctr"/>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24" name="Freeform 6">
            <a:extLst>
              <a:ext uri="{FF2B5EF4-FFF2-40B4-BE49-F238E27FC236}">
                <a16:creationId xmlns:a16="http://schemas.microsoft.com/office/drawing/2014/main" id="{413B79D5-496B-D8AA-2EEC-C0F000F48620}"/>
              </a:ext>
            </a:extLst>
          </p:cNvPr>
          <p:cNvSpPr>
            <a:spLocks/>
          </p:cNvSpPr>
          <p:nvPr/>
        </p:nvSpPr>
        <p:spPr bwMode="auto">
          <a:xfrm rot="5400000">
            <a:off x="5382769" y="2011922"/>
            <a:ext cx="5196229" cy="2782438"/>
          </a:xfrm>
          <a:custGeom>
            <a:avLst/>
            <a:gdLst>
              <a:gd name="T0" fmla="*/ 2106 w 2106"/>
              <a:gd name="T1" fmla="*/ 1053 h 1053"/>
              <a:gd name="T2" fmla="*/ 1053 w 2106"/>
              <a:gd name="T3" fmla="*/ 0 h 1053"/>
              <a:gd name="T4" fmla="*/ 0 w 2106"/>
              <a:gd name="T5" fmla="*/ 1053 h 1053"/>
              <a:gd name="T6" fmla="*/ 24 w 2106"/>
              <a:gd name="T7" fmla="*/ 1053 h 1053"/>
              <a:gd name="T8" fmla="*/ 326 w 2106"/>
              <a:gd name="T9" fmla="*/ 325 h 1053"/>
              <a:gd name="T10" fmla="*/ 1053 w 2106"/>
              <a:gd name="T11" fmla="*/ 24 h 1053"/>
              <a:gd name="T12" fmla="*/ 1781 w 2106"/>
              <a:gd name="T13" fmla="*/ 325 h 1053"/>
              <a:gd name="T14" fmla="*/ 2082 w 2106"/>
              <a:gd name="T15" fmla="*/ 1053 h 1053"/>
              <a:gd name="T16" fmla="*/ 2106 w 2106"/>
              <a:gd name="T17" fmla="*/ 1053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6" h="1053">
                <a:moveTo>
                  <a:pt x="2106" y="1053"/>
                </a:moveTo>
                <a:cubicBezTo>
                  <a:pt x="2106" y="471"/>
                  <a:pt x="1635" y="0"/>
                  <a:pt x="1053" y="0"/>
                </a:cubicBezTo>
                <a:cubicBezTo>
                  <a:pt x="472" y="0"/>
                  <a:pt x="0" y="471"/>
                  <a:pt x="0" y="1053"/>
                </a:cubicBezTo>
                <a:cubicBezTo>
                  <a:pt x="24" y="1053"/>
                  <a:pt x="24" y="1053"/>
                  <a:pt x="24" y="1053"/>
                </a:cubicBezTo>
                <a:cubicBezTo>
                  <a:pt x="24" y="769"/>
                  <a:pt x="140" y="512"/>
                  <a:pt x="326" y="325"/>
                </a:cubicBezTo>
                <a:cubicBezTo>
                  <a:pt x="512" y="139"/>
                  <a:pt x="769" y="24"/>
                  <a:pt x="1053" y="24"/>
                </a:cubicBezTo>
                <a:cubicBezTo>
                  <a:pt x="1337" y="24"/>
                  <a:pt x="1595" y="139"/>
                  <a:pt x="1781" y="325"/>
                </a:cubicBezTo>
                <a:cubicBezTo>
                  <a:pt x="1967" y="512"/>
                  <a:pt x="2082" y="769"/>
                  <a:pt x="2082" y="1053"/>
                </a:cubicBezTo>
                <a:lnTo>
                  <a:pt x="2106" y="1053"/>
                </a:lnTo>
                <a:close/>
              </a:path>
            </a:pathLst>
          </a:custGeom>
          <a:solidFill>
            <a:schemeClr val="tx2"/>
          </a:solidFill>
          <a:ln>
            <a:solidFill>
              <a:schemeClr val="accent2">
                <a:lumMod val="50000"/>
              </a:schemeClr>
            </a:solid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25" name="Freeform 7">
            <a:extLst>
              <a:ext uri="{FF2B5EF4-FFF2-40B4-BE49-F238E27FC236}">
                <a16:creationId xmlns:a16="http://schemas.microsoft.com/office/drawing/2014/main" id="{505683A7-DA1C-ABD6-E6EA-7B58674BF970}"/>
              </a:ext>
            </a:extLst>
          </p:cNvPr>
          <p:cNvSpPr>
            <a:spLocks/>
          </p:cNvSpPr>
          <p:nvPr/>
        </p:nvSpPr>
        <p:spPr bwMode="auto">
          <a:xfrm rot="5400000">
            <a:off x="5632807" y="2213545"/>
            <a:ext cx="4670451" cy="2381275"/>
          </a:xfrm>
          <a:custGeom>
            <a:avLst/>
            <a:gdLst>
              <a:gd name="T0" fmla="*/ 1893 w 1893"/>
              <a:gd name="T1" fmla="*/ 901 h 901"/>
              <a:gd name="T2" fmla="*/ 946 w 1893"/>
              <a:gd name="T3" fmla="*/ 0 h 901"/>
              <a:gd name="T4" fmla="*/ 0 w 1893"/>
              <a:gd name="T5" fmla="*/ 901 h 901"/>
              <a:gd name="T6" fmla="*/ 4 w 1893"/>
              <a:gd name="T7" fmla="*/ 901 h 901"/>
              <a:gd name="T8" fmla="*/ 289 w 1893"/>
              <a:gd name="T9" fmla="*/ 267 h 901"/>
              <a:gd name="T10" fmla="*/ 946 w 1893"/>
              <a:gd name="T11" fmla="*/ 4 h 901"/>
              <a:gd name="T12" fmla="*/ 1603 w 1893"/>
              <a:gd name="T13" fmla="*/ 267 h 901"/>
              <a:gd name="T14" fmla="*/ 1889 w 1893"/>
              <a:gd name="T15" fmla="*/ 901 h 901"/>
              <a:gd name="T16" fmla="*/ 1893 w 1893"/>
              <a:gd name="T17" fmla="*/ 901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3" h="901">
                <a:moveTo>
                  <a:pt x="1893" y="901"/>
                </a:moveTo>
                <a:cubicBezTo>
                  <a:pt x="1892" y="403"/>
                  <a:pt x="1444" y="0"/>
                  <a:pt x="946" y="0"/>
                </a:cubicBezTo>
                <a:cubicBezTo>
                  <a:pt x="449" y="0"/>
                  <a:pt x="0" y="403"/>
                  <a:pt x="0" y="901"/>
                </a:cubicBezTo>
                <a:cubicBezTo>
                  <a:pt x="4" y="901"/>
                  <a:pt x="4" y="901"/>
                  <a:pt x="4" y="901"/>
                </a:cubicBezTo>
                <a:cubicBezTo>
                  <a:pt x="4" y="653"/>
                  <a:pt x="116" y="429"/>
                  <a:pt x="289" y="267"/>
                </a:cubicBezTo>
                <a:cubicBezTo>
                  <a:pt x="463" y="104"/>
                  <a:pt x="699" y="4"/>
                  <a:pt x="946" y="4"/>
                </a:cubicBezTo>
                <a:cubicBezTo>
                  <a:pt x="1194" y="4"/>
                  <a:pt x="1430" y="104"/>
                  <a:pt x="1603" y="267"/>
                </a:cubicBezTo>
                <a:cubicBezTo>
                  <a:pt x="1777" y="429"/>
                  <a:pt x="1889" y="653"/>
                  <a:pt x="1889" y="901"/>
                </a:cubicBezTo>
                <a:lnTo>
                  <a:pt x="1893" y="901"/>
                </a:lnTo>
                <a:close/>
              </a:path>
            </a:pathLst>
          </a:custGeom>
          <a:solidFill>
            <a:schemeClr val="tx2"/>
          </a:solidFill>
          <a:ln>
            <a:solidFill>
              <a:schemeClr val="accent2">
                <a:lumMod val="50000"/>
              </a:schemeClr>
            </a:solid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 name="Freeform 8">
            <a:extLst>
              <a:ext uri="{FF2B5EF4-FFF2-40B4-BE49-F238E27FC236}">
                <a16:creationId xmlns:a16="http://schemas.microsoft.com/office/drawing/2014/main" id="{153E8756-CAED-AB81-5A13-662808E31B0E}"/>
              </a:ext>
            </a:extLst>
          </p:cNvPr>
          <p:cNvSpPr>
            <a:spLocks noEditPoints="1"/>
          </p:cNvSpPr>
          <p:nvPr/>
        </p:nvSpPr>
        <p:spPr bwMode="auto">
          <a:xfrm rot="5400000">
            <a:off x="5142014" y="1810705"/>
            <a:ext cx="5653156" cy="3186954"/>
          </a:xfrm>
          <a:custGeom>
            <a:avLst/>
            <a:gdLst>
              <a:gd name="T0" fmla="*/ 6 w 2291"/>
              <a:gd name="T1" fmla="*/ 1165 h 1206"/>
              <a:gd name="T2" fmla="*/ 6 w 2291"/>
              <a:gd name="T3" fmla="*/ 1080 h 1206"/>
              <a:gd name="T4" fmla="*/ 16 w 2291"/>
              <a:gd name="T5" fmla="*/ 1033 h 1206"/>
              <a:gd name="T6" fmla="*/ 20 w 2291"/>
              <a:gd name="T7" fmla="*/ 973 h 1206"/>
              <a:gd name="T8" fmla="*/ 32 w 2291"/>
              <a:gd name="T9" fmla="*/ 914 h 1206"/>
              <a:gd name="T10" fmla="*/ 51 w 2291"/>
              <a:gd name="T11" fmla="*/ 857 h 1206"/>
              <a:gd name="T12" fmla="*/ 71 w 2291"/>
              <a:gd name="T13" fmla="*/ 776 h 1206"/>
              <a:gd name="T14" fmla="*/ 93 w 2291"/>
              <a:gd name="T15" fmla="*/ 732 h 1206"/>
              <a:gd name="T16" fmla="*/ 111 w 2291"/>
              <a:gd name="T17" fmla="*/ 675 h 1206"/>
              <a:gd name="T18" fmla="*/ 137 w 2291"/>
              <a:gd name="T19" fmla="*/ 621 h 1206"/>
              <a:gd name="T20" fmla="*/ 170 w 2291"/>
              <a:gd name="T21" fmla="*/ 570 h 1206"/>
              <a:gd name="T22" fmla="*/ 210 w 2291"/>
              <a:gd name="T23" fmla="*/ 496 h 1206"/>
              <a:gd name="T24" fmla="*/ 241 w 2291"/>
              <a:gd name="T25" fmla="*/ 460 h 1206"/>
              <a:gd name="T26" fmla="*/ 274 w 2291"/>
              <a:gd name="T27" fmla="*/ 410 h 1206"/>
              <a:gd name="T28" fmla="*/ 313 w 2291"/>
              <a:gd name="T29" fmla="*/ 364 h 1206"/>
              <a:gd name="T30" fmla="*/ 358 w 2291"/>
              <a:gd name="T31" fmla="*/ 325 h 1206"/>
              <a:gd name="T32" fmla="*/ 416 w 2291"/>
              <a:gd name="T33" fmla="*/ 264 h 1206"/>
              <a:gd name="T34" fmla="*/ 457 w 2291"/>
              <a:gd name="T35" fmla="*/ 238 h 1206"/>
              <a:gd name="T36" fmla="*/ 502 w 2291"/>
              <a:gd name="T37" fmla="*/ 198 h 1206"/>
              <a:gd name="T38" fmla="*/ 552 w 2291"/>
              <a:gd name="T39" fmla="*/ 165 h 1206"/>
              <a:gd name="T40" fmla="*/ 607 w 2291"/>
              <a:gd name="T41" fmla="*/ 139 h 1206"/>
              <a:gd name="T42" fmla="*/ 680 w 2291"/>
              <a:gd name="T43" fmla="*/ 97 h 1206"/>
              <a:gd name="T44" fmla="*/ 727 w 2291"/>
              <a:gd name="T45" fmla="*/ 84 h 1206"/>
              <a:gd name="T46" fmla="*/ 781 w 2291"/>
              <a:gd name="T47" fmla="*/ 58 h 1206"/>
              <a:gd name="T48" fmla="*/ 839 w 2291"/>
              <a:gd name="T49" fmla="*/ 41 h 1206"/>
              <a:gd name="T50" fmla="*/ 898 w 2291"/>
              <a:gd name="T51" fmla="*/ 32 h 1206"/>
              <a:gd name="T52" fmla="*/ 980 w 2291"/>
              <a:gd name="T53" fmla="*/ 12 h 1206"/>
              <a:gd name="T54" fmla="*/ 1028 w 2291"/>
              <a:gd name="T55" fmla="*/ 11 h 1206"/>
              <a:gd name="T56" fmla="*/ 1088 w 2291"/>
              <a:gd name="T57" fmla="*/ 2 h 1206"/>
              <a:gd name="T58" fmla="*/ 1145 w 2291"/>
              <a:gd name="T59" fmla="*/ 6 h 1206"/>
              <a:gd name="T60" fmla="*/ 1220 w 2291"/>
              <a:gd name="T61" fmla="*/ 3 h 1206"/>
              <a:gd name="T62" fmla="*/ 1267 w 2291"/>
              <a:gd name="T63" fmla="*/ 12 h 1206"/>
              <a:gd name="T64" fmla="*/ 1327 w 2291"/>
              <a:gd name="T65" fmla="*/ 14 h 1206"/>
              <a:gd name="T66" fmla="*/ 1387 w 2291"/>
              <a:gd name="T67" fmla="*/ 25 h 1206"/>
              <a:gd name="T68" fmla="*/ 1444 w 2291"/>
              <a:gd name="T69" fmla="*/ 44 h 1206"/>
              <a:gd name="T70" fmla="*/ 1525 w 2291"/>
              <a:gd name="T71" fmla="*/ 64 h 1206"/>
              <a:gd name="T72" fmla="*/ 1569 w 2291"/>
              <a:gd name="T73" fmla="*/ 85 h 1206"/>
              <a:gd name="T74" fmla="*/ 1626 w 2291"/>
              <a:gd name="T75" fmla="*/ 104 h 1206"/>
              <a:gd name="T76" fmla="*/ 1680 w 2291"/>
              <a:gd name="T77" fmla="*/ 131 h 1206"/>
              <a:gd name="T78" fmla="*/ 1729 w 2291"/>
              <a:gd name="T79" fmla="*/ 165 h 1206"/>
              <a:gd name="T80" fmla="*/ 1802 w 2291"/>
              <a:gd name="T81" fmla="*/ 207 h 1206"/>
              <a:gd name="T82" fmla="*/ 1837 w 2291"/>
              <a:gd name="T83" fmla="*/ 240 h 1206"/>
              <a:gd name="T84" fmla="*/ 1886 w 2291"/>
              <a:gd name="T85" fmla="*/ 274 h 1206"/>
              <a:gd name="T86" fmla="*/ 1930 w 2291"/>
              <a:gd name="T87" fmla="*/ 315 h 1206"/>
              <a:gd name="T88" fmla="*/ 1968 w 2291"/>
              <a:gd name="T89" fmla="*/ 362 h 1206"/>
              <a:gd name="T90" fmla="*/ 2027 w 2291"/>
              <a:gd name="T91" fmla="*/ 422 h 1206"/>
              <a:gd name="T92" fmla="*/ 2052 w 2291"/>
              <a:gd name="T93" fmla="*/ 464 h 1206"/>
              <a:gd name="T94" fmla="*/ 2090 w 2291"/>
              <a:gd name="T95" fmla="*/ 511 h 1206"/>
              <a:gd name="T96" fmla="*/ 2122 w 2291"/>
              <a:gd name="T97" fmla="*/ 562 h 1206"/>
              <a:gd name="T98" fmla="*/ 2146 w 2291"/>
              <a:gd name="T99" fmla="*/ 617 h 1206"/>
              <a:gd name="T100" fmla="*/ 2187 w 2291"/>
              <a:gd name="T101" fmla="*/ 691 h 1206"/>
              <a:gd name="T102" fmla="*/ 2200 w 2291"/>
              <a:gd name="T103" fmla="*/ 737 h 1206"/>
              <a:gd name="T104" fmla="*/ 2225 w 2291"/>
              <a:gd name="T105" fmla="*/ 792 h 1206"/>
              <a:gd name="T106" fmla="*/ 2243 w 2291"/>
              <a:gd name="T107" fmla="*/ 850 h 1206"/>
              <a:gd name="T108" fmla="*/ 2252 w 2291"/>
              <a:gd name="T109" fmla="*/ 909 h 1206"/>
              <a:gd name="T110" fmla="*/ 2274 w 2291"/>
              <a:gd name="T111" fmla="*/ 991 h 1206"/>
              <a:gd name="T112" fmla="*/ 2275 w 2291"/>
              <a:gd name="T113" fmla="*/ 1039 h 1206"/>
              <a:gd name="T114" fmla="*/ 2287 w 2291"/>
              <a:gd name="T115" fmla="*/ 1098 h 1206"/>
              <a:gd name="T116" fmla="*/ 2290 w 2291"/>
              <a:gd name="T117" fmla="*/ 1158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91" h="1206">
                <a:moveTo>
                  <a:pt x="0" y="1200"/>
                </a:moveTo>
                <a:cubicBezTo>
                  <a:pt x="0" y="1202"/>
                  <a:pt x="0" y="1204"/>
                  <a:pt x="0" y="1206"/>
                </a:cubicBezTo>
                <a:cubicBezTo>
                  <a:pt x="5" y="1206"/>
                  <a:pt x="5" y="1206"/>
                  <a:pt x="5" y="1206"/>
                </a:cubicBezTo>
                <a:cubicBezTo>
                  <a:pt x="5" y="1204"/>
                  <a:pt x="5" y="1202"/>
                  <a:pt x="5" y="1201"/>
                </a:cubicBezTo>
                <a:lnTo>
                  <a:pt x="0" y="1200"/>
                </a:lnTo>
                <a:close/>
                <a:moveTo>
                  <a:pt x="0" y="1176"/>
                </a:moveTo>
                <a:cubicBezTo>
                  <a:pt x="0" y="1180"/>
                  <a:pt x="0" y="1184"/>
                  <a:pt x="0" y="1188"/>
                </a:cubicBezTo>
                <a:cubicBezTo>
                  <a:pt x="5" y="1189"/>
                  <a:pt x="5" y="1189"/>
                  <a:pt x="5" y="1189"/>
                </a:cubicBezTo>
                <a:cubicBezTo>
                  <a:pt x="5" y="1185"/>
                  <a:pt x="5" y="1181"/>
                  <a:pt x="5" y="1177"/>
                </a:cubicBezTo>
                <a:lnTo>
                  <a:pt x="0" y="1176"/>
                </a:lnTo>
                <a:close/>
                <a:moveTo>
                  <a:pt x="1" y="1152"/>
                </a:moveTo>
                <a:cubicBezTo>
                  <a:pt x="1" y="1156"/>
                  <a:pt x="1" y="1160"/>
                  <a:pt x="0" y="1164"/>
                </a:cubicBezTo>
                <a:cubicBezTo>
                  <a:pt x="6" y="1165"/>
                  <a:pt x="6" y="1165"/>
                  <a:pt x="6" y="1165"/>
                </a:cubicBezTo>
                <a:cubicBezTo>
                  <a:pt x="6" y="1161"/>
                  <a:pt x="6" y="1157"/>
                  <a:pt x="6" y="1153"/>
                </a:cubicBezTo>
                <a:cubicBezTo>
                  <a:pt x="1" y="1152"/>
                  <a:pt x="1" y="1152"/>
                  <a:pt x="1" y="1152"/>
                </a:cubicBezTo>
                <a:close/>
                <a:moveTo>
                  <a:pt x="2" y="1128"/>
                </a:moveTo>
                <a:cubicBezTo>
                  <a:pt x="2" y="1132"/>
                  <a:pt x="2" y="1136"/>
                  <a:pt x="1" y="1140"/>
                </a:cubicBezTo>
                <a:cubicBezTo>
                  <a:pt x="7" y="1141"/>
                  <a:pt x="7" y="1141"/>
                  <a:pt x="7" y="1141"/>
                </a:cubicBezTo>
                <a:cubicBezTo>
                  <a:pt x="7" y="1137"/>
                  <a:pt x="7" y="1133"/>
                  <a:pt x="7" y="1129"/>
                </a:cubicBezTo>
                <a:lnTo>
                  <a:pt x="2" y="1128"/>
                </a:lnTo>
                <a:close/>
                <a:moveTo>
                  <a:pt x="4" y="1104"/>
                </a:moveTo>
                <a:cubicBezTo>
                  <a:pt x="3" y="1108"/>
                  <a:pt x="3" y="1112"/>
                  <a:pt x="3" y="1116"/>
                </a:cubicBezTo>
                <a:cubicBezTo>
                  <a:pt x="8" y="1117"/>
                  <a:pt x="8" y="1117"/>
                  <a:pt x="8" y="1117"/>
                </a:cubicBezTo>
                <a:cubicBezTo>
                  <a:pt x="8" y="1113"/>
                  <a:pt x="9" y="1109"/>
                  <a:pt x="9" y="1105"/>
                </a:cubicBezTo>
                <a:lnTo>
                  <a:pt x="4" y="1104"/>
                </a:lnTo>
                <a:close/>
                <a:moveTo>
                  <a:pt x="6" y="1080"/>
                </a:moveTo>
                <a:cubicBezTo>
                  <a:pt x="5" y="1084"/>
                  <a:pt x="5" y="1088"/>
                  <a:pt x="5" y="1092"/>
                </a:cubicBezTo>
                <a:cubicBezTo>
                  <a:pt x="10" y="1093"/>
                  <a:pt x="10" y="1093"/>
                  <a:pt x="10" y="1093"/>
                </a:cubicBezTo>
                <a:cubicBezTo>
                  <a:pt x="10" y="1089"/>
                  <a:pt x="11" y="1085"/>
                  <a:pt x="11" y="1081"/>
                </a:cubicBezTo>
                <a:lnTo>
                  <a:pt x="6" y="1080"/>
                </a:lnTo>
                <a:close/>
                <a:moveTo>
                  <a:pt x="8" y="1057"/>
                </a:moveTo>
                <a:cubicBezTo>
                  <a:pt x="8" y="1061"/>
                  <a:pt x="7" y="1065"/>
                  <a:pt x="7" y="1069"/>
                </a:cubicBezTo>
                <a:cubicBezTo>
                  <a:pt x="12" y="1069"/>
                  <a:pt x="12" y="1069"/>
                  <a:pt x="12" y="1069"/>
                </a:cubicBezTo>
                <a:cubicBezTo>
                  <a:pt x="12" y="1065"/>
                  <a:pt x="13" y="1061"/>
                  <a:pt x="13" y="1057"/>
                </a:cubicBezTo>
                <a:lnTo>
                  <a:pt x="8" y="1057"/>
                </a:lnTo>
                <a:close/>
                <a:moveTo>
                  <a:pt x="11" y="1033"/>
                </a:moveTo>
                <a:cubicBezTo>
                  <a:pt x="10" y="1037"/>
                  <a:pt x="10" y="1041"/>
                  <a:pt x="9" y="1045"/>
                </a:cubicBezTo>
                <a:cubicBezTo>
                  <a:pt x="15" y="1045"/>
                  <a:pt x="15" y="1045"/>
                  <a:pt x="15" y="1045"/>
                </a:cubicBezTo>
                <a:cubicBezTo>
                  <a:pt x="15" y="1041"/>
                  <a:pt x="16" y="1037"/>
                  <a:pt x="16" y="1033"/>
                </a:cubicBezTo>
                <a:lnTo>
                  <a:pt x="11" y="1033"/>
                </a:lnTo>
                <a:close/>
                <a:moveTo>
                  <a:pt x="14" y="1009"/>
                </a:moveTo>
                <a:cubicBezTo>
                  <a:pt x="14" y="1013"/>
                  <a:pt x="13" y="1017"/>
                  <a:pt x="12" y="1021"/>
                </a:cubicBezTo>
                <a:cubicBezTo>
                  <a:pt x="18" y="1022"/>
                  <a:pt x="18" y="1022"/>
                  <a:pt x="18" y="1022"/>
                </a:cubicBezTo>
                <a:cubicBezTo>
                  <a:pt x="18" y="1018"/>
                  <a:pt x="19" y="1014"/>
                  <a:pt x="19" y="1010"/>
                </a:cubicBezTo>
                <a:lnTo>
                  <a:pt x="14" y="1009"/>
                </a:lnTo>
                <a:close/>
                <a:moveTo>
                  <a:pt x="18" y="985"/>
                </a:moveTo>
                <a:cubicBezTo>
                  <a:pt x="17" y="989"/>
                  <a:pt x="17" y="993"/>
                  <a:pt x="16" y="997"/>
                </a:cubicBezTo>
                <a:cubicBezTo>
                  <a:pt x="21" y="998"/>
                  <a:pt x="21" y="998"/>
                  <a:pt x="21" y="998"/>
                </a:cubicBezTo>
                <a:cubicBezTo>
                  <a:pt x="22" y="994"/>
                  <a:pt x="22" y="990"/>
                  <a:pt x="23" y="986"/>
                </a:cubicBezTo>
                <a:lnTo>
                  <a:pt x="18" y="985"/>
                </a:lnTo>
                <a:close/>
                <a:moveTo>
                  <a:pt x="22" y="961"/>
                </a:moveTo>
                <a:cubicBezTo>
                  <a:pt x="21" y="965"/>
                  <a:pt x="21" y="969"/>
                  <a:pt x="20" y="973"/>
                </a:cubicBezTo>
                <a:cubicBezTo>
                  <a:pt x="25" y="974"/>
                  <a:pt x="25" y="974"/>
                  <a:pt x="25" y="974"/>
                </a:cubicBezTo>
                <a:cubicBezTo>
                  <a:pt x="26" y="970"/>
                  <a:pt x="27" y="966"/>
                  <a:pt x="27" y="962"/>
                </a:cubicBezTo>
                <a:lnTo>
                  <a:pt x="22" y="961"/>
                </a:lnTo>
                <a:close/>
                <a:moveTo>
                  <a:pt x="27" y="938"/>
                </a:moveTo>
                <a:cubicBezTo>
                  <a:pt x="26" y="942"/>
                  <a:pt x="25" y="946"/>
                  <a:pt x="24" y="950"/>
                </a:cubicBezTo>
                <a:cubicBezTo>
                  <a:pt x="30" y="951"/>
                  <a:pt x="30" y="951"/>
                  <a:pt x="30" y="951"/>
                </a:cubicBezTo>
                <a:cubicBezTo>
                  <a:pt x="30" y="947"/>
                  <a:pt x="31" y="943"/>
                  <a:pt x="32" y="939"/>
                </a:cubicBezTo>
                <a:lnTo>
                  <a:pt x="27" y="938"/>
                </a:lnTo>
                <a:close/>
                <a:moveTo>
                  <a:pt x="32" y="914"/>
                </a:moveTo>
                <a:cubicBezTo>
                  <a:pt x="31" y="918"/>
                  <a:pt x="30" y="922"/>
                  <a:pt x="29" y="926"/>
                </a:cubicBezTo>
                <a:cubicBezTo>
                  <a:pt x="34" y="927"/>
                  <a:pt x="34" y="927"/>
                  <a:pt x="34" y="927"/>
                </a:cubicBezTo>
                <a:cubicBezTo>
                  <a:pt x="35" y="923"/>
                  <a:pt x="36" y="919"/>
                  <a:pt x="37" y="915"/>
                </a:cubicBezTo>
                <a:lnTo>
                  <a:pt x="32" y="914"/>
                </a:lnTo>
                <a:close/>
                <a:moveTo>
                  <a:pt x="37" y="891"/>
                </a:moveTo>
                <a:cubicBezTo>
                  <a:pt x="36" y="895"/>
                  <a:pt x="35" y="899"/>
                  <a:pt x="34" y="903"/>
                </a:cubicBezTo>
                <a:cubicBezTo>
                  <a:pt x="40" y="904"/>
                  <a:pt x="40" y="904"/>
                  <a:pt x="40" y="904"/>
                </a:cubicBezTo>
                <a:cubicBezTo>
                  <a:pt x="40" y="900"/>
                  <a:pt x="41" y="896"/>
                  <a:pt x="42" y="892"/>
                </a:cubicBezTo>
                <a:lnTo>
                  <a:pt x="37" y="891"/>
                </a:lnTo>
                <a:close/>
                <a:moveTo>
                  <a:pt x="43" y="868"/>
                </a:moveTo>
                <a:cubicBezTo>
                  <a:pt x="42" y="871"/>
                  <a:pt x="41" y="875"/>
                  <a:pt x="40" y="879"/>
                </a:cubicBezTo>
                <a:cubicBezTo>
                  <a:pt x="45" y="881"/>
                  <a:pt x="45" y="881"/>
                  <a:pt x="45" y="881"/>
                </a:cubicBezTo>
                <a:cubicBezTo>
                  <a:pt x="46" y="877"/>
                  <a:pt x="47" y="873"/>
                  <a:pt x="48" y="869"/>
                </a:cubicBezTo>
                <a:lnTo>
                  <a:pt x="43" y="868"/>
                </a:lnTo>
                <a:close/>
                <a:moveTo>
                  <a:pt x="49" y="844"/>
                </a:moveTo>
                <a:cubicBezTo>
                  <a:pt x="48" y="848"/>
                  <a:pt x="47" y="852"/>
                  <a:pt x="46" y="856"/>
                </a:cubicBezTo>
                <a:cubicBezTo>
                  <a:pt x="51" y="857"/>
                  <a:pt x="51" y="857"/>
                  <a:pt x="51" y="857"/>
                </a:cubicBezTo>
                <a:cubicBezTo>
                  <a:pt x="52" y="854"/>
                  <a:pt x="53" y="850"/>
                  <a:pt x="54" y="846"/>
                </a:cubicBezTo>
                <a:lnTo>
                  <a:pt x="49" y="844"/>
                </a:lnTo>
                <a:close/>
                <a:moveTo>
                  <a:pt x="56" y="821"/>
                </a:moveTo>
                <a:cubicBezTo>
                  <a:pt x="55" y="825"/>
                  <a:pt x="54" y="829"/>
                  <a:pt x="53" y="833"/>
                </a:cubicBezTo>
                <a:cubicBezTo>
                  <a:pt x="58" y="834"/>
                  <a:pt x="58" y="834"/>
                  <a:pt x="58" y="834"/>
                </a:cubicBezTo>
                <a:cubicBezTo>
                  <a:pt x="59" y="831"/>
                  <a:pt x="60" y="827"/>
                  <a:pt x="61" y="823"/>
                </a:cubicBezTo>
                <a:lnTo>
                  <a:pt x="56" y="821"/>
                </a:lnTo>
                <a:close/>
                <a:moveTo>
                  <a:pt x="63" y="798"/>
                </a:moveTo>
                <a:cubicBezTo>
                  <a:pt x="62" y="802"/>
                  <a:pt x="61" y="806"/>
                  <a:pt x="60" y="810"/>
                </a:cubicBezTo>
                <a:cubicBezTo>
                  <a:pt x="65" y="811"/>
                  <a:pt x="65" y="811"/>
                  <a:pt x="65" y="811"/>
                </a:cubicBezTo>
                <a:cubicBezTo>
                  <a:pt x="66" y="808"/>
                  <a:pt x="67" y="804"/>
                  <a:pt x="68" y="800"/>
                </a:cubicBezTo>
                <a:cubicBezTo>
                  <a:pt x="63" y="798"/>
                  <a:pt x="63" y="798"/>
                  <a:pt x="63" y="798"/>
                </a:cubicBezTo>
                <a:close/>
                <a:moveTo>
                  <a:pt x="71" y="776"/>
                </a:moveTo>
                <a:cubicBezTo>
                  <a:pt x="70" y="779"/>
                  <a:pt x="68" y="783"/>
                  <a:pt x="67" y="787"/>
                </a:cubicBezTo>
                <a:cubicBezTo>
                  <a:pt x="72" y="789"/>
                  <a:pt x="72" y="789"/>
                  <a:pt x="72" y="789"/>
                </a:cubicBezTo>
                <a:cubicBezTo>
                  <a:pt x="73" y="785"/>
                  <a:pt x="75" y="781"/>
                  <a:pt x="76" y="777"/>
                </a:cubicBezTo>
                <a:lnTo>
                  <a:pt x="71" y="776"/>
                </a:lnTo>
                <a:close/>
                <a:moveTo>
                  <a:pt x="79" y="753"/>
                </a:moveTo>
                <a:cubicBezTo>
                  <a:pt x="78" y="757"/>
                  <a:pt x="76" y="760"/>
                  <a:pt x="75" y="764"/>
                </a:cubicBezTo>
                <a:cubicBezTo>
                  <a:pt x="80" y="766"/>
                  <a:pt x="80" y="766"/>
                  <a:pt x="80" y="766"/>
                </a:cubicBezTo>
                <a:cubicBezTo>
                  <a:pt x="81" y="762"/>
                  <a:pt x="83" y="759"/>
                  <a:pt x="84" y="755"/>
                </a:cubicBezTo>
                <a:lnTo>
                  <a:pt x="79" y="753"/>
                </a:lnTo>
                <a:close/>
                <a:moveTo>
                  <a:pt x="88" y="730"/>
                </a:moveTo>
                <a:cubicBezTo>
                  <a:pt x="86" y="734"/>
                  <a:pt x="85" y="738"/>
                  <a:pt x="83" y="742"/>
                </a:cubicBezTo>
                <a:cubicBezTo>
                  <a:pt x="88" y="744"/>
                  <a:pt x="88" y="744"/>
                  <a:pt x="88" y="744"/>
                </a:cubicBezTo>
                <a:cubicBezTo>
                  <a:pt x="90" y="740"/>
                  <a:pt x="91" y="736"/>
                  <a:pt x="93" y="732"/>
                </a:cubicBezTo>
                <a:lnTo>
                  <a:pt x="88" y="730"/>
                </a:lnTo>
                <a:close/>
                <a:moveTo>
                  <a:pt x="97" y="708"/>
                </a:moveTo>
                <a:cubicBezTo>
                  <a:pt x="95" y="712"/>
                  <a:pt x="94" y="716"/>
                  <a:pt x="92" y="719"/>
                </a:cubicBezTo>
                <a:cubicBezTo>
                  <a:pt x="97" y="721"/>
                  <a:pt x="97" y="721"/>
                  <a:pt x="97" y="721"/>
                </a:cubicBezTo>
                <a:cubicBezTo>
                  <a:pt x="98" y="718"/>
                  <a:pt x="100" y="714"/>
                  <a:pt x="101" y="710"/>
                </a:cubicBezTo>
                <a:lnTo>
                  <a:pt x="97" y="708"/>
                </a:lnTo>
                <a:close/>
                <a:moveTo>
                  <a:pt x="106" y="686"/>
                </a:moveTo>
                <a:cubicBezTo>
                  <a:pt x="104" y="690"/>
                  <a:pt x="103" y="693"/>
                  <a:pt x="101" y="697"/>
                </a:cubicBezTo>
                <a:cubicBezTo>
                  <a:pt x="106" y="699"/>
                  <a:pt x="106" y="699"/>
                  <a:pt x="106" y="699"/>
                </a:cubicBezTo>
                <a:cubicBezTo>
                  <a:pt x="108" y="695"/>
                  <a:pt x="109" y="692"/>
                  <a:pt x="111" y="688"/>
                </a:cubicBezTo>
                <a:lnTo>
                  <a:pt x="106" y="686"/>
                </a:lnTo>
                <a:close/>
                <a:moveTo>
                  <a:pt x="116" y="664"/>
                </a:moveTo>
                <a:cubicBezTo>
                  <a:pt x="114" y="668"/>
                  <a:pt x="112" y="671"/>
                  <a:pt x="111" y="675"/>
                </a:cubicBezTo>
                <a:cubicBezTo>
                  <a:pt x="116" y="677"/>
                  <a:pt x="116" y="677"/>
                  <a:pt x="116" y="677"/>
                </a:cubicBezTo>
                <a:cubicBezTo>
                  <a:pt x="117" y="674"/>
                  <a:pt x="119" y="670"/>
                  <a:pt x="121" y="666"/>
                </a:cubicBezTo>
                <a:cubicBezTo>
                  <a:pt x="116" y="664"/>
                  <a:pt x="116" y="664"/>
                  <a:pt x="116" y="664"/>
                </a:cubicBezTo>
                <a:close/>
                <a:moveTo>
                  <a:pt x="126" y="642"/>
                </a:moveTo>
                <a:cubicBezTo>
                  <a:pt x="124" y="646"/>
                  <a:pt x="123" y="649"/>
                  <a:pt x="121" y="653"/>
                </a:cubicBezTo>
                <a:cubicBezTo>
                  <a:pt x="126" y="655"/>
                  <a:pt x="126" y="655"/>
                  <a:pt x="126" y="655"/>
                </a:cubicBezTo>
                <a:cubicBezTo>
                  <a:pt x="127" y="652"/>
                  <a:pt x="129" y="648"/>
                  <a:pt x="131" y="645"/>
                </a:cubicBezTo>
                <a:lnTo>
                  <a:pt x="126" y="642"/>
                </a:lnTo>
                <a:close/>
                <a:moveTo>
                  <a:pt x="137" y="621"/>
                </a:moveTo>
                <a:cubicBezTo>
                  <a:pt x="135" y="624"/>
                  <a:pt x="133" y="628"/>
                  <a:pt x="131" y="631"/>
                </a:cubicBezTo>
                <a:cubicBezTo>
                  <a:pt x="136" y="634"/>
                  <a:pt x="136" y="634"/>
                  <a:pt x="136" y="634"/>
                </a:cubicBezTo>
                <a:cubicBezTo>
                  <a:pt x="138" y="630"/>
                  <a:pt x="140" y="627"/>
                  <a:pt x="141" y="623"/>
                </a:cubicBezTo>
                <a:lnTo>
                  <a:pt x="137" y="621"/>
                </a:lnTo>
                <a:close/>
                <a:moveTo>
                  <a:pt x="148" y="599"/>
                </a:moveTo>
                <a:cubicBezTo>
                  <a:pt x="146" y="603"/>
                  <a:pt x="144" y="606"/>
                  <a:pt x="142" y="610"/>
                </a:cubicBezTo>
                <a:cubicBezTo>
                  <a:pt x="147" y="612"/>
                  <a:pt x="147" y="612"/>
                  <a:pt x="147" y="612"/>
                </a:cubicBezTo>
                <a:cubicBezTo>
                  <a:pt x="149" y="609"/>
                  <a:pt x="151" y="605"/>
                  <a:pt x="153" y="602"/>
                </a:cubicBezTo>
                <a:lnTo>
                  <a:pt x="148" y="599"/>
                </a:lnTo>
                <a:close/>
                <a:moveTo>
                  <a:pt x="159" y="578"/>
                </a:moveTo>
                <a:cubicBezTo>
                  <a:pt x="157" y="582"/>
                  <a:pt x="155" y="585"/>
                  <a:pt x="153" y="589"/>
                </a:cubicBezTo>
                <a:cubicBezTo>
                  <a:pt x="158" y="591"/>
                  <a:pt x="158" y="591"/>
                  <a:pt x="158" y="591"/>
                </a:cubicBezTo>
                <a:cubicBezTo>
                  <a:pt x="160" y="588"/>
                  <a:pt x="162" y="584"/>
                  <a:pt x="164" y="581"/>
                </a:cubicBezTo>
                <a:lnTo>
                  <a:pt x="159" y="578"/>
                </a:lnTo>
                <a:close/>
                <a:moveTo>
                  <a:pt x="171" y="557"/>
                </a:moveTo>
                <a:cubicBezTo>
                  <a:pt x="169" y="561"/>
                  <a:pt x="167" y="564"/>
                  <a:pt x="165" y="568"/>
                </a:cubicBezTo>
                <a:cubicBezTo>
                  <a:pt x="170" y="570"/>
                  <a:pt x="170" y="570"/>
                  <a:pt x="170" y="570"/>
                </a:cubicBezTo>
                <a:cubicBezTo>
                  <a:pt x="172" y="567"/>
                  <a:pt x="174" y="564"/>
                  <a:pt x="176" y="560"/>
                </a:cubicBezTo>
                <a:lnTo>
                  <a:pt x="171" y="557"/>
                </a:lnTo>
                <a:close/>
                <a:moveTo>
                  <a:pt x="184" y="537"/>
                </a:moveTo>
                <a:cubicBezTo>
                  <a:pt x="182" y="540"/>
                  <a:pt x="179" y="544"/>
                  <a:pt x="177" y="547"/>
                </a:cubicBezTo>
                <a:cubicBezTo>
                  <a:pt x="182" y="550"/>
                  <a:pt x="182" y="550"/>
                  <a:pt x="182" y="550"/>
                </a:cubicBezTo>
                <a:cubicBezTo>
                  <a:pt x="184" y="546"/>
                  <a:pt x="186" y="543"/>
                  <a:pt x="188" y="540"/>
                </a:cubicBezTo>
                <a:lnTo>
                  <a:pt x="184" y="537"/>
                </a:lnTo>
                <a:close/>
                <a:moveTo>
                  <a:pt x="196" y="516"/>
                </a:moveTo>
                <a:cubicBezTo>
                  <a:pt x="194" y="520"/>
                  <a:pt x="192" y="523"/>
                  <a:pt x="190" y="527"/>
                </a:cubicBezTo>
                <a:cubicBezTo>
                  <a:pt x="195" y="529"/>
                  <a:pt x="195" y="529"/>
                  <a:pt x="195" y="529"/>
                </a:cubicBezTo>
                <a:cubicBezTo>
                  <a:pt x="197" y="526"/>
                  <a:pt x="199" y="523"/>
                  <a:pt x="201" y="519"/>
                </a:cubicBezTo>
                <a:lnTo>
                  <a:pt x="196" y="516"/>
                </a:lnTo>
                <a:close/>
                <a:moveTo>
                  <a:pt x="210" y="496"/>
                </a:moveTo>
                <a:cubicBezTo>
                  <a:pt x="207" y="500"/>
                  <a:pt x="205" y="503"/>
                  <a:pt x="203" y="506"/>
                </a:cubicBezTo>
                <a:cubicBezTo>
                  <a:pt x="207" y="509"/>
                  <a:pt x="207" y="509"/>
                  <a:pt x="207" y="509"/>
                </a:cubicBezTo>
                <a:cubicBezTo>
                  <a:pt x="210" y="506"/>
                  <a:pt x="212" y="503"/>
                  <a:pt x="214" y="499"/>
                </a:cubicBezTo>
                <a:lnTo>
                  <a:pt x="210" y="496"/>
                </a:lnTo>
                <a:close/>
                <a:moveTo>
                  <a:pt x="223" y="477"/>
                </a:moveTo>
                <a:cubicBezTo>
                  <a:pt x="221" y="480"/>
                  <a:pt x="219" y="483"/>
                  <a:pt x="216" y="486"/>
                </a:cubicBezTo>
                <a:cubicBezTo>
                  <a:pt x="221" y="490"/>
                  <a:pt x="221" y="490"/>
                  <a:pt x="221" y="490"/>
                </a:cubicBezTo>
                <a:cubicBezTo>
                  <a:pt x="223" y="486"/>
                  <a:pt x="225" y="483"/>
                  <a:pt x="228" y="480"/>
                </a:cubicBezTo>
                <a:lnTo>
                  <a:pt x="223" y="477"/>
                </a:lnTo>
                <a:close/>
                <a:moveTo>
                  <a:pt x="237" y="457"/>
                </a:moveTo>
                <a:cubicBezTo>
                  <a:pt x="235" y="460"/>
                  <a:pt x="232" y="464"/>
                  <a:pt x="230" y="467"/>
                </a:cubicBezTo>
                <a:cubicBezTo>
                  <a:pt x="234" y="470"/>
                  <a:pt x="234" y="470"/>
                  <a:pt x="234" y="470"/>
                </a:cubicBezTo>
                <a:cubicBezTo>
                  <a:pt x="237" y="467"/>
                  <a:pt x="239" y="464"/>
                  <a:pt x="241" y="460"/>
                </a:cubicBezTo>
                <a:lnTo>
                  <a:pt x="237" y="457"/>
                </a:lnTo>
                <a:close/>
                <a:moveTo>
                  <a:pt x="251" y="438"/>
                </a:moveTo>
                <a:cubicBezTo>
                  <a:pt x="249" y="441"/>
                  <a:pt x="247" y="444"/>
                  <a:pt x="244" y="448"/>
                </a:cubicBezTo>
                <a:cubicBezTo>
                  <a:pt x="249" y="451"/>
                  <a:pt x="249" y="451"/>
                  <a:pt x="249" y="451"/>
                </a:cubicBezTo>
                <a:cubicBezTo>
                  <a:pt x="251" y="448"/>
                  <a:pt x="253" y="444"/>
                  <a:pt x="256" y="441"/>
                </a:cubicBezTo>
                <a:lnTo>
                  <a:pt x="251" y="438"/>
                </a:lnTo>
                <a:close/>
                <a:moveTo>
                  <a:pt x="266" y="419"/>
                </a:moveTo>
                <a:cubicBezTo>
                  <a:pt x="264" y="422"/>
                  <a:pt x="261" y="425"/>
                  <a:pt x="259" y="429"/>
                </a:cubicBezTo>
                <a:cubicBezTo>
                  <a:pt x="263" y="432"/>
                  <a:pt x="263" y="432"/>
                  <a:pt x="263" y="432"/>
                </a:cubicBezTo>
                <a:cubicBezTo>
                  <a:pt x="265" y="429"/>
                  <a:pt x="268" y="426"/>
                  <a:pt x="270" y="422"/>
                </a:cubicBezTo>
                <a:lnTo>
                  <a:pt x="266" y="419"/>
                </a:lnTo>
                <a:close/>
                <a:moveTo>
                  <a:pt x="281" y="401"/>
                </a:moveTo>
                <a:cubicBezTo>
                  <a:pt x="279" y="404"/>
                  <a:pt x="276" y="407"/>
                  <a:pt x="274" y="410"/>
                </a:cubicBezTo>
                <a:cubicBezTo>
                  <a:pt x="278" y="413"/>
                  <a:pt x="278" y="413"/>
                  <a:pt x="278" y="413"/>
                </a:cubicBezTo>
                <a:cubicBezTo>
                  <a:pt x="280" y="410"/>
                  <a:pt x="283" y="407"/>
                  <a:pt x="285" y="404"/>
                </a:cubicBezTo>
                <a:lnTo>
                  <a:pt x="281" y="401"/>
                </a:lnTo>
                <a:close/>
                <a:moveTo>
                  <a:pt x="297" y="382"/>
                </a:moveTo>
                <a:cubicBezTo>
                  <a:pt x="294" y="385"/>
                  <a:pt x="292" y="388"/>
                  <a:pt x="289" y="391"/>
                </a:cubicBezTo>
                <a:cubicBezTo>
                  <a:pt x="293" y="395"/>
                  <a:pt x="293" y="395"/>
                  <a:pt x="293" y="395"/>
                </a:cubicBezTo>
                <a:cubicBezTo>
                  <a:pt x="296" y="392"/>
                  <a:pt x="298" y="389"/>
                  <a:pt x="301" y="386"/>
                </a:cubicBezTo>
                <a:lnTo>
                  <a:pt x="297" y="382"/>
                </a:lnTo>
                <a:close/>
                <a:moveTo>
                  <a:pt x="313" y="364"/>
                </a:moveTo>
                <a:cubicBezTo>
                  <a:pt x="310" y="367"/>
                  <a:pt x="307" y="370"/>
                  <a:pt x="305" y="373"/>
                </a:cubicBezTo>
                <a:cubicBezTo>
                  <a:pt x="309" y="377"/>
                  <a:pt x="309" y="377"/>
                  <a:pt x="309" y="377"/>
                </a:cubicBezTo>
                <a:cubicBezTo>
                  <a:pt x="311" y="374"/>
                  <a:pt x="314" y="371"/>
                  <a:pt x="317" y="368"/>
                </a:cubicBezTo>
                <a:lnTo>
                  <a:pt x="313" y="364"/>
                </a:lnTo>
                <a:close/>
                <a:moveTo>
                  <a:pt x="329" y="347"/>
                </a:moveTo>
                <a:cubicBezTo>
                  <a:pt x="326" y="350"/>
                  <a:pt x="324" y="353"/>
                  <a:pt x="321" y="355"/>
                </a:cubicBezTo>
                <a:cubicBezTo>
                  <a:pt x="325" y="359"/>
                  <a:pt x="325" y="359"/>
                  <a:pt x="325" y="359"/>
                </a:cubicBezTo>
                <a:cubicBezTo>
                  <a:pt x="328" y="356"/>
                  <a:pt x="330" y="353"/>
                  <a:pt x="333" y="350"/>
                </a:cubicBezTo>
                <a:lnTo>
                  <a:pt x="329" y="347"/>
                </a:lnTo>
                <a:close/>
                <a:moveTo>
                  <a:pt x="346" y="329"/>
                </a:moveTo>
                <a:cubicBezTo>
                  <a:pt x="343" y="332"/>
                  <a:pt x="340" y="335"/>
                  <a:pt x="337" y="338"/>
                </a:cubicBezTo>
                <a:cubicBezTo>
                  <a:pt x="341" y="342"/>
                  <a:pt x="341" y="342"/>
                  <a:pt x="341" y="342"/>
                </a:cubicBezTo>
                <a:cubicBezTo>
                  <a:pt x="344" y="339"/>
                  <a:pt x="347" y="336"/>
                  <a:pt x="350" y="333"/>
                </a:cubicBezTo>
                <a:lnTo>
                  <a:pt x="346" y="329"/>
                </a:lnTo>
                <a:close/>
                <a:moveTo>
                  <a:pt x="363" y="313"/>
                </a:moveTo>
                <a:cubicBezTo>
                  <a:pt x="360" y="315"/>
                  <a:pt x="357" y="318"/>
                  <a:pt x="354" y="321"/>
                </a:cubicBezTo>
                <a:cubicBezTo>
                  <a:pt x="358" y="325"/>
                  <a:pt x="358" y="325"/>
                  <a:pt x="358" y="325"/>
                </a:cubicBezTo>
                <a:cubicBezTo>
                  <a:pt x="361" y="322"/>
                  <a:pt x="364" y="319"/>
                  <a:pt x="367" y="316"/>
                </a:cubicBezTo>
                <a:lnTo>
                  <a:pt x="363" y="313"/>
                </a:lnTo>
                <a:close/>
                <a:moveTo>
                  <a:pt x="380" y="296"/>
                </a:moveTo>
                <a:cubicBezTo>
                  <a:pt x="377" y="299"/>
                  <a:pt x="374" y="301"/>
                  <a:pt x="372" y="304"/>
                </a:cubicBezTo>
                <a:cubicBezTo>
                  <a:pt x="375" y="308"/>
                  <a:pt x="375" y="308"/>
                  <a:pt x="375" y="308"/>
                </a:cubicBezTo>
                <a:cubicBezTo>
                  <a:pt x="378" y="305"/>
                  <a:pt x="381" y="303"/>
                  <a:pt x="384" y="300"/>
                </a:cubicBezTo>
                <a:lnTo>
                  <a:pt x="380" y="296"/>
                </a:lnTo>
                <a:close/>
                <a:moveTo>
                  <a:pt x="398" y="280"/>
                </a:moveTo>
                <a:cubicBezTo>
                  <a:pt x="395" y="282"/>
                  <a:pt x="392" y="285"/>
                  <a:pt x="389" y="288"/>
                </a:cubicBezTo>
                <a:cubicBezTo>
                  <a:pt x="393" y="292"/>
                  <a:pt x="393" y="292"/>
                  <a:pt x="393" y="292"/>
                </a:cubicBezTo>
                <a:cubicBezTo>
                  <a:pt x="396" y="289"/>
                  <a:pt x="399" y="286"/>
                  <a:pt x="402" y="284"/>
                </a:cubicBezTo>
                <a:lnTo>
                  <a:pt x="398" y="280"/>
                </a:lnTo>
                <a:close/>
                <a:moveTo>
                  <a:pt x="416" y="264"/>
                </a:moveTo>
                <a:cubicBezTo>
                  <a:pt x="413" y="267"/>
                  <a:pt x="410" y="269"/>
                  <a:pt x="407" y="272"/>
                </a:cubicBezTo>
                <a:cubicBezTo>
                  <a:pt x="411" y="276"/>
                  <a:pt x="411" y="276"/>
                  <a:pt x="411" y="276"/>
                </a:cubicBezTo>
                <a:cubicBezTo>
                  <a:pt x="414" y="273"/>
                  <a:pt x="417" y="271"/>
                  <a:pt x="420" y="268"/>
                </a:cubicBezTo>
                <a:lnTo>
                  <a:pt x="416" y="264"/>
                </a:lnTo>
                <a:close/>
                <a:moveTo>
                  <a:pt x="435" y="249"/>
                </a:moveTo>
                <a:cubicBezTo>
                  <a:pt x="432" y="251"/>
                  <a:pt x="428" y="254"/>
                  <a:pt x="425" y="256"/>
                </a:cubicBezTo>
                <a:cubicBezTo>
                  <a:pt x="429" y="260"/>
                  <a:pt x="429" y="260"/>
                  <a:pt x="429" y="260"/>
                </a:cubicBezTo>
                <a:cubicBezTo>
                  <a:pt x="432" y="258"/>
                  <a:pt x="435" y="255"/>
                  <a:pt x="438" y="253"/>
                </a:cubicBezTo>
                <a:lnTo>
                  <a:pt x="435" y="249"/>
                </a:lnTo>
                <a:close/>
                <a:moveTo>
                  <a:pt x="453" y="234"/>
                </a:moveTo>
                <a:cubicBezTo>
                  <a:pt x="450" y="236"/>
                  <a:pt x="447" y="239"/>
                  <a:pt x="444" y="241"/>
                </a:cubicBezTo>
                <a:cubicBezTo>
                  <a:pt x="447" y="245"/>
                  <a:pt x="447" y="245"/>
                  <a:pt x="447" y="245"/>
                </a:cubicBezTo>
                <a:cubicBezTo>
                  <a:pt x="451" y="243"/>
                  <a:pt x="454" y="240"/>
                  <a:pt x="457" y="238"/>
                </a:cubicBezTo>
                <a:lnTo>
                  <a:pt x="453" y="234"/>
                </a:lnTo>
                <a:close/>
                <a:moveTo>
                  <a:pt x="473" y="219"/>
                </a:moveTo>
                <a:cubicBezTo>
                  <a:pt x="469" y="221"/>
                  <a:pt x="466" y="224"/>
                  <a:pt x="463" y="226"/>
                </a:cubicBezTo>
                <a:cubicBezTo>
                  <a:pt x="466" y="231"/>
                  <a:pt x="466" y="231"/>
                  <a:pt x="466" y="231"/>
                </a:cubicBezTo>
                <a:cubicBezTo>
                  <a:pt x="469" y="228"/>
                  <a:pt x="473" y="226"/>
                  <a:pt x="476" y="223"/>
                </a:cubicBezTo>
                <a:lnTo>
                  <a:pt x="473" y="219"/>
                </a:lnTo>
                <a:close/>
                <a:moveTo>
                  <a:pt x="492" y="205"/>
                </a:moveTo>
                <a:cubicBezTo>
                  <a:pt x="489" y="207"/>
                  <a:pt x="486" y="210"/>
                  <a:pt x="482" y="212"/>
                </a:cubicBezTo>
                <a:cubicBezTo>
                  <a:pt x="485" y="216"/>
                  <a:pt x="485" y="216"/>
                  <a:pt x="485" y="216"/>
                </a:cubicBezTo>
                <a:cubicBezTo>
                  <a:pt x="489" y="214"/>
                  <a:pt x="492" y="212"/>
                  <a:pt x="495" y="209"/>
                </a:cubicBezTo>
                <a:lnTo>
                  <a:pt x="492" y="205"/>
                </a:lnTo>
                <a:close/>
                <a:moveTo>
                  <a:pt x="512" y="191"/>
                </a:moveTo>
                <a:cubicBezTo>
                  <a:pt x="509" y="193"/>
                  <a:pt x="505" y="196"/>
                  <a:pt x="502" y="198"/>
                </a:cubicBezTo>
                <a:cubicBezTo>
                  <a:pt x="505" y="202"/>
                  <a:pt x="505" y="202"/>
                  <a:pt x="505" y="202"/>
                </a:cubicBezTo>
                <a:cubicBezTo>
                  <a:pt x="508" y="200"/>
                  <a:pt x="512" y="198"/>
                  <a:pt x="515" y="196"/>
                </a:cubicBezTo>
                <a:lnTo>
                  <a:pt x="512" y="191"/>
                </a:lnTo>
                <a:close/>
                <a:moveTo>
                  <a:pt x="532" y="178"/>
                </a:moveTo>
                <a:cubicBezTo>
                  <a:pt x="529" y="180"/>
                  <a:pt x="525" y="182"/>
                  <a:pt x="522" y="184"/>
                </a:cubicBezTo>
                <a:cubicBezTo>
                  <a:pt x="525" y="189"/>
                  <a:pt x="525" y="189"/>
                  <a:pt x="525" y="189"/>
                </a:cubicBezTo>
                <a:cubicBezTo>
                  <a:pt x="528" y="187"/>
                  <a:pt x="531" y="184"/>
                  <a:pt x="535" y="182"/>
                </a:cubicBezTo>
                <a:lnTo>
                  <a:pt x="532" y="178"/>
                </a:lnTo>
                <a:close/>
                <a:moveTo>
                  <a:pt x="552" y="165"/>
                </a:moveTo>
                <a:cubicBezTo>
                  <a:pt x="549" y="167"/>
                  <a:pt x="545" y="169"/>
                  <a:pt x="542" y="171"/>
                </a:cubicBezTo>
                <a:cubicBezTo>
                  <a:pt x="545" y="176"/>
                  <a:pt x="545" y="176"/>
                  <a:pt x="545" y="176"/>
                </a:cubicBezTo>
                <a:cubicBezTo>
                  <a:pt x="548" y="174"/>
                  <a:pt x="552" y="172"/>
                  <a:pt x="555" y="169"/>
                </a:cubicBezTo>
                <a:cubicBezTo>
                  <a:pt x="552" y="165"/>
                  <a:pt x="552" y="165"/>
                  <a:pt x="552" y="165"/>
                </a:cubicBezTo>
                <a:close/>
                <a:moveTo>
                  <a:pt x="573" y="152"/>
                </a:moveTo>
                <a:cubicBezTo>
                  <a:pt x="569" y="155"/>
                  <a:pt x="566" y="157"/>
                  <a:pt x="563" y="159"/>
                </a:cubicBezTo>
                <a:cubicBezTo>
                  <a:pt x="565" y="163"/>
                  <a:pt x="565" y="163"/>
                  <a:pt x="565" y="163"/>
                </a:cubicBezTo>
                <a:cubicBezTo>
                  <a:pt x="569" y="161"/>
                  <a:pt x="572" y="159"/>
                  <a:pt x="576" y="157"/>
                </a:cubicBezTo>
                <a:lnTo>
                  <a:pt x="573" y="152"/>
                </a:lnTo>
                <a:close/>
                <a:moveTo>
                  <a:pt x="594" y="141"/>
                </a:moveTo>
                <a:cubicBezTo>
                  <a:pt x="590" y="142"/>
                  <a:pt x="587" y="144"/>
                  <a:pt x="583" y="146"/>
                </a:cubicBezTo>
                <a:cubicBezTo>
                  <a:pt x="586" y="151"/>
                  <a:pt x="586" y="151"/>
                  <a:pt x="586" y="151"/>
                </a:cubicBezTo>
                <a:cubicBezTo>
                  <a:pt x="590" y="149"/>
                  <a:pt x="593" y="147"/>
                  <a:pt x="597" y="145"/>
                </a:cubicBezTo>
                <a:lnTo>
                  <a:pt x="594" y="141"/>
                </a:lnTo>
                <a:close/>
                <a:moveTo>
                  <a:pt x="615" y="129"/>
                </a:moveTo>
                <a:cubicBezTo>
                  <a:pt x="612" y="131"/>
                  <a:pt x="608" y="133"/>
                  <a:pt x="604" y="135"/>
                </a:cubicBezTo>
                <a:cubicBezTo>
                  <a:pt x="607" y="139"/>
                  <a:pt x="607" y="139"/>
                  <a:pt x="607" y="139"/>
                </a:cubicBezTo>
                <a:cubicBezTo>
                  <a:pt x="611" y="137"/>
                  <a:pt x="614" y="136"/>
                  <a:pt x="618" y="134"/>
                </a:cubicBezTo>
                <a:lnTo>
                  <a:pt x="615" y="129"/>
                </a:lnTo>
                <a:close/>
                <a:moveTo>
                  <a:pt x="637" y="118"/>
                </a:moveTo>
                <a:cubicBezTo>
                  <a:pt x="633" y="120"/>
                  <a:pt x="629" y="122"/>
                  <a:pt x="626" y="123"/>
                </a:cubicBezTo>
                <a:cubicBezTo>
                  <a:pt x="628" y="128"/>
                  <a:pt x="628" y="128"/>
                  <a:pt x="628" y="128"/>
                </a:cubicBezTo>
                <a:cubicBezTo>
                  <a:pt x="632" y="126"/>
                  <a:pt x="635" y="125"/>
                  <a:pt x="639" y="123"/>
                </a:cubicBezTo>
                <a:lnTo>
                  <a:pt x="637" y="118"/>
                </a:lnTo>
                <a:close/>
                <a:moveTo>
                  <a:pt x="658" y="107"/>
                </a:moveTo>
                <a:cubicBezTo>
                  <a:pt x="655" y="109"/>
                  <a:pt x="651" y="111"/>
                  <a:pt x="647" y="113"/>
                </a:cubicBezTo>
                <a:cubicBezTo>
                  <a:pt x="650" y="117"/>
                  <a:pt x="650" y="117"/>
                  <a:pt x="650" y="117"/>
                </a:cubicBezTo>
                <a:cubicBezTo>
                  <a:pt x="653" y="116"/>
                  <a:pt x="657" y="114"/>
                  <a:pt x="661" y="112"/>
                </a:cubicBezTo>
                <a:lnTo>
                  <a:pt x="658" y="107"/>
                </a:lnTo>
                <a:close/>
                <a:moveTo>
                  <a:pt x="680" y="97"/>
                </a:moveTo>
                <a:cubicBezTo>
                  <a:pt x="677" y="99"/>
                  <a:pt x="673" y="101"/>
                  <a:pt x="669" y="102"/>
                </a:cubicBezTo>
                <a:cubicBezTo>
                  <a:pt x="671" y="107"/>
                  <a:pt x="671" y="107"/>
                  <a:pt x="671" y="107"/>
                </a:cubicBezTo>
                <a:cubicBezTo>
                  <a:pt x="675" y="105"/>
                  <a:pt x="679" y="104"/>
                  <a:pt x="682" y="102"/>
                </a:cubicBezTo>
                <a:lnTo>
                  <a:pt x="680" y="97"/>
                </a:lnTo>
                <a:close/>
                <a:moveTo>
                  <a:pt x="702" y="88"/>
                </a:moveTo>
                <a:cubicBezTo>
                  <a:pt x="699" y="89"/>
                  <a:pt x="695" y="91"/>
                  <a:pt x="691" y="92"/>
                </a:cubicBezTo>
                <a:cubicBezTo>
                  <a:pt x="693" y="97"/>
                  <a:pt x="693" y="97"/>
                  <a:pt x="693" y="97"/>
                </a:cubicBezTo>
                <a:cubicBezTo>
                  <a:pt x="697" y="96"/>
                  <a:pt x="701" y="94"/>
                  <a:pt x="704" y="93"/>
                </a:cubicBezTo>
                <a:lnTo>
                  <a:pt x="702" y="88"/>
                </a:lnTo>
                <a:close/>
                <a:moveTo>
                  <a:pt x="725" y="79"/>
                </a:moveTo>
                <a:cubicBezTo>
                  <a:pt x="721" y="80"/>
                  <a:pt x="717" y="82"/>
                  <a:pt x="713" y="83"/>
                </a:cubicBezTo>
                <a:cubicBezTo>
                  <a:pt x="715" y="88"/>
                  <a:pt x="715" y="88"/>
                  <a:pt x="715" y="88"/>
                </a:cubicBezTo>
                <a:cubicBezTo>
                  <a:pt x="719" y="87"/>
                  <a:pt x="723" y="85"/>
                  <a:pt x="727" y="84"/>
                </a:cubicBezTo>
                <a:lnTo>
                  <a:pt x="725" y="79"/>
                </a:lnTo>
                <a:close/>
                <a:moveTo>
                  <a:pt x="747" y="70"/>
                </a:moveTo>
                <a:cubicBezTo>
                  <a:pt x="743" y="71"/>
                  <a:pt x="740" y="73"/>
                  <a:pt x="736" y="74"/>
                </a:cubicBezTo>
                <a:cubicBezTo>
                  <a:pt x="738" y="79"/>
                  <a:pt x="738" y="79"/>
                  <a:pt x="738" y="79"/>
                </a:cubicBezTo>
                <a:cubicBezTo>
                  <a:pt x="741" y="78"/>
                  <a:pt x="745" y="76"/>
                  <a:pt x="749" y="75"/>
                </a:cubicBezTo>
                <a:lnTo>
                  <a:pt x="747" y="70"/>
                </a:lnTo>
                <a:close/>
                <a:moveTo>
                  <a:pt x="770" y="62"/>
                </a:moveTo>
                <a:cubicBezTo>
                  <a:pt x="766" y="63"/>
                  <a:pt x="762" y="65"/>
                  <a:pt x="758" y="66"/>
                </a:cubicBezTo>
                <a:cubicBezTo>
                  <a:pt x="760" y="71"/>
                  <a:pt x="760" y="71"/>
                  <a:pt x="760" y="71"/>
                </a:cubicBezTo>
                <a:cubicBezTo>
                  <a:pt x="764" y="70"/>
                  <a:pt x="768" y="68"/>
                  <a:pt x="771" y="67"/>
                </a:cubicBezTo>
                <a:lnTo>
                  <a:pt x="770" y="62"/>
                </a:lnTo>
                <a:close/>
                <a:moveTo>
                  <a:pt x="793" y="54"/>
                </a:moveTo>
                <a:cubicBezTo>
                  <a:pt x="789" y="56"/>
                  <a:pt x="785" y="57"/>
                  <a:pt x="781" y="58"/>
                </a:cubicBezTo>
                <a:cubicBezTo>
                  <a:pt x="783" y="63"/>
                  <a:pt x="783" y="63"/>
                  <a:pt x="783" y="63"/>
                </a:cubicBezTo>
                <a:cubicBezTo>
                  <a:pt x="787" y="62"/>
                  <a:pt x="790" y="61"/>
                  <a:pt x="794" y="60"/>
                </a:cubicBezTo>
                <a:lnTo>
                  <a:pt x="793" y="54"/>
                </a:lnTo>
                <a:close/>
                <a:moveTo>
                  <a:pt x="815" y="47"/>
                </a:moveTo>
                <a:cubicBezTo>
                  <a:pt x="812" y="48"/>
                  <a:pt x="808" y="50"/>
                  <a:pt x="804" y="51"/>
                </a:cubicBezTo>
                <a:cubicBezTo>
                  <a:pt x="806" y="56"/>
                  <a:pt x="806" y="56"/>
                  <a:pt x="806" y="56"/>
                </a:cubicBezTo>
                <a:cubicBezTo>
                  <a:pt x="809" y="55"/>
                  <a:pt x="813" y="54"/>
                  <a:pt x="817" y="52"/>
                </a:cubicBezTo>
                <a:lnTo>
                  <a:pt x="815" y="47"/>
                </a:lnTo>
                <a:close/>
                <a:moveTo>
                  <a:pt x="839" y="41"/>
                </a:moveTo>
                <a:cubicBezTo>
                  <a:pt x="835" y="42"/>
                  <a:pt x="831" y="43"/>
                  <a:pt x="827" y="44"/>
                </a:cubicBezTo>
                <a:cubicBezTo>
                  <a:pt x="829" y="49"/>
                  <a:pt x="829" y="49"/>
                  <a:pt x="829" y="49"/>
                </a:cubicBezTo>
                <a:cubicBezTo>
                  <a:pt x="832" y="48"/>
                  <a:pt x="836" y="47"/>
                  <a:pt x="840" y="46"/>
                </a:cubicBezTo>
                <a:lnTo>
                  <a:pt x="839" y="41"/>
                </a:lnTo>
                <a:close/>
                <a:moveTo>
                  <a:pt x="862" y="35"/>
                </a:moveTo>
                <a:cubicBezTo>
                  <a:pt x="858" y="36"/>
                  <a:pt x="854" y="37"/>
                  <a:pt x="850" y="38"/>
                </a:cubicBezTo>
                <a:cubicBezTo>
                  <a:pt x="852" y="43"/>
                  <a:pt x="852" y="43"/>
                  <a:pt x="852" y="43"/>
                </a:cubicBezTo>
                <a:cubicBezTo>
                  <a:pt x="855" y="42"/>
                  <a:pt x="859" y="41"/>
                  <a:pt x="863" y="40"/>
                </a:cubicBezTo>
                <a:lnTo>
                  <a:pt x="862" y="35"/>
                </a:lnTo>
                <a:close/>
                <a:moveTo>
                  <a:pt x="885" y="29"/>
                </a:moveTo>
                <a:cubicBezTo>
                  <a:pt x="881" y="30"/>
                  <a:pt x="877" y="31"/>
                  <a:pt x="874" y="32"/>
                </a:cubicBezTo>
                <a:cubicBezTo>
                  <a:pt x="875" y="37"/>
                  <a:pt x="875" y="37"/>
                  <a:pt x="875" y="37"/>
                </a:cubicBezTo>
                <a:cubicBezTo>
                  <a:pt x="879" y="36"/>
                  <a:pt x="883" y="35"/>
                  <a:pt x="886" y="34"/>
                </a:cubicBezTo>
                <a:lnTo>
                  <a:pt x="885" y="29"/>
                </a:lnTo>
                <a:close/>
                <a:moveTo>
                  <a:pt x="909" y="24"/>
                </a:moveTo>
                <a:cubicBezTo>
                  <a:pt x="905" y="25"/>
                  <a:pt x="901" y="26"/>
                  <a:pt x="897" y="26"/>
                </a:cubicBezTo>
                <a:cubicBezTo>
                  <a:pt x="898" y="32"/>
                  <a:pt x="898" y="32"/>
                  <a:pt x="898" y="32"/>
                </a:cubicBezTo>
                <a:cubicBezTo>
                  <a:pt x="902" y="31"/>
                  <a:pt x="906" y="30"/>
                  <a:pt x="910" y="29"/>
                </a:cubicBezTo>
                <a:lnTo>
                  <a:pt x="909" y="24"/>
                </a:lnTo>
                <a:close/>
                <a:moveTo>
                  <a:pt x="932" y="19"/>
                </a:moveTo>
                <a:cubicBezTo>
                  <a:pt x="928" y="20"/>
                  <a:pt x="925" y="21"/>
                  <a:pt x="921" y="22"/>
                </a:cubicBezTo>
                <a:cubicBezTo>
                  <a:pt x="922" y="27"/>
                  <a:pt x="922" y="27"/>
                  <a:pt x="922" y="27"/>
                </a:cubicBezTo>
                <a:cubicBezTo>
                  <a:pt x="926" y="26"/>
                  <a:pt x="929" y="25"/>
                  <a:pt x="933" y="25"/>
                </a:cubicBezTo>
                <a:lnTo>
                  <a:pt x="932" y="19"/>
                </a:lnTo>
                <a:close/>
                <a:moveTo>
                  <a:pt x="956" y="15"/>
                </a:moveTo>
                <a:cubicBezTo>
                  <a:pt x="952" y="16"/>
                  <a:pt x="948" y="17"/>
                  <a:pt x="944" y="17"/>
                </a:cubicBezTo>
                <a:cubicBezTo>
                  <a:pt x="945" y="23"/>
                  <a:pt x="945" y="23"/>
                  <a:pt x="945" y="23"/>
                </a:cubicBezTo>
                <a:cubicBezTo>
                  <a:pt x="949" y="22"/>
                  <a:pt x="953" y="21"/>
                  <a:pt x="957" y="21"/>
                </a:cubicBezTo>
                <a:lnTo>
                  <a:pt x="956" y="15"/>
                </a:lnTo>
                <a:close/>
                <a:moveTo>
                  <a:pt x="980" y="12"/>
                </a:moveTo>
                <a:cubicBezTo>
                  <a:pt x="976" y="12"/>
                  <a:pt x="972" y="13"/>
                  <a:pt x="968" y="13"/>
                </a:cubicBezTo>
                <a:cubicBezTo>
                  <a:pt x="969" y="19"/>
                  <a:pt x="969" y="19"/>
                  <a:pt x="969" y="19"/>
                </a:cubicBezTo>
                <a:cubicBezTo>
                  <a:pt x="973" y="18"/>
                  <a:pt x="977" y="18"/>
                  <a:pt x="981" y="17"/>
                </a:cubicBezTo>
                <a:lnTo>
                  <a:pt x="980" y="12"/>
                </a:lnTo>
                <a:close/>
                <a:moveTo>
                  <a:pt x="1004" y="9"/>
                </a:moveTo>
                <a:cubicBezTo>
                  <a:pt x="1000" y="9"/>
                  <a:pt x="996" y="10"/>
                  <a:pt x="992" y="10"/>
                </a:cubicBezTo>
                <a:cubicBezTo>
                  <a:pt x="993" y="15"/>
                  <a:pt x="993" y="15"/>
                  <a:pt x="993" y="15"/>
                </a:cubicBezTo>
                <a:cubicBezTo>
                  <a:pt x="996" y="15"/>
                  <a:pt x="1000" y="14"/>
                  <a:pt x="1004" y="14"/>
                </a:cubicBezTo>
                <a:lnTo>
                  <a:pt x="1004" y="9"/>
                </a:lnTo>
                <a:close/>
                <a:moveTo>
                  <a:pt x="1028" y="6"/>
                </a:moveTo>
                <a:cubicBezTo>
                  <a:pt x="1024" y="6"/>
                  <a:pt x="1020" y="7"/>
                  <a:pt x="1016" y="7"/>
                </a:cubicBezTo>
                <a:cubicBezTo>
                  <a:pt x="1016" y="13"/>
                  <a:pt x="1016" y="13"/>
                  <a:pt x="1016" y="13"/>
                </a:cubicBezTo>
                <a:cubicBezTo>
                  <a:pt x="1020" y="12"/>
                  <a:pt x="1024" y="12"/>
                  <a:pt x="1028" y="11"/>
                </a:cubicBezTo>
                <a:lnTo>
                  <a:pt x="1028" y="6"/>
                </a:lnTo>
                <a:close/>
                <a:moveTo>
                  <a:pt x="1052" y="4"/>
                </a:moveTo>
                <a:cubicBezTo>
                  <a:pt x="1048" y="4"/>
                  <a:pt x="1044" y="5"/>
                  <a:pt x="1040" y="5"/>
                </a:cubicBezTo>
                <a:cubicBezTo>
                  <a:pt x="1040" y="10"/>
                  <a:pt x="1040" y="10"/>
                  <a:pt x="1040" y="10"/>
                </a:cubicBezTo>
                <a:cubicBezTo>
                  <a:pt x="1044" y="10"/>
                  <a:pt x="1048" y="10"/>
                  <a:pt x="1052" y="9"/>
                </a:cubicBezTo>
                <a:lnTo>
                  <a:pt x="1052" y="4"/>
                </a:lnTo>
                <a:close/>
                <a:moveTo>
                  <a:pt x="1076" y="2"/>
                </a:moveTo>
                <a:cubicBezTo>
                  <a:pt x="1072" y="2"/>
                  <a:pt x="1068" y="3"/>
                  <a:pt x="1064" y="3"/>
                </a:cubicBezTo>
                <a:cubicBezTo>
                  <a:pt x="1064" y="8"/>
                  <a:pt x="1064" y="8"/>
                  <a:pt x="1064" y="8"/>
                </a:cubicBezTo>
                <a:cubicBezTo>
                  <a:pt x="1068" y="8"/>
                  <a:pt x="1072" y="8"/>
                  <a:pt x="1076" y="8"/>
                </a:cubicBezTo>
                <a:lnTo>
                  <a:pt x="1076" y="2"/>
                </a:lnTo>
                <a:close/>
                <a:moveTo>
                  <a:pt x="1100" y="1"/>
                </a:moveTo>
                <a:cubicBezTo>
                  <a:pt x="1096" y="1"/>
                  <a:pt x="1092" y="1"/>
                  <a:pt x="1088" y="2"/>
                </a:cubicBezTo>
                <a:cubicBezTo>
                  <a:pt x="1088" y="7"/>
                  <a:pt x="1088" y="7"/>
                  <a:pt x="1088" y="7"/>
                </a:cubicBezTo>
                <a:cubicBezTo>
                  <a:pt x="1092" y="7"/>
                  <a:pt x="1096" y="7"/>
                  <a:pt x="1100" y="6"/>
                </a:cubicBezTo>
                <a:lnTo>
                  <a:pt x="1100" y="1"/>
                </a:lnTo>
                <a:close/>
                <a:moveTo>
                  <a:pt x="1124" y="0"/>
                </a:moveTo>
                <a:cubicBezTo>
                  <a:pt x="1120" y="1"/>
                  <a:pt x="1116" y="1"/>
                  <a:pt x="1112" y="1"/>
                </a:cubicBezTo>
                <a:cubicBezTo>
                  <a:pt x="1112" y="6"/>
                  <a:pt x="1112" y="6"/>
                  <a:pt x="1112" y="6"/>
                </a:cubicBezTo>
                <a:cubicBezTo>
                  <a:pt x="1116" y="6"/>
                  <a:pt x="1120" y="6"/>
                  <a:pt x="1124" y="6"/>
                </a:cubicBezTo>
                <a:cubicBezTo>
                  <a:pt x="1124" y="0"/>
                  <a:pt x="1124" y="0"/>
                  <a:pt x="1124" y="0"/>
                </a:cubicBezTo>
                <a:close/>
                <a:moveTo>
                  <a:pt x="1148" y="0"/>
                </a:moveTo>
                <a:cubicBezTo>
                  <a:pt x="1147" y="0"/>
                  <a:pt x="1146" y="0"/>
                  <a:pt x="1145" y="0"/>
                </a:cubicBezTo>
                <a:cubicBezTo>
                  <a:pt x="1142" y="0"/>
                  <a:pt x="1139" y="0"/>
                  <a:pt x="1136" y="0"/>
                </a:cubicBezTo>
                <a:cubicBezTo>
                  <a:pt x="1136" y="6"/>
                  <a:pt x="1136" y="6"/>
                  <a:pt x="1136" y="6"/>
                </a:cubicBezTo>
                <a:cubicBezTo>
                  <a:pt x="1139" y="6"/>
                  <a:pt x="1142" y="6"/>
                  <a:pt x="1145" y="6"/>
                </a:cubicBezTo>
                <a:cubicBezTo>
                  <a:pt x="1146" y="6"/>
                  <a:pt x="1147" y="6"/>
                  <a:pt x="1148" y="6"/>
                </a:cubicBezTo>
                <a:lnTo>
                  <a:pt x="1148" y="0"/>
                </a:lnTo>
                <a:close/>
                <a:moveTo>
                  <a:pt x="1172" y="1"/>
                </a:moveTo>
                <a:cubicBezTo>
                  <a:pt x="1168" y="0"/>
                  <a:pt x="1164" y="0"/>
                  <a:pt x="1160" y="0"/>
                </a:cubicBezTo>
                <a:cubicBezTo>
                  <a:pt x="1160" y="6"/>
                  <a:pt x="1160" y="6"/>
                  <a:pt x="1160" y="6"/>
                </a:cubicBezTo>
                <a:cubicBezTo>
                  <a:pt x="1164" y="6"/>
                  <a:pt x="1168" y="6"/>
                  <a:pt x="1172" y="6"/>
                </a:cubicBezTo>
                <a:lnTo>
                  <a:pt x="1172" y="1"/>
                </a:lnTo>
                <a:close/>
                <a:moveTo>
                  <a:pt x="1196" y="1"/>
                </a:moveTo>
                <a:cubicBezTo>
                  <a:pt x="1192" y="1"/>
                  <a:pt x="1188" y="1"/>
                  <a:pt x="1184" y="1"/>
                </a:cubicBezTo>
                <a:cubicBezTo>
                  <a:pt x="1184" y="6"/>
                  <a:pt x="1184" y="6"/>
                  <a:pt x="1184" y="6"/>
                </a:cubicBezTo>
                <a:cubicBezTo>
                  <a:pt x="1188" y="6"/>
                  <a:pt x="1192" y="6"/>
                  <a:pt x="1196" y="7"/>
                </a:cubicBezTo>
                <a:lnTo>
                  <a:pt x="1196" y="1"/>
                </a:lnTo>
                <a:close/>
                <a:moveTo>
                  <a:pt x="1220" y="3"/>
                </a:moveTo>
                <a:cubicBezTo>
                  <a:pt x="1216" y="2"/>
                  <a:pt x="1212" y="2"/>
                  <a:pt x="1208" y="2"/>
                </a:cubicBezTo>
                <a:cubicBezTo>
                  <a:pt x="1208" y="7"/>
                  <a:pt x="1208" y="7"/>
                  <a:pt x="1208" y="7"/>
                </a:cubicBezTo>
                <a:cubicBezTo>
                  <a:pt x="1212" y="7"/>
                  <a:pt x="1215" y="8"/>
                  <a:pt x="1219" y="8"/>
                </a:cubicBezTo>
                <a:lnTo>
                  <a:pt x="1220" y="3"/>
                </a:lnTo>
                <a:close/>
                <a:moveTo>
                  <a:pt x="1244" y="4"/>
                </a:moveTo>
                <a:cubicBezTo>
                  <a:pt x="1240" y="4"/>
                  <a:pt x="1236" y="4"/>
                  <a:pt x="1232" y="3"/>
                </a:cubicBezTo>
                <a:cubicBezTo>
                  <a:pt x="1231" y="9"/>
                  <a:pt x="1231" y="9"/>
                  <a:pt x="1231" y="9"/>
                </a:cubicBezTo>
                <a:cubicBezTo>
                  <a:pt x="1235" y="9"/>
                  <a:pt x="1239" y="9"/>
                  <a:pt x="1243" y="10"/>
                </a:cubicBezTo>
                <a:lnTo>
                  <a:pt x="1244" y="4"/>
                </a:lnTo>
                <a:close/>
                <a:moveTo>
                  <a:pt x="1268" y="6"/>
                </a:moveTo>
                <a:cubicBezTo>
                  <a:pt x="1264" y="6"/>
                  <a:pt x="1260" y="6"/>
                  <a:pt x="1256" y="5"/>
                </a:cubicBezTo>
                <a:cubicBezTo>
                  <a:pt x="1255" y="11"/>
                  <a:pt x="1255" y="11"/>
                  <a:pt x="1255" y="11"/>
                </a:cubicBezTo>
                <a:cubicBezTo>
                  <a:pt x="1259" y="11"/>
                  <a:pt x="1263" y="11"/>
                  <a:pt x="1267" y="12"/>
                </a:cubicBezTo>
                <a:lnTo>
                  <a:pt x="1268" y="6"/>
                </a:lnTo>
                <a:close/>
                <a:moveTo>
                  <a:pt x="1292" y="9"/>
                </a:moveTo>
                <a:cubicBezTo>
                  <a:pt x="1288" y="9"/>
                  <a:pt x="1284" y="8"/>
                  <a:pt x="1280" y="8"/>
                </a:cubicBezTo>
                <a:cubicBezTo>
                  <a:pt x="1279" y="13"/>
                  <a:pt x="1279" y="13"/>
                  <a:pt x="1279" y="13"/>
                </a:cubicBezTo>
                <a:cubicBezTo>
                  <a:pt x="1283" y="14"/>
                  <a:pt x="1287" y="14"/>
                  <a:pt x="1291" y="14"/>
                </a:cubicBezTo>
                <a:lnTo>
                  <a:pt x="1292" y="9"/>
                </a:lnTo>
                <a:close/>
                <a:moveTo>
                  <a:pt x="1315" y="12"/>
                </a:moveTo>
                <a:cubicBezTo>
                  <a:pt x="1312" y="12"/>
                  <a:pt x="1308" y="11"/>
                  <a:pt x="1304" y="11"/>
                </a:cubicBezTo>
                <a:cubicBezTo>
                  <a:pt x="1303" y="16"/>
                  <a:pt x="1303" y="16"/>
                  <a:pt x="1303" y="16"/>
                </a:cubicBezTo>
                <a:cubicBezTo>
                  <a:pt x="1307" y="17"/>
                  <a:pt x="1311" y="17"/>
                  <a:pt x="1315" y="18"/>
                </a:cubicBezTo>
                <a:lnTo>
                  <a:pt x="1315" y="12"/>
                </a:lnTo>
                <a:close/>
                <a:moveTo>
                  <a:pt x="1339" y="16"/>
                </a:moveTo>
                <a:cubicBezTo>
                  <a:pt x="1335" y="15"/>
                  <a:pt x="1331" y="15"/>
                  <a:pt x="1327" y="14"/>
                </a:cubicBezTo>
                <a:cubicBezTo>
                  <a:pt x="1327" y="19"/>
                  <a:pt x="1327" y="19"/>
                  <a:pt x="1327" y="19"/>
                </a:cubicBezTo>
                <a:cubicBezTo>
                  <a:pt x="1330" y="20"/>
                  <a:pt x="1334" y="21"/>
                  <a:pt x="1338" y="21"/>
                </a:cubicBezTo>
                <a:lnTo>
                  <a:pt x="1339" y="16"/>
                </a:lnTo>
                <a:close/>
                <a:moveTo>
                  <a:pt x="1363" y="20"/>
                </a:moveTo>
                <a:cubicBezTo>
                  <a:pt x="1359" y="19"/>
                  <a:pt x="1355" y="19"/>
                  <a:pt x="1351" y="18"/>
                </a:cubicBezTo>
                <a:cubicBezTo>
                  <a:pt x="1350" y="23"/>
                  <a:pt x="1350" y="23"/>
                  <a:pt x="1350" y="23"/>
                </a:cubicBezTo>
                <a:cubicBezTo>
                  <a:pt x="1354" y="24"/>
                  <a:pt x="1358" y="25"/>
                  <a:pt x="1362" y="25"/>
                </a:cubicBezTo>
                <a:cubicBezTo>
                  <a:pt x="1363" y="20"/>
                  <a:pt x="1363" y="20"/>
                  <a:pt x="1363" y="20"/>
                </a:cubicBezTo>
                <a:close/>
                <a:moveTo>
                  <a:pt x="1387" y="25"/>
                </a:moveTo>
                <a:cubicBezTo>
                  <a:pt x="1383" y="24"/>
                  <a:pt x="1379" y="23"/>
                  <a:pt x="1375" y="23"/>
                </a:cubicBezTo>
                <a:cubicBezTo>
                  <a:pt x="1374" y="28"/>
                  <a:pt x="1374" y="28"/>
                  <a:pt x="1374" y="28"/>
                </a:cubicBezTo>
                <a:cubicBezTo>
                  <a:pt x="1378" y="29"/>
                  <a:pt x="1382" y="29"/>
                  <a:pt x="1385" y="30"/>
                </a:cubicBezTo>
                <a:lnTo>
                  <a:pt x="1387" y="25"/>
                </a:lnTo>
                <a:close/>
                <a:moveTo>
                  <a:pt x="1410" y="30"/>
                </a:moveTo>
                <a:cubicBezTo>
                  <a:pt x="1406" y="29"/>
                  <a:pt x="1402" y="28"/>
                  <a:pt x="1398" y="27"/>
                </a:cubicBezTo>
                <a:cubicBezTo>
                  <a:pt x="1397" y="33"/>
                  <a:pt x="1397" y="33"/>
                  <a:pt x="1397" y="33"/>
                </a:cubicBezTo>
                <a:cubicBezTo>
                  <a:pt x="1401" y="34"/>
                  <a:pt x="1405" y="34"/>
                  <a:pt x="1409" y="35"/>
                </a:cubicBezTo>
                <a:lnTo>
                  <a:pt x="1410" y="30"/>
                </a:lnTo>
                <a:close/>
                <a:moveTo>
                  <a:pt x="1433" y="36"/>
                </a:moveTo>
                <a:cubicBezTo>
                  <a:pt x="1429" y="35"/>
                  <a:pt x="1426" y="34"/>
                  <a:pt x="1422" y="33"/>
                </a:cubicBezTo>
                <a:cubicBezTo>
                  <a:pt x="1420" y="38"/>
                  <a:pt x="1420" y="38"/>
                  <a:pt x="1420" y="38"/>
                </a:cubicBezTo>
                <a:cubicBezTo>
                  <a:pt x="1424" y="39"/>
                  <a:pt x="1428" y="40"/>
                  <a:pt x="1432" y="41"/>
                </a:cubicBezTo>
                <a:lnTo>
                  <a:pt x="1433" y="36"/>
                </a:lnTo>
                <a:close/>
                <a:moveTo>
                  <a:pt x="1457" y="42"/>
                </a:moveTo>
                <a:cubicBezTo>
                  <a:pt x="1453" y="41"/>
                  <a:pt x="1449" y="40"/>
                  <a:pt x="1445" y="39"/>
                </a:cubicBezTo>
                <a:cubicBezTo>
                  <a:pt x="1444" y="44"/>
                  <a:pt x="1444" y="44"/>
                  <a:pt x="1444" y="44"/>
                </a:cubicBezTo>
                <a:cubicBezTo>
                  <a:pt x="1447" y="45"/>
                  <a:pt x="1451" y="46"/>
                  <a:pt x="1455" y="47"/>
                </a:cubicBezTo>
                <a:lnTo>
                  <a:pt x="1457" y="42"/>
                </a:lnTo>
                <a:close/>
                <a:moveTo>
                  <a:pt x="1480" y="49"/>
                </a:moveTo>
                <a:cubicBezTo>
                  <a:pt x="1476" y="48"/>
                  <a:pt x="1472" y="46"/>
                  <a:pt x="1468" y="45"/>
                </a:cubicBezTo>
                <a:cubicBezTo>
                  <a:pt x="1467" y="50"/>
                  <a:pt x="1467" y="50"/>
                  <a:pt x="1467" y="50"/>
                </a:cubicBezTo>
                <a:cubicBezTo>
                  <a:pt x="1471" y="52"/>
                  <a:pt x="1474" y="53"/>
                  <a:pt x="1478" y="54"/>
                </a:cubicBezTo>
                <a:lnTo>
                  <a:pt x="1480" y="49"/>
                </a:lnTo>
                <a:close/>
                <a:moveTo>
                  <a:pt x="1503" y="56"/>
                </a:moveTo>
                <a:cubicBezTo>
                  <a:pt x="1499" y="55"/>
                  <a:pt x="1495" y="53"/>
                  <a:pt x="1491" y="52"/>
                </a:cubicBezTo>
                <a:cubicBezTo>
                  <a:pt x="1490" y="57"/>
                  <a:pt x="1490" y="57"/>
                  <a:pt x="1490" y="57"/>
                </a:cubicBezTo>
                <a:cubicBezTo>
                  <a:pt x="1493" y="59"/>
                  <a:pt x="1497" y="60"/>
                  <a:pt x="1501" y="61"/>
                </a:cubicBezTo>
                <a:lnTo>
                  <a:pt x="1503" y="56"/>
                </a:lnTo>
                <a:close/>
                <a:moveTo>
                  <a:pt x="1525" y="64"/>
                </a:moveTo>
                <a:cubicBezTo>
                  <a:pt x="1522" y="62"/>
                  <a:pt x="1518" y="61"/>
                  <a:pt x="1514" y="60"/>
                </a:cubicBezTo>
                <a:cubicBezTo>
                  <a:pt x="1512" y="65"/>
                  <a:pt x="1512" y="65"/>
                  <a:pt x="1512" y="65"/>
                </a:cubicBezTo>
                <a:cubicBezTo>
                  <a:pt x="1516" y="66"/>
                  <a:pt x="1520" y="67"/>
                  <a:pt x="1524" y="69"/>
                </a:cubicBezTo>
                <a:lnTo>
                  <a:pt x="1525" y="64"/>
                </a:lnTo>
                <a:close/>
                <a:moveTo>
                  <a:pt x="1548" y="72"/>
                </a:moveTo>
                <a:cubicBezTo>
                  <a:pt x="1544" y="70"/>
                  <a:pt x="1541" y="69"/>
                  <a:pt x="1537" y="68"/>
                </a:cubicBezTo>
                <a:cubicBezTo>
                  <a:pt x="1535" y="73"/>
                  <a:pt x="1535" y="73"/>
                  <a:pt x="1535" y="73"/>
                </a:cubicBezTo>
                <a:cubicBezTo>
                  <a:pt x="1539" y="74"/>
                  <a:pt x="1542" y="75"/>
                  <a:pt x="1546" y="77"/>
                </a:cubicBezTo>
                <a:lnTo>
                  <a:pt x="1548" y="72"/>
                </a:lnTo>
                <a:close/>
                <a:moveTo>
                  <a:pt x="1571" y="80"/>
                </a:moveTo>
                <a:cubicBezTo>
                  <a:pt x="1567" y="79"/>
                  <a:pt x="1563" y="77"/>
                  <a:pt x="1559" y="76"/>
                </a:cubicBezTo>
                <a:cubicBezTo>
                  <a:pt x="1557" y="81"/>
                  <a:pt x="1557" y="81"/>
                  <a:pt x="1557" y="81"/>
                </a:cubicBezTo>
                <a:cubicBezTo>
                  <a:pt x="1561" y="82"/>
                  <a:pt x="1565" y="84"/>
                  <a:pt x="1569" y="85"/>
                </a:cubicBezTo>
                <a:lnTo>
                  <a:pt x="1571" y="80"/>
                </a:lnTo>
                <a:close/>
                <a:moveTo>
                  <a:pt x="1593" y="90"/>
                </a:moveTo>
                <a:cubicBezTo>
                  <a:pt x="1589" y="88"/>
                  <a:pt x="1585" y="86"/>
                  <a:pt x="1582" y="85"/>
                </a:cubicBezTo>
                <a:cubicBezTo>
                  <a:pt x="1580" y="90"/>
                  <a:pt x="1580" y="90"/>
                  <a:pt x="1580" y="90"/>
                </a:cubicBezTo>
                <a:cubicBezTo>
                  <a:pt x="1583" y="91"/>
                  <a:pt x="1587" y="93"/>
                  <a:pt x="1591" y="95"/>
                </a:cubicBezTo>
                <a:lnTo>
                  <a:pt x="1593" y="90"/>
                </a:lnTo>
                <a:close/>
                <a:moveTo>
                  <a:pt x="1615" y="99"/>
                </a:moveTo>
                <a:cubicBezTo>
                  <a:pt x="1611" y="98"/>
                  <a:pt x="1607" y="96"/>
                  <a:pt x="1604" y="94"/>
                </a:cubicBezTo>
                <a:cubicBezTo>
                  <a:pt x="1602" y="99"/>
                  <a:pt x="1602" y="99"/>
                  <a:pt x="1602" y="99"/>
                </a:cubicBezTo>
                <a:cubicBezTo>
                  <a:pt x="1605" y="101"/>
                  <a:pt x="1609" y="103"/>
                  <a:pt x="1613" y="104"/>
                </a:cubicBezTo>
                <a:lnTo>
                  <a:pt x="1615" y="99"/>
                </a:lnTo>
                <a:close/>
                <a:moveTo>
                  <a:pt x="1637" y="109"/>
                </a:moveTo>
                <a:cubicBezTo>
                  <a:pt x="1633" y="108"/>
                  <a:pt x="1629" y="106"/>
                  <a:pt x="1626" y="104"/>
                </a:cubicBezTo>
                <a:cubicBezTo>
                  <a:pt x="1623" y="109"/>
                  <a:pt x="1623" y="109"/>
                  <a:pt x="1623" y="109"/>
                </a:cubicBezTo>
                <a:cubicBezTo>
                  <a:pt x="1627" y="111"/>
                  <a:pt x="1631" y="113"/>
                  <a:pt x="1634" y="114"/>
                </a:cubicBezTo>
                <a:lnTo>
                  <a:pt x="1637" y="109"/>
                </a:lnTo>
                <a:close/>
                <a:moveTo>
                  <a:pt x="1658" y="120"/>
                </a:moveTo>
                <a:cubicBezTo>
                  <a:pt x="1655" y="118"/>
                  <a:pt x="1651" y="116"/>
                  <a:pt x="1647" y="115"/>
                </a:cubicBezTo>
                <a:cubicBezTo>
                  <a:pt x="1645" y="119"/>
                  <a:pt x="1645" y="119"/>
                  <a:pt x="1645" y="119"/>
                </a:cubicBezTo>
                <a:cubicBezTo>
                  <a:pt x="1649" y="121"/>
                  <a:pt x="1652" y="123"/>
                  <a:pt x="1656" y="125"/>
                </a:cubicBezTo>
                <a:lnTo>
                  <a:pt x="1658" y="120"/>
                </a:lnTo>
                <a:close/>
                <a:moveTo>
                  <a:pt x="1680" y="131"/>
                </a:moveTo>
                <a:cubicBezTo>
                  <a:pt x="1676" y="129"/>
                  <a:pt x="1672" y="127"/>
                  <a:pt x="1669" y="126"/>
                </a:cubicBezTo>
                <a:cubicBezTo>
                  <a:pt x="1666" y="130"/>
                  <a:pt x="1666" y="130"/>
                  <a:pt x="1666" y="130"/>
                </a:cubicBezTo>
                <a:cubicBezTo>
                  <a:pt x="1670" y="132"/>
                  <a:pt x="1673" y="134"/>
                  <a:pt x="1677" y="136"/>
                </a:cubicBezTo>
                <a:lnTo>
                  <a:pt x="1680" y="131"/>
                </a:lnTo>
                <a:close/>
                <a:moveTo>
                  <a:pt x="1701" y="143"/>
                </a:moveTo>
                <a:cubicBezTo>
                  <a:pt x="1697" y="141"/>
                  <a:pt x="1694" y="139"/>
                  <a:pt x="1690" y="137"/>
                </a:cubicBezTo>
                <a:cubicBezTo>
                  <a:pt x="1688" y="142"/>
                  <a:pt x="1688" y="142"/>
                  <a:pt x="1688" y="142"/>
                </a:cubicBezTo>
                <a:cubicBezTo>
                  <a:pt x="1691" y="143"/>
                  <a:pt x="1695" y="145"/>
                  <a:pt x="1698" y="147"/>
                </a:cubicBezTo>
                <a:lnTo>
                  <a:pt x="1701" y="143"/>
                </a:lnTo>
                <a:close/>
                <a:moveTo>
                  <a:pt x="1721" y="155"/>
                </a:moveTo>
                <a:cubicBezTo>
                  <a:pt x="1718" y="153"/>
                  <a:pt x="1715" y="151"/>
                  <a:pt x="1711" y="149"/>
                </a:cubicBezTo>
                <a:cubicBezTo>
                  <a:pt x="1708" y="153"/>
                  <a:pt x="1708" y="153"/>
                  <a:pt x="1708" y="153"/>
                </a:cubicBezTo>
                <a:cubicBezTo>
                  <a:pt x="1712" y="155"/>
                  <a:pt x="1715" y="157"/>
                  <a:pt x="1719" y="159"/>
                </a:cubicBezTo>
                <a:lnTo>
                  <a:pt x="1721" y="155"/>
                </a:lnTo>
                <a:close/>
                <a:moveTo>
                  <a:pt x="1742" y="167"/>
                </a:moveTo>
                <a:cubicBezTo>
                  <a:pt x="1738" y="165"/>
                  <a:pt x="1735" y="163"/>
                  <a:pt x="1732" y="161"/>
                </a:cubicBezTo>
                <a:cubicBezTo>
                  <a:pt x="1729" y="165"/>
                  <a:pt x="1729" y="165"/>
                  <a:pt x="1729" y="165"/>
                </a:cubicBezTo>
                <a:cubicBezTo>
                  <a:pt x="1732" y="167"/>
                  <a:pt x="1736" y="170"/>
                  <a:pt x="1739" y="172"/>
                </a:cubicBezTo>
                <a:lnTo>
                  <a:pt x="1742" y="167"/>
                </a:lnTo>
                <a:close/>
                <a:moveTo>
                  <a:pt x="1762" y="180"/>
                </a:moveTo>
                <a:cubicBezTo>
                  <a:pt x="1759" y="178"/>
                  <a:pt x="1755" y="176"/>
                  <a:pt x="1752" y="174"/>
                </a:cubicBezTo>
                <a:cubicBezTo>
                  <a:pt x="1749" y="178"/>
                  <a:pt x="1749" y="178"/>
                  <a:pt x="1749" y="178"/>
                </a:cubicBezTo>
                <a:cubicBezTo>
                  <a:pt x="1752" y="180"/>
                  <a:pt x="1756" y="182"/>
                  <a:pt x="1759" y="184"/>
                </a:cubicBezTo>
                <a:lnTo>
                  <a:pt x="1762" y="180"/>
                </a:lnTo>
                <a:close/>
                <a:moveTo>
                  <a:pt x="1782" y="193"/>
                </a:moveTo>
                <a:cubicBezTo>
                  <a:pt x="1779" y="191"/>
                  <a:pt x="1775" y="189"/>
                  <a:pt x="1772" y="187"/>
                </a:cubicBezTo>
                <a:cubicBezTo>
                  <a:pt x="1769" y="191"/>
                  <a:pt x="1769" y="191"/>
                  <a:pt x="1769" y="191"/>
                </a:cubicBezTo>
                <a:cubicBezTo>
                  <a:pt x="1772" y="193"/>
                  <a:pt x="1776" y="196"/>
                  <a:pt x="1779" y="198"/>
                </a:cubicBezTo>
                <a:cubicBezTo>
                  <a:pt x="1782" y="193"/>
                  <a:pt x="1782" y="193"/>
                  <a:pt x="1782" y="193"/>
                </a:cubicBezTo>
                <a:close/>
                <a:moveTo>
                  <a:pt x="1802" y="207"/>
                </a:moveTo>
                <a:cubicBezTo>
                  <a:pt x="1798" y="205"/>
                  <a:pt x="1795" y="202"/>
                  <a:pt x="1792" y="200"/>
                </a:cubicBezTo>
                <a:cubicBezTo>
                  <a:pt x="1789" y="205"/>
                  <a:pt x="1789" y="205"/>
                  <a:pt x="1789" y="205"/>
                </a:cubicBezTo>
                <a:cubicBezTo>
                  <a:pt x="1792" y="207"/>
                  <a:pt x="1795" y="209"/>
                  <a:pt x="1799" y="211"/>
                </a:cubicBezTo>
                <a:lnTo>
                  <a:pt x="1802" y="207"/>
                </a:lnTo>
                <a:close/>
                <a:moveTo>
                  <a:pt x="1821" y="221"/>
                </a:moveTo>
                <a:cubicBezTo>
                  <a:pt x="1818" y="219"/>
                  <a:pt x="1815" y="217"/>
                  <a:pt x="1811" y="214"/>
                </a:cubicBezTo>
                <a:cubicBezTo>
                  <a:pt x="1808" y="218"/>
                  <a:pt x="1808" y="218"/>
                  <a:pt x="1808" y="218"/>
                </a:cubicBezTo>
                <a:cubicBezTo>
                  <a:pt x="1811" y="221"/>
                  <a:pt x="1815" y="223"/>
                  <a:pt x="1818" y="226"/>
                </a:cubicBezTo>
                <a:lnTo>
                  <a:pt x="1821" y="221"/>
                </a:lnTo>
                <a:close/>
                <a:moveTo>
                  <a:pt x="1840" y="236"/>
                </a:moveTo>
                <a:cubicBezTo>
                  <a:pt x="1837" y="233"/>
                  <a:pt x="1834" y="231"/>
                  <a:pt x="1831" y="229"/>
                </a:cubicBezTo>
                <a:cubicBezTo>
                  <a:pt x="1827" y="233"/>
                  <a:pt x="1827" y="233"/>
                  <a:pt x="1827" y="233"/>
                </a:cubicBezTo>
                <a:cubicBezTo>
                  <a:pt x="1830" y="235"/>
                  <a:pt x="1834" y="238"/>
                  <a:pt x="1837" y="240"/>
                </a:cubicBezTo>
                <a:lnTo>
                  <a:pt x="1840" y="236"/>
                </a:lnTo>
                <a:close/>
                <a:moveTo>
                  <a:pt x="1859" y="251"/>
                </a:moveTo>
                <a:cubicBezTo>
                  <a:pt x="1856" y="248"/>
                  <a:pt x="1853" y="246"/>
                  <a:pt x="1849" y="243"/>
                </a:cubicBezTo>
                <a:cubicBezTo>
                  <a:pt x="1846" y="248"/>
                  <a:pt x="1846" y="248"/>
                  <a:pt x="1846" y="248"/>
                </a:cubicBezTo>
                <a:cubicBezTo>
                  <a:pt x="1849" y="250"/>
                  <a:pt x="1852" y="253"/>
                  <a:pt x="1855" y="255"/>
                </a:cubicBezTo>
                <a:lnTo>
                  <a:pt x="1859" y="251"/>
                </a:lnTo>
                <a:close/>
                <a:moveTo>
                  <a:pt x="1877" y="266"/>
                </a:moveTo>
                <a:cubicBezTo>
                  <a:pt x="1874" y="264"/>
                  <a:pt x="1871" y="261"/>
                  <a:pt x="1868" y="259"/>
                </a:cubicBezTo>
                <a:cubicBezTo>
                  <a:pt x="1865" y="263"/>
                  <a:pt x="1865" y="263"/>
                  <a:pt x="1865" y="263"/>
                </a:cubicBezTo>
                <a:cubicBezTo>
                  <a:pt x="1868" y="265"/>
                  <a:pt x="1871" y="268"/>
                  <a:pt x="1874" y="270"/>
                </a:cubicBezTo>
                <a:lnTo>
                  <a:pt x="1877" y="266"/>
                </a:lnTo>
                <a:close/>
                <a:moveTo>
                  <a:pt x="1895" y="282"/>
                </a:moveTo>
                <a:cubicBezTo>
                  <a:pt x="1892" y="280"/>
                  <a:pt x="1889" y="277"/>
                  <a:pt x="1886" y="274"/>
                </a:cubicBezTo>
                <a:cubicBezTo>
                  <a:pt x="1883" y="278"/>
                  <a:pt x="1883" y="278"/>
                  <a:pt x="1883" y="278"/>
                </a:cubicBezTo>
                <a:cubicBezTo>
                  <a:pt x="1886" y="281"/>
                  <a:pt x="1889" y="284"/>
                  <a:pt x="1892" y="286"/>
                </a:cubicBezTo>
                <a:lnTo>
                  <a:pt x="1895" y="282"/>
                </a:lnTo>
                <a:close/>
                <a:moveTo>
                  <a:pt x="1913" y="299"/>
                </a:moveTo>
                <a:cubicBezTo>
                  <a:pt x="1910" y="296"/>
                  <a:pt x="1907" y="293"/>
                  <a:pt x="1904" y="290"/>
                </a:cubicBezTo>
                <a:cubicBezTo>
                  <a:pt x="1901" y="294"/>
                  <a:pt x="1901" y="294"/>
                  <a:pt x="1901" y="294"/>
                </a:cubicBezTo>
                <a:cubicBezTo>
                  <a:pt x="1904" y="297"/>
                  <a:pt x="1906" y="300"/>
                  <a:pt x="1909" y="302"/>
                </a:cubicBezTo>
                <a:lnTo>
                  <a:pt x="1913" y="299"/>
                </a:lnTo>
                <a:close/>
                <a:moveTo>
                  <a:pt x="1930" y="315"/>
                </a:moveTo>
                <a:cubicBezTo>
                  <a:pt x="1928" y="312"/>
                  <a:pt x="1925" y="310"/>
                  <a:pt x="1922" y="307"/>
                </a:cubicBezTo>
                <a:cubicBezTo>
                  <a:pt x="1918" y="311"/>
                  <a:pt x="1918" y="311"/>
                  <a:pt x="1918" y="311"/>
                </a:cubicBezTo>
                <a:cubicBezTo>
                  <a:pt x="1921" y="313"/>
                  <a:pt x="1924" y="316"/>
                  <a:pt x="1927" y="319"/>
                </a:cubicBezTo>
                <a:lnTo>
                  <a:pt x="1930" y="315"/>
                </a:lnTo>
                <a:close/>
                <a:moveTo>
                  <a:pt x="1947" y="332"/>
                </a:moveTo>
                <a:cubicBezTo>
                  <a:pt x="1945" y="329"/>
                  <a:pt x="1942" y="326"/>
                  <a:pt x="1939" y="324"/>
                </a:cubicBezTo>
                <a:cubicBezTo>
                  <a:pt x="1935" y="327"/>
                  <a:pt x="1935" y="327"/>
                  <a:pt x="1935" y="327"/>
                </a:cubicBezTo>
                <a:cubicBezTo>
                  <a:pt x="1938" y="330"/>
                  <a:pt x="1941" y="333"/>
                  <a:pt x="1944" y="336"/>
                </a:cubicBezTo>
                <a:cubicBezTo>
                  <a:pt x="1947" y="332"/>
                  <a:pt x="1947" y="332"/>
                  <a:pt x="1947" y="332"/>
                </a:cubicBezTo>
                <a:close/>
                <a:moveTo>
                  <a:pt x="1964" y="350"/>
                </a:moveTo>
                <a:cubicBezTo>
                  <a:pt x="1961" y="347"/>
                  <a:pt x="1959" y="344"/>
                  <a:pt x="1956" y="341"/>
                </a:cubicBezTo>
                <a:cubicBezTo>
                  <a:pt x="1952" y="344"/>
                  <a:pt x="1952" y="344"/>
                  <a:pt x="1952" y="344"/>
                </a:cubicBezTo>
                <a:cubicBezTo>
                  <a:pt x="1955" y="347"/>
                  <a:pt x="1957" y="350"/>
                  <a:pt x="1960" y="353"/>
                </a:cubicBezTo>
                <a:lnTo>
                  <a:pt x="1964" y="350"/>
                </a:lnTo>
                <a:close/>
                <a:moveTo>
                  <a:pt x="1980" y="367"/>
                </a:moveTo>
                <a:cubicBezTo>
                  <a:pt x="1978" y="364"/>
                  <a:pt x="1975" y="361"/>
                  <a:pt x="1972" y="358"/>
                </a:cubicBezTo>
                <a:cubicBezTo>
                  <a:pt x="1968" y="362"/>
                  <a:pt x="1968" y="362"/>
                  <a:pt x="1968" y="362"/>
                </a:cubicBezTo>
                <a:cubicBezTo>
                  <a:pt x="1971" y="365"/>
                  <a:pt x="1974" y="368"/>
                  <a:pt x="1976" y="371"/>
                </a:cubicBezTo>
                <a:lnTo>
                  <a:pt x="1980" y="367"/>
                </a:lnTo>
                <a:close/>
                <a:moveTo>
                  <a:pt x="1996" y="385"/>
                </a:moveTo>
                <a:cubicBezTo>
                  <a:pt x="1994" y="382"/>
                  <a:pt x="1991" y="379"/>
                  <a:pt x="1988" y="376"/>
                </a:cubicBezTo>
                <a:cubicBezTo>
                  <a:pt x="1984" y="380"/>
                  <a:pt x="1984" y="380"/>
                  <a:pt x="1984" y="380"/>
                </a:cubicBezTo>
                <a:cubicBezTo>
                  <a:pt x="1987" y="383"/>
                  <a:pt x="1990" y="386"/>
                  <a:pt x="1992" y="389"/>
                </a:cubicBezTo>
                <a:lnTo>
                  <a:pt x="1996" y="385"/>
                </a:lnTo>
                <a:close/>
                <a:moveTo>
                  <a:pt x="2012" y="404"/>
                </a:moveTo>
                <a:cubicBezTo>
                  <a:pt x="2009" y="401"/>
                  <a:pt x="2007" y="398"/>
                  <a:pt x="2004" y="394"/>
                </a:cubicBezTo>
                <a:cubicBezTo>
                  <a:pt x="2000" y="398"/>
                  <a:pt x="2000" y="398"/>
                  <a:pt x="2000" y="398"/>
                </a:cubicBezTo>
                <a:cubicBezTo>
                  <a:pt x="2003" y="401"/>
                  <a:pt x="2005" y="404"/>
                  <a:pt x="2008" y="407"/>
                </a:cubicBezTo>
                <a:lnTo>
                  <a:pt x="2012" y="404"/>
                </a:lnTo>
                <a:close/>
                <a:moveTo>
                  <a:pt x="2027" y="422"/>
                </a:moveTo>
                <a:cubicBezTo>
                  <a:pt x="2025" y="419"/>
                  <a:pt x="2022" y="416"/>
                  <a:pt x="2020" y="413"/>
                </a:cubicBezTo>
                <a:cubicBezTo>
                  <a:pt x="2015" y="416"/>
                  <a:pt x="2015" y="416"/>
                  <a:pt x="2015" y="416"/>
                </a:cubicBezTo>
                <a:cubicBezTo>
                  <a:pt x="2018" y="420"/>
                  <a:pt x="2020" y="423"/>
                  <a:pt x="2023" y="426"/>
                </a:cubicBezTo>
                <a:lnTo>
                  <a:pt x="2027" y="422"/>
                </a:lnTo>
                <a:close/>
                <a:moveTo>
                  <a:pt x="2042" y="441"/>
                </a:moveTo>
                <a:cubicBezTo>
                  <a:pt x="2039" y="438"/>
                  <a:pt x="2037" y="435"/>
                  <a:pt x="2034" y="432"/>
                </a:cubicBezTo>
                <a:cubicBezTo>
                  <a:pt x="2030" y="435"/>
                  <a:pt x="2030" y="435"/>
                  <a:pt x="2030" y="435"/>
                </a:cubicBezTo>
                <a:cubicBezTo>
                  <a:pt x="2033" y="438"/>
                  <a:pt x="2035" y="442"/>
                  <a:pt x="2038" y="445"/>
                </a:cubicBezTo>
                <a:lnTo>
                  <a:pt x="2042" y="441"/>
                </a:lnTo>
                <a:close/>
                <a:moveTo>
                  <a:pt x="2056" y="461"/>
                </a:moveTo>
                <a:cubicBezTo>
                  <a:pt x="2054" y="458"/>
                  <a:pt x="2051" y="454"/>
                  <a:pt x="2049" y="451"/>
                </a:cubicBezTo>
                <a:cubicBezTo>
                  <a:pt x="2045" y="454"/>
                  <a:pt x="2045" y="454"/>
                  <a:pt x="2045" y="454"/>
                </a:cubicBezTo>
                <a:cubicBezTo>
                  <a:pt x="2047" y="458"/>
                  <a:pt x="2050" y="461"/>
                  <a:pt x="2052" y="464"/>
                </a:cubicBezTo>
                <a:lnTo>
                  <a:pt x="2056" y="461"/>
                </a:lnTo>
                <a:close/>
                <a:moveTo>
                  <a:pt x="2070" y="481"/>
                </a:moveTo>
                <a:cubicBezTo>
                  <a:pt x="2068" y="477"/>
                  <a:pt x="2066" y="474"/>
                  <a:pt x="2063" y="471"/>
                </a:cubicBezTo>
                <a:cubicBezTo>
                  <a:pt x="2059" y="474"/>
                  <a:pt x="2059" y="474"/>
                  <a:pt x="2059" y="474"/>
                </a:cubicBezTo>
                <a:cubicBezTo>
                  <a:pt x="2061" y="477"/>
                  <a:pt x="2063" y="480"/>
                  <a:pt x="2066" y="484"/>
                </a:cubicBezTo>
                <a:lnTo>
                  <a:pt x="2070" y="481"/>
                </a:lnTo>
                <a:close/>
                <a:moveTo>
                  <a:pt x="2084" y="500"/>
                </a:moveTo>
                <a:cubicBezTo>
                  <a:pt x="2082" y="497"/>
                  <a:pt x="2079" y="494"/>
                  <a:pt x="2077" y="490"/>
                </a:cubicBezTo>
                <a:cubicBezTo>
                  <a:pt x="2073" y="493"/>
                  <a:pt x="2073" y="493"/>
                  <a:pt x="2073" y="493"/>
                </a:cubicBezTo>
                <a:cubicBezTo>
                  <a:pt x="2075" y="497"/>
                  <a:pt x="2077" y="500"/>
                  <a:pt x="2079" y="503"/>
                </a:cubicBezTo>
                <a:lnTo>
                  <a:pt x="2084" y="500"/>
                </a:lnTo>
                <a:close/>
                <a:moveTo>
                  <a:pt x="2097" y="521"/>
                </a:moveTo>
                <a:cubicBezTo>
                  <a:pt x="2095" y="517"/>
                  <a:pt x="2093" y="514"/>
                  <a:pt x="2090" y="511"/>
                </a:cubicBezTo>
                <a:cubicBezTo>
                  <a:pt x="2086" y="513"/>
                  <a:pt x="2086" y="513"/>
                  <a:pt x="2086" y="513"/>
                </a:cubicBezTo>
                <a:cubicBezTo>
                  <a:pt x="2088" y="517"/>
                  <a:pt x="2090" y="520"/>
                  <a:pt x="2092" y="524"/>
                </a:cubicBezTo>
                <a:lnTo>
                  <a:pt x="2097" y="521"/>
                </a:lnTo>
                <a:close/>
                <a:moveTo>
                  <a:pt x="2110" y="541"/>
                </a:moveTo>
                <a:cubicBezTo>
                  <a:pt x="2108" y="538"/>
                  <a:pt x="2105" y="534"/>
                  <a:pt x="2103" y="531"/>
                </a:cubicBezTo>
                <a:cubicBezTo>
                  <a:pt x="2099" y="534"/>
                  <a:pt x="2099" y="534"/>
                  <a:pt x="2099" y="534"/>
                </a:cubicBezTo>
                <a:cubicBezTo>
                  <a:pt x="2101" y="537"/>
                  <a:pt x="2103" y="541"/>
                  <a:pt x="2105" y="544"/>
                </a:cubicBezTo>
                <a:lnTo>
                  <a:pt x="2110" y="541"/>
                </a:lnTo>
                <a:close/>
                <a:moveTo>
                  <a:pt x="2122" y="562"/>
                </a:moveTo>
                <a:cubicBezTo>
                  <a:pt x="2120" y="558"/>
                  <a:pt x="2118" y="555"/>
                  <a:pt x="2116" y="552"/>
                </a:cubicBezTo>
                <a:cubicBezTo>
                  <a:pt x="2111" y="554"/>
                  <a:pt x="2111" y="554"/>
                  <a:pt x="2111" y="554"/>
                </a:cubicBezTo>
                <a:cubicBezTo>
                  <a:pt x="2113" y="558"/>
                  <a:pt x="2115" y="561"/>
                  <a:pt x="2117" y="565"/>
                </a:cubicBezTo>
                <a:lnTo>
                  <a:pt x="2122" y="562"/>
                </a:lnTo>
                <a:close/>
                <a:moveTo>
                  <a:pt x="2134" y="583"/>
                </a:moveTo>
                <a:cubicBezTo>
                  <a:pt x="2132" y="579"/>
                  <a:pt x="2130" y="576"/>
                  <a:pt x="2128" y="572"/>
                </a:cubicBezTo>
                <a:cubicBezTo>
                  <a:pt x="2123" y="575"/>
                  <a:pt x="2123" y="575"/>
                  <a:pt x="2123" y="575"/>
                </a:cubicBezTo>
                <a:cubicBezTo>
                  <a:pt x="2125" y="579"/>
                  <a:pt x="2127" y="582"/>
                  <a:pt x="2129" y="586"/>
                </a:cubicBezTo>
                <a:lnTo>
                  <a:pt x="2134" y="583"/>
                </a:lnTo>
                <a:close/>
                <a:moveTo>
                  <a:pt x="2145" y="604"/>
                </a:moveTo>
                <a:cubicBezTo>
                  <a:pt x="2143" y="601"/>
                  <a:pt x="2142" y="597"/>
                  <a:pt x="2140" y="594"/>
                </a:cubicBezTo>
                <a:cubicBezTo>
                  <a:pt x="2135" y="596"/>
                  <a:pt x="2135" y="596"/>
                  <a:pt x="2135" y="596"/>
                </a:cubicBezTo>
                <a:cubicBezTo>
                  <a:pt x="2137" y="600"/>
                  <a:pt x="2139" y="603"/>
                  <a:pt x="2141" y="607"/>
                </a:cubicBezTo>
                <a:lnTo>
                  <a:pt x="2145" y="604"/>
                </a:lnTo>
                <a:close/>
                <a:moveTo>
                  <a:pt x="2156" y="626"/>
                </a:moveTo>
                <a:cubicBezTo>
                  <a:pt x="2155" y="622"/>
                  <a:pt x="2153" y="618"/>
                  <a:pt x="2151" y="615"/>
                </a:cubicBezTo>
                <a:cubicBezTo>
                  <a:pt x="2146" y="617"/>
                  <a:pt x="2146" y="617"/>
                  <a:pt x="2146" y="617"/>
                </a:cubicBezTo>
                <a:cubicBezTo>
                  <a:pt x="2148" y="621"/>
                  <a:pt x="2150" y="624"/>
                  <a:pt x="2152" y="628"/>
                </a:cubicBezTo>
                <a:lnTo>
                  <a:pt x="2156" y="626"/>
                </a:lnTo>
                <a:close/>
                <a:moveTo>
                  <a:pt x="2167" y="647"/>
                </a:moveTo>
                <a:cubicBezTo>
                  <a:pt x="2165" y="644"/>
                  <a:pt x="2164" y="640"/>
                  <a:pt x="2162" y="636"/>
                </a:cubicBezTo>
                <a:cubicBezTo>
                  <a:pt x="2157" y="639"/>
                  <a:pt x="2157" y="639"/>
                  <a:pt x="2157" y="639"/>
                </a:cubicBezTo>
                <a:cubicBezTo>
                  <a:pt x="2159" y="642"/>
                  <a:pt x="2160" y="646"/>
                  <a:pt x="2162" y="650"/>
                </a:cubicBezTo>
                <a:lnTo>
                  <a:pt x="2167" y="647"/>
                </a:lnTo>
                <a:close/>
                <a:moveTo>
                  <a:pt x="2177" y="669"/>
                </a:moveTo>
                <a:cubicBezTo>
                  <a:pt x="2175" y="665"/>
                  <a:pt x="2174" y="662"/>
                  <a:pt x="2172" y="658"/>
                </a:cubicBezTo>
                <a:cubicBezTo>
                  <a:pt x="2167" y="660"/>
                  <a:pt x="2167" y="660"/>
                  <a:pt x="2167" y="660"/>
                </a:cubicBezTo>
                <a:cubicBezTo>
                  <a:pt x="2169" y="664"/>
                  <a:pt x="2171" y="668"/>
                  <a:pt x="2172" y="671"/>
                </a:cubicBezTo>
                <a:cubicBezTo>
                  <a:pt x="2177" y="669"/>
                  <a:pt x="2177" y="669"/>
                  <a:pt x="2177" y="669"/>
                </a:cubicBezTo>
                <a:close/>
                <a:moveTo>
                  <a:pt x="2187" y="691"/>
                </a:moveTo>
                <a:cubicBezTo>
                  <a:pt x="2185" y="687"/>
                  <a:pt x="2184" y="684"/>
                  <a:pt x="2182" y="680"/>
                </a:cubicBezTo>
                <a:cubicBezTo>
                  <a:pt x="2177" y="682"/>
                  <a:pt x="2177" y="682"/>
                  <a:pt x="2177" y="682"/>
                </a:cubicBezTo>
                <a:cubicBezTo>
                  <a:pt x="2179" y="686"/>
                  <a:pt x="2180" y="689"/>
                  <a:pt x="2182" y="693"/>
                </a:cubicBezTo>
                <a:cubicBezTo>
                  <a:pt x="2187" y="691"/>
                  <a:pt x="2187" y="691"/>
                  <a:pt x="2187" y="691"/>
                </a:cubicBezTo>
                <a:close/>
                <a:moveTo>
                  <a:pt x="2196" y="713"/>
                </a:moveTo>
                <a:cubicBezTo>
                  <a:pt x="2195" y="709"/>
                  <a:pt x="2193" y="706"/>
                  <a:pt x="2192" y="702"/>
                </a:cubicBezTo>
                <a:cubicBezTo>
                  <a:pt x="2187" y="704"/>
                  <a:pt x="2187" y="704"/>
                  <a:pt x="2187" y="704"/>
                </a:cubicBezTo>
                <a:cubicBezTo>
                  <a:pt x="2188" y="708"/>
                  <a:pt x="2190" y="712"/>
                  <a:pt x="2191" y="715"/>
                </a:cubicBezTo>
                <a:lnTo>
                  <a:pt x="2196" y="713"/>
                </a:lnTo>
                <a:close/>
                <a:moveTo>
                  <a:pt x="2205" y="736"/>
                </a:moveTo>
                <a:cubicBezTo>
                  <a:pt x="2204" y="732"/>
                  <a:pt x="2202" y="728"/>
                  <a:pt x="2201" y="724"/>
                </a:cubicBezTo>
                <a:cubicBezTo>
                  <a:pt x="2196" y="726"/>
                  <a:pt x="2196" y="726"/>
                  <a:pt x="2196" y="726"/>
                </a:cubicBezTo>
                <a:cubicBezTo>
                  <a:pt x="2197" y="730"/>
                  <a:pt x="2199" y="734"/>
                  <a:pt x="2200" y="737"/>
                </a:cubicBezTo>
                <a:lnTo>
                  <a:pt x="2205" y="736"/>
                </a:lnTo>
                <a:close/>
                <a:moveTo>
                  <a:pt x="2213" y="758"/>
                </a:moveTo>
                <a:cubicBezTo>
                  <a:pt x="2212" y="754"/>
                  <a:pt x="2211" y="751"/>
                  <a:pt x="2209" y="747"/>
                </a:cubicBezTo>
                <a:cubicBezTo>
                  <a:pt x="2204" y="749"/>
                  <a:pt x="2204" y="749"/>
                  <a:pt x="2204" y="749"/>
                </a:cubicBezTo>
                <a:cubicBezTo>
                  <a:pt x="2206" y="752"/>
                  <a:pt x="2207" y="756"/>
                  <a:pt x="2208" y="760"/>
                </a:cubicBezTo>
                <a:lnTo>
                  <a:pt x="2213" y="758"/>
                </a:lnTo>
                <a:close/>
                <a:moveTo>
                  <a:pt x="2221" y="781"/>
                </a:moveTo>
                <a:cubicBezTo>
                  <a:pt x="2220" y="777"/>
                  <a:pt x="2219" y="773"/>
                  <a:pt x="2217" y="769"/>
                </a:cubicBezTo>
                <a:cubicBezTo>
                  <a:pt x="2212" y="771"/>
                  <a:pt x="2212" y="771"/>
                  <a:pt x="2212" y="771"/>
                </a:cubicBezTo>
                <a:cubicBezTo>
                  <a:pt x="2214" y="775"/>
                  <a:pt x="2215" y="779"/>
                  <a:pt x="2216" y="783"/>
                </a:cubicBezTo>
                <a:lnTo>
                  <a:pt x="2221" y="781"/>
                </a:lnTo>
                <a:close/>
                <a:moveTo>
                  <a:pt x="2229" y="804"/>
                </a:moveTo>
                <a:cubicBezTo>
                  <a:pt x="2228" y="800"/>
                  <a:pt x="2226" y="796"/>
                  <a:pt x="2225" y="792"/>
                </a:cubicBezTo>
                <a:cubicBezTo>
                  <a:pt x="2220" y="794"/>
                  <a:pt x="2220" y="794"/>
                  <a:pt x="2220" y="794"/>
                </a:cubicBezTo>
                <a:cubicBezTo>
                  <a:pt x="2221" y="798"/>
                  <a:pt x="2223" y="801"/>
                  <a:pt x="2224" y="805"/>
                </a:cubicBezTo>
                <a:lnTo>
                  <a:pt x="2229" y="804"/>
                </a:lnTo>
                <a:close/>
                <a:moveTo>
                  <a:pt x="2236" y="827"/>
                </a:moveTo>
                <a:cubicBezTo>
                  <a:pt x="2235" y="823"/>
                  <a:pt x="2234" y="819"/>
                  <a:pt x="2233" y="815"/>
                </a:cubicBezTo>
                <a:cubicBezTo>
                  <a:pt x="2227" y="817"/>
                  <a:pt x="2227" y="817"/>
                  <a:pt x="2227" y="817"/>
                </a:cubicBezTo>
                <a:cubicBezTo>
                  <a:pt x="2229" y="820"/>
                  <a:pt x="2230" y="824"/>
                  <a:pt x="2231" y="828"/>
                </a:cubicBezTo>
                <a:lnTo>
                  <a:pt x="2236" y="827"/>
                </a:lnTo>
                <a:close/>
                <a:moveTo>
                  <a:pt x="2243" y="850"/>
                </a:moveTo>
                <a:cubicBezTo>
                  <a:pt x="2242" y="846"/>
                  <a:pt x="2241" y="842"/>
                  <a:pt x="2239" y="838"/>
                </a:cubicBezTo>
                <a:cubicBezTo>
                  <a:pt x="2234" y="840"/>
                  <a:pt x="2234" y="840"/>
                  <a:pt x="2234" y="840"/>
                </a:cubicBezTo>
                <a:cubicBezTo>
                  <a:pt x="2235" y="843"/>
                  <a:pt x="2237" y="847"/>
                  <a:pt x="2238" y="851"/>
                </a:cubicBezTo>
                <a:lnTo>
                  <a:pt x="2243" y="850"/>
                </a:lnTo>
                <a:close/>
                <a:moveTo>
                  <a:pt x="2249" y="873"/>
                </a:moveTo>
                <a:cubicBezTo>
                  <a:pt x="2248" y="869"/>
                  <a:pt x="2247" y="865"/>
                  <a:pt x="2246" y="861"/>
                </a:cubicBezTo>
                <a:cubicBezTo>
                  <a:pt x="2241" y="863"/>
                  <a:pt x="2241" y="863"/>
                  <a:pt x="2241" y="863"/>
                </a:cubicBezTo>
                <a:cubicBezTo>
                  <a:pt x="2242" y="867"/>
                  <a:pt x="2243" y="870"/>
                  <a:pt x="2244" y="874"/>
                </a:cubicBezTo>
                <a:lnTo>
                  <a:pt x="2249" y="873"/>
                </a:lnTo>
                <a:close/>
                <a:moveTo>
                  <a:pt x="2255" y="896"/>
                </a:moveTo>
                <a:cubicBezTo>
                  <a:pt x="2254" y="892"/>
                  <a:pt x="2253" y="888"/>
                  <a:pt x="2252" y="885"/>
                </a:cubicBezTo>
                <a:cubicBezTo>
                  <a:pt x="2247" y="886"/>
                  <a:pt x="2247" y="886"/>
                  <a:pt x="2247" y="886"/>
                </a:cubicBezTo>
                <a:cubicBezTo>
                  <a:pt x="2248" y="890"/>
                  <a:pt x="2249" y="894"/>
                  <a:pt x="2250" y="898"/>
                </a:cubicBezTo>
                <a:cubicBezTo>
                  <a:pt x="2255" y="896"/>
                  <a:pt x="2255" y="896"/>
                  <a:pt x="2255" y="896"/>
                </a:cubicBezTo>
                <a:close/>
                <a:moveTo>
                  <a:pt x="2260" y="920"/>
                </a:moveTo>
                <a:cubicBezTo>
                  <a:pt x="2259" y="916"/>
                  <a:pt x="2258" y="912"/>
                  <a:pt x="2258" y="908"/>
                </a:cubicBezTo>
                <a:cubicBezTo>
                  <a:pt x="2252" y="909"/>
                  <a:pt x="2252" y="909"/>
                  <a:pt x="2252" y="909"/>
                </a:cubicBezTo>
                <a:cubicBezTo>
                  <a:pt x="2253" y="913"/>
                  <a:pt x="2254" y="917"/>
                  <a:pt x="2255" y="921"/>
                </a:cubicBezTo>
                <a:lnTo>
                  <a:pt x="2260" y="920"/>
                </a:lnTo>
                <a:close/>
                <a:moveTo>
                  <a:pt x="2265" y="943"/>
                </a:moveTo>
                <a:cubicBezTo>
                  <a:pt x="2264" y="939"/>
                  <a:pt x="2263" y="935"/>
                  <a:pt x="2263" y="931"/>
                </a:cubicBezTo>
                <a:cubicBezTo>
                  <a:pt x="2257" y="933"/>
                  <a:pt x="2257" y="933"/>
                  <a:pt x="2257" y="933"/>
                </a:cubicBezTo>
                <a:cubicBezTo>
                  <a:pt x="2258" y="936"/>
                  <a:pt x="2259" y="940"/>
                  <a:pt x="2260" y="944"/>
                </a:cubicBezTo>
                <a:lnTo>
                  <a:pt x="2265" y="943"/>
                </a:lnTo>
                <a:close/>
                <a:moveTo>
                  <a:pt x="2270" y="967"/>
                </a:moveTo>
                <a:cubicBezTo>
                  <a:pt x="2269" y="963"/>
                  <a:pt x="2268" y="959"/>
                  <a:pt x="2267" y="955"/>
                </a:cubicBezTo>
                <a:cubicBezTo>
                  <a:pt x="2262" y="956"/>
                  <a:pt x="2262" y="956"/>
                  <a:pt x="2262" y="956"/>
                </a:cubicBezTo>
                <a:cubicBezTo>
                  <a:pt x="2263" y="960"/>
                  <a:pt x="2264" y="964"/>
                  <a:pt x="2264" y="968"/>
                </a:cubicBezTo>
                <a:lnTo>
                  <a:pt x="2270" y="967"/>
                </a:lnTo>
                <a:close/>
                <a:moveTo>
                  <a:pt x="2274" y="991"/>
                </a:moveTo>
                <a:cubicBezTo>
                  <a:pt x="2273" y="987"/>
                  <a:pt x="2272" y="983"/>
                  <a:pt x="2272" y="979"/>
                </a:cubicBezTo>
                <a:cubicBezTo>
                  <a:pt x="2266" y="980"/>
                  <a:pt x="2266" y="980"/>
                  <a:pt x="2266" y="980"/>
                </a:cubicBezTo>
                <a:cubicBezTo>
                  <a:pt x="2267" y="984"/>
                  <a:pt x="2268" y="987"/>
                  <a:pt x="2268" y="991"/>
                </a:cubicBezTo>
                <a:lnTo>
                  <a:pt x="2274" y="991"/>
                </a:lnTo>
                <a:close/>
                <a:moveTo>
                  <a:pt x="2277" y="1014"/>
                </a:moveTo>
                <a:cubicBezTo>
                  <a:pt x="2277" y="1010"/>
                  <a:pt x="2276" y="1006"/>
                  <a:pt x="2275" y="1002"/>
                </a:cubicBezTo>
                <a:cubicBezTo>
                  <a:pt x="2270" y="1003"/>
                  <a:pt x="2270" y="1003"/>
                  <a:pt x="2270" y="1003"/>
                </a:cubicBezTo>
                <a:cubicBezTo>
                  <a:pt x="2271" y="1007"/>
                  <a:pt x="2271" y="1011"/>
                  <a:pt x="2272" y="1015"/>
                </a:cubicBezTo>
                <a:lnTo>
                  <a:pt x="2277" y="1014"/>
                </a:lnTo>
                <a:close/>
                <a:moveTo>
                  <a:pt x="2280" y="1038"/>
                </a:moveTo>
                <a:cubicBezTo>
                  <a:pt x="2280" y="1034"/>
                  <a:pt x="2279" y="1030"/>
                  <a:pt x="2279" y="1026"/>
                </a:cubicBezTo>
                <a:cubicBezTo>
                  <a:pt x="2274" y="1027"/>
                  <a:pt x="2274" y="1027"/>
                  <a:pt x="2274" y="1027"/>
                </a:cubicBezTo>
                <a:cubicBezTo>
                  <a:pt x="2274" y="1031"/>
                  <a:pt x="2275" y="1035"/>
                  <a:pt x="2275" y="1039"/>
                </a:cubicBezTo>
                <a:lnTo>
                  <a:pt x="2280" y="1038"/>
                </a:lnTo>
                <a:close/>
                <a:moveTo>
                  <a:pt x="2283" y="1062"/>
                </a:moveTo>
                <a:cubicBezTo>
                  <a:pt x="2283" y="1058"/>
                  <a:pt x="2282" y="1054"/>
                  <a:pt x="2282" y="1050"/>
                </a:cubicBezTo>
                <a:cubicBezTo>
                  <a:pt x="2277" y="1051"/>
                  <a:pt x="2277" y="1051"/>
                  <a:pt x="2277" y="1051"/>
                </a:cubicBezTo>
                <a:cubicBezTo>
                  <a:pt x="2277" y="1055"/>
                  <a:pt x="2277" y="1059"/>
                  <a:pt x="2278" y="1063"/>
                </a:cubicBezTo>
                <a:lnTo>
                  <a:pt x="2283" y="1062"/>
                </a:lnTo>
                <a:close/>
                <a:moveTo>
                  <a:pt x="2286" y="1086"/>
                </a:moveTo>
                <a:cubicBezTo>
                  <a:pt x="2285" y="1082"/>
                  <a:pt x="2285" y="1078"/>
                  <a:pt x="2284" y="1074"/>
                </a:cubicBezTo>
                <a:cubicBezTo>
                  <a:pt x="2279" y="1075"/>
                  <a:pt x="2279" y="1075"/>
                  <a:pt x="2279" y="1075"/>
                </a:cubicBezTo>
                <a:cubicBezTo>
                  <a:pt x="2279" y="1079"/>
                  <a:pt x="2280" y="1083"/>
                  <a:pt x="2280" y="1086"/>
                </a:cubicBezTo>
                <a:lnTo>
                  <a:pt x="2286" y="1086"/>
                </a:lnTo>
                <a:close/>
                <a:moveTo>
                  <a:pt x="2287" y="1110"/>
                </a:moveTo>
                <a:cubicBezTo>
                  <a:pt x="2287" y="1106"/>
                  <a:pt x="2287" y="1102"/>
                  <a:pt x="2287" y="1098"/>
                </a:cubicBezTo>
                <a:cubicBezTo>
                  <a:pt x="2281" y="1098"/>
                  <a:pt x="2281" y="1098"/>
                  <a:pt x="2281" y="1098"/>
                </a:cubicBezTo>
                <a:cubicBezTo>
                  <a:pt x="2281" y="1102"/>
                  <a:pt x="2282" y="1106"/>
                  <a:pt x="2282" y="1110"/>
                </a:cubicBezTo>
                <a:lnTo>
                  <a:pt x="2287" y="1110"/>
                </a:lnTo>
                <a:close/>
                <a:moveTo>
                  <a:pt x="2289" y="1134"/>
                </a:moveTo>
                <a:cubicBezTo>
                  <a:pt x="2289" y="1130"/>
                  <a:pt x="2288" y="1126"/>
                  <a:pt x="2288" y="1122"/>
                </a:cubicBezTo>
                <a:cubicBezTo>
                  <a:pt x="2283" y="1122"/>
                  <a:pt x="2283" y="1122"/>
                  <a:pt x="2283" y="1122"/>
                </a:cubicBezTo>
                <a:cubicBezTo>
                  <a:pt x="2283" y="1126"/>
                  <a:pt x="2283" y="1130"/>
                  <a:pt x="2284" y="1134"/>
                </a:cubicBezTo>
                <a:lnTo>
                  <a:pt x="2289" y="1134"/>
                </a:lnTo>
                <a:close/>
                <a:moveTo>
                  <a:pt x="2290" y="1158"/>
                </a:moveTo>
                <a:cubicBezTo>
                  <a:pt x="2290" y="1154"/>
                  <a:pt x="2290" y="1150"/>
                  <a:pt x="2289" y="1146"/>
                </a:cubicBezTo>
                <a:cubicBezTo>
                  <a:pt x="2284" y="1146"/>
                  <a:pt x="2284" y="1146"/>
                  <a:pt x="2284" y="1146"/>
                </a:cubicBezTo>
                <a:cubicBezTo>
                  <a:pt x="2284" y="1150"/>
                  <a:pt x="2284" y="1154"/>
                  <a:pt x="2285" y="1158"/>
                </a:cubicBezTo>
                <a:lnTo>
                  <a:pt x="2290" y="1158"/>
                </a:lnTo>
                <a:close/>
                <a:moveTo>
                  <a:pt x="2291" y="1182"/>
                </a:moveTo>
                <a:cubicBezTo>
                  <a:pt x="2290" y="1178"/>
                  <a:pt x="2290" y="1174"/>
                  <a:pt x="2290" y="1170"/>
                </a:cubicBezTo>
                <a:cubicBezTo>
                  <a:pt x="2285" y="1170"/>
                  <a:pt x="2285" y="1170"/>
                  <a:pt x="2285" y="1170"/>
                </a:cubicBezTo>
                <a:cubicBezTo>
                  <a:pt x="2285" y="1174"/>
                  <a:pt x="2285" y="1178"/>
                  <a:pt x="2285" y="1182"/>
                </a:cubicBezTo>
                <a:lnTo>
                  <a:pt x="2291" y="1182"/>
                </a:lnTo>
                <a:close/>
                <a:moveTo>
                  <a:pt x="2291" y="1206"/>
                </a:moveTo>
                <a:cubicBezTo>
                  <a:pt x="2291" y="1202"/>
                  <a:pt x="2291" y="1198"/>
                  <a:pt x="2291" y="1194"/>
                </a:cubicBezTo>
                <a:cubicBezTo>
                  <a:pt x="2285" y="1194"/>
                  <a:pt x="2285" y="1194"/>
                  <a:pt x="2285" y="1194"/>
                </a:cubicBezTo>
                <a:cubicBezTo>
                  <a:pt x="2285" y="1198"/>
                  <a:pt x="2285" y="1202"/>
                  <a:pt x="2285" y="1206"/>
                </a:cubicBezTo>
                <a:lnTo>
                  <a:pt x="2291" y="1206"/>
                </a:lnTo>
                <a:close/>
              </a:path>
            </a:pathLst>
          </a:custGeom>
          <a:solidFill>
            <a:schemeClr val="tx2"/>
          </a:solidFill>
          <a:ln>
            <a:solidFill>
              <a:schemeClr val="accent2">
                <a:lumMod val="50000"/>
              </a:schemeClr>
            </a:solid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 name="Freeform 151">
            <a:extLst>
              <a:ext uri="{FF2B5EF4-FFF2-40B4-BE49-F238E27FC236}">
                <a16:creationId xmlns:a16="http://schemas.microsoft.com/office/drawing/2014/main" id="{D57E990C-4F01-77CF-3D76-1460BC553A9A}"/>
              </a:ext>
            </a:extLst>
          </p:cNvPr>
          <p:cNvSpPr>
            <a:spLocks noEditPoints="1"/>
          </p:cNvSpPr>
          <p:nvPr/>
        </p:nvSpPr>
        <p:spPr bwMode="auto">
          <a:xfrm rot="5400000">
            <a:off x="7040272" y="5758722"/>
            <a:ext cx="1234785" cy="614044"/>
          </a:xfrm>
          <a:custGeom>
            <a:avLst/>
            <a:gdLst>
              <a:gd name="T0" fmla="*/ 795 w 795"/>
              <a:gd name="T1" fmla="*/ 16 h 364"/>
              <a:gd name="T2" fmla="*/ 778 w 795"/>
              <a:gd name="T3" fmla="*/ 5 h 364"/>
              <a:gd name="T4" fmla="*/ 733 w 795"/>
              <a:gd name="T5" fmla="*/ 45 h 364"/>
              <a:gd name="T6" fmla="*/ 752 w 795"/>
              <a:gd name="T7" fmla="*/ 14 h 364"/>
              <a:gd name="T8" fmla="*/ 733 w 795"/>
              <a:gd name="T9" fmla="*/ 45 h 364"/>
              <a:gd name="T10" fmla="*/ 707 w 795"/>
              <a:gd name="T11" fmla="*/ 54 h 364"/>
              <a:gd name="T12" fmla="*/ 674 w 795"/>
              <a:gd name="T13" fmla="*/ 49 h 364"/>
              <a:gd name="T14" fmla="*/ 629 w 795"/>
              <a:gd name="T15" fmla="*/ 90 h 364"/>
              <a:gd name="T16" fmla="*/ 648 w 795"/>
              <a:gd name="T17" fmla="*/ 61 h 364"/>
              <a:gd name="T18" fmla="*/ 629 w 795"/>
              <a:gd name="T19" fmla="*/ 90 h 364"/>
              <a:gd name="T20" fmla="*/ 603 w 795"/>
              <a:gd name="T21" fmla="*/ 102 h 364"/>
              <a:gd name="T22" fmla="*/ 570 w 795"/>
              <a:gd name="T23" fmla="*/ 94 h 364"/>
              <a:gd name="T24" fmla="*/ 527 w 795"/>
              <a:gd name="T25" fmla="*/ 135 h 364"/>
              <a:gd name="T26" fmla="*/ 544 w 795"/>
              <a:gd name="T27" fmla="*/ 106 h 364"/>
              <a:gd name="T28" fmla="*/ 527 w 795"/>
              <a:gd name="T29" fmla="*/ 135 h 364"/>
              <a:gd name="T30" fmla="*/ 501 w 795"/>
              <a:gd name="T31" fmla="*/ 146 h 364"/>
              <a:gd name="T32" fmla="*/ 466 w 795"/>
              <a:gd name="T33" fmla="*/ 142 h 364"/>
              <a:gd name="T34" fmla="*/ 423 w 795"/>
              <a:gd name="T35" fmla="*/ 182 h 364"/>
              <a:gd name="T36" fmla="*/ 440 w 795"/>
              <a:gd name="T37" fmla="*/ 154 h 364"/>
              <a:gd name="T38" fmla="*/ 423 w 795"/>
              <a:gd name="T39" fmla="*/ 182 h 364"/>
              <a:gd name="T40" fmla="*/ 397 w 795"/>
              <a:gd name="T41" fmla="*/ 194 h 364"/>
              <a:gd name="T42" fmla="*/ 362 w 795"/>
              <a:gd name="T43" fmla="*/ 187 h 364"/>
              <a:gd name="T44" fmla="*/ 319 w 795"/>
              <a:gd name="T45" fmla="*/ 227 h 364"/>
              <a:gd name="T46" fmla="*/ 336 w 795"/>
              <a:gd name="T47" fmla="*/ 198 h 364"/>
              <a:gd name="T48" fmla="*/ 319 w 795"/>
              <a:gd name="T49" fmla="*/ 227 h 364"/>
              <a:gd name="T50" fmla="*/ 293 w 795"/>
              <a:gd name="T51" fmla="*/ 239 h 364"/>
              <a:gd name="T52" fmla="*/ 260 w 795"/>
              <a:gd name="T53" fmla="*/ 232 h 364"/>
              <a:gd name="T54" fmla="*/ 215 w 795"/>
              <a:gd name="T55" fmla="*/ 272 h 364"/>
              <a:gd name="T56" fmla="*/ 234 w 795"/>
              <a:gd name="T57" fmla="*/ 243 h 364"/>
              <a:gd name="T58" fmla="*/ 215 w 795"/>
              <a:gd name="T59" fmla="*/ 272 h 364"/>
              <a:gd name="T60" fmla="*/ 189 w 795"/>
              <a:gd name="T61" fmla="*/ 284 h 364"/>
              <a:gd name="T62" fmla="*/ 156 w 795"/>
              <a:gd name="T63" fmla="*/ 279 h 364"/>
              <a:gd name="T64" fmla="*/ 111 w 795"/>
              <a:gd name="T65" fmla="*/ 319 h 364"/>
              <a:gd name="T66" fmla="*/ 130 w 795"/>
              <a:gd name="T67" fmla="*/ 291 h 364"/>
              <a:gd name="T68" fmla="*/ 111 w 795"/>
              <a:gd name="T69" fmla="*/ 319 h 364"/>
              <a:gd name="T70" fmla="*/ 85 w 795"/>
              <a:gd name="T71" fmla="*/ 331 h 364"/>
              <a:gd name="T72" fmla="*/ 52 w 795"/>
              <a:gd name="T73" fmla="*/ 324 h 364"/>
              <a:gd name="T74" fmla="*/ 7 w 795"/>
              <a:gd name="T75" fmla="*/ 364 h 364"/>
              <a:gd name="T76" fmla="*/ 26 w 795"/>
              <a:gd name="T77" fmla="*/ 336 h 364"/>
              <a:gd name="T78" fmla="*/ 7 w 795"/>
              <a:gd name="T79" fmla="*/ 36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5" h="364">
                <a:moveTo>
                  <a:pt x="785" y="21"/>
                </a:moveTo>
                <a:lnTo>
                  <a:pt x="795" y="16"/>
                </a:lnTo>
                <a:lnTo>
                  <a:pt x="785" y="0"/>
                </a:lnTo>
                <a:lnTo>
                  <a:pt x="778" y="5"/>
                </a:lnTo>
                <a:lnTo>
                  <a:pt x="785" y="21"/>
                </a:lnTo>
                <a:close/>
                <a:moveTo>
                  <a:pt x="733" y="45"/>
                </a:moveTo>
                <a:lnTo>
                  <a:pt x="759" y="33"/>
                </a:lnTo>
                <a:lnTo>
                  <a:pt x="752" y="14"/>
                </a:lnTo>
                <a:lnTo>
                  <a:pt x="726" y="26"/>
                </a:lnTo>
                <a:lnTo>
                  <a:pt x="733" y="45"/>
                </a:lnTo>
                <a:close/>
                <a:moveTo>
                  <a:pt x="681" y="66"/>
                </a:moveTo>
                <a:lnTo>
                  <a:pt x="707" y="54"/>
                </a:lnTo>
                <a:lnTo>
                  <a:pt x="700" y="38"/>
                </a:lnTo>
                <a:lnTo>
                  <a:pt x="674" y="49"/>
                </a:lnTo>
                <a:lnTo>
                  <a:pt x="681" y="66"/>
                </a:lnTo>
                <a:close/>
                <a:moveTo>
                  <a:pt x="629" y="90"/>
                </a:moveTo>
                <a:lnTo>
                  <a:pt x="655" y="78"/>
                </a:lnTo>
                <a:lnTo>
                  <a:pt x="648" y="61"/>
                </a:lnTo>
                <a:lnTo>
                  <a:pt x="622" y="73"/>
                </a:lnTo>
                <a:lnTo>
                  <a:pt x="629" y="90"/>
                </a:lnTo>
                <a:close/>
                <a:moveTo>
                  <a:pt x="579" y="113"/>
                </a:moveTo>
                <a:lnTo>
                  <a:pt x="603" y="102"/>
                </a:lnTo>
                <a:lnTo>
                  <a:pt x="596" y="83"/>
                </a:lnTo>
                <a:lnTo>
                  <a:pt x="570" y="94"/>
                </a:lnTo>
                <a:lnTo>
                  <a:pt x="579" y="113"/>
                </a:lnTo>
                <a:close/>
                <a:moveTo>
                  <a:pt x="527" y="135"/>
                </a:moveTo>
                <a:lnTo>
                  <a:pt x="553" y="123"/>
                </a:lnTo>
                <a:lnTo>
                  <a:pt x="544" y="106"/>
                </a:lnTo>
                <a:lnTo>
                  <a:pt x="518" y="118"/>
                </a:lnTo>
                <a:lnTo>
                  <a:pt x="527" y="135"/>
                </a:lnTo>
                <a:close/>
                <a:moveTo>
                  <a:pt x="475" y="158"/>
                </a:moveTo>
                <a:lnTo>
                  <a:pt x="501" y="146"/>
                </a:lnTo>
                <a:lnTo>
                  <a:pt x="492" y="130"/>
                </a:lnTo>
                <a:lnTo>
                  <a:pt x="466" y="142"/>
                </a:lnTo>
                <a:lnTo>
                  <a:pt x="475" y="158"/>
                </a:lnTo>
                <a:close/>
                <a:moveTo>
                  <a:pt x="423" y="182"/>
                </a:moveTo>
                <a:lnTo>
                  <a:pt x="449" y="170"/>
                </a:lnTo>
                <a:lnTo>
                  <a:pt x="440" y="154"/>
                </a:lnTo>
                <a:lnTo>
                  <a:pt x="414" y="163"/>
                </a:lnTo>
                <a:lnTo>
                  <a:pt x="423" y="182"/>
                </a:lnTo>
                <a:close/>
                <a:moveTo>
                  <a:pt x="371" y="203"/>
                </a:moveTo>
                <a:lnTo>
                  <a:pt x="397" y="194"/>
                </a:lnTo>
                <a:lnTo>
                  <a:pt x="388" y="175"/>
                </a:lnTo>
                <a:lnTo>
                  <a:pt x="362" y="187"/>
                </a:lnTo>
                <a:lnTo>
                  <a:pt x="371" y="203"/>
                </a:lnTo>
                <a:close/>
                <a:moveTo>
                  <a:pt x="319" y="227"/>
                </a:moveTo>
                <a:lnTo>
                  <a:pt x="345" y="215"/>
                </a:lnTo>
                <a:lnTo>
                  <a:pt x="336" y="198"/>
                </a:lnTo>
                <a:lnTo>
                  <a:pt x="312" y="210"/>
                </a:lnTo>
                <a:lnTo>
                  <a:pt x="319" y="227"/>
                </a:lnTo>
                <a:close/>
                <a:moveTo>
                  <a:pt x="267" y="251"/>
                </a:moveTo>
                <a:lnTo>
                  <a:pt x="293" y="239"/>
                </a:lnTo>
                <a:lnTo>
                  <a:pt x="286" y="222"/>
                </a:lnTo>
                <a:lnTo>
                  <a:pt x="260" y="232"/>
                </a:lnTo>
                <a:lnTo>
                  <a:pt x="267" y="251"/>
                </a:lnTo>
                <a:close/>
                <a:moveTo>
                  <a:pt x="215" y="272"/>
                </a:moveTo>
                <a:lnTo>
                  <a:pt x="241" y="262"/>
                </a:lnTo>
                <a:lnTo>
                  <a:pt x="234" y="243"/>
                </a:lnTo>
                <a:lnTo>
                  <a:pt x="208" y="255"/>
                </a:lnTo>
                <a:lnTo>
                  <a:pt x="215" y="272"/>
                </a:lnTo>
                <a:close/>
                <a:moveTo>
                  <a:pt x="163" y="295"/>
                </a:moveTo>
                <a:lnTo>
                  <a:pt x="189" y="284"/>
                </a:lnTo>
                <a:lnTo>
                  <a:pt x="182" y="267"/>
                </a:lnTo>
                <a:lnTo>
                  <a:pt x="156" y="279"/>
                </a:lnTo>
                <a:lnTo>
                  <a:pt x="163" y="295"/>
                </a:lnTo>
                <a:close/>
                <a:moveTo>
                  <a:pt x="111" y="319"/>
                </a:moveTo>
                <a:lnTo>
                  <a:pt x="137" y="307"/>
                </a:lnTo>
                <a:lnTo>
                  <a:pt x="130" y="291"/>
                </a:lnTo>
                <a:lnTo>
                  <a:pt x="104" y="303"/>
                </a:lnTo>
                <a:lnTo>
                  <a:pt x="111" y="319"/>
                </a:lnTo>
                <a:close/>
                <a:moveTo>
                  <a:pt x="59" y="343"/>
                </a:moveTo>
                <a:lnTo>
                  <a:pt x="85" y="331"/>
                </a:lnTo>
                <a:lnTo>
                  <a:pt x="78" y="312"/>
                </a:lnTo>
                <a:lnTo>
                  <a:pt x="52" y="324"/>
                </a:lnTo>
                <a:lnTo>
                  <a:pt x="59" y="343"/>
                </a:lnTo>
                <a:close/>
                <a:moveTo>
                  <a:pt x="7" y="364"/>
                </a:moveTo>
                <a:lnTo>
                  <a:pt x="33" y="352"/>
                </a:lnTo>
                <a:lnTo>
                  <a:pt x="26" y="336"/>
                </a:lnTo>
                <a:lnTo>
                  <a:pt x="0" y="347"/>
                </a:lnTo>
                <a:lnTo>
                  <a:pt x="7" y="36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28" name="Freeform 152">
            <a:extLst>
              <a:ext uri="{FF2B5EF4-FFF2-40B4-BE49-F238E27FC236}">
                <a16:creationId xmlns:a16="http://schemas.microsoft.com/office/drawing/2014/main" id="{BB648605-9773-1E7F-51EA-FB76D186DA44}"/>
              </a:ext>
            </a:extLst>
          </p:cNvPr>
          <p:cNvSpPr>
            <a:spLocks/>
          </p:cNvSpPr>
          <p:nvPr/>
        </p:nvSpPr>
        <p:spPr bwMode="auto">
          <a:xfrm rot="5400000">
            <a:off x="7319009" y="5407790"/>
            <a:ext cx="84500" cy="90514"/>
          </a:xfrm>
          <a:custGeom>
            <a:avLst/>
            <a:gdLst>
              <a:gd name="T0" fmla="*/ 23 w 34"/>
              <a:gd name="T1" fmla="*/ 31 h 34"/>
              <a:gd name="T2" fmla="*/ 3 w 34"/>
              <a:gd name="T3" fmla="*/ 23 h 34"/>
              <a:gd name="T4" fmla="*/ 11 w 34"/>
              <a:gd name="T5" fmla="*/ 4 h 34"/>
              <a:gd name="T6" fmla="*/ 31 w 34"/>
              <a:gd name="T7" fmla="*/ 11 h 34"/>
              <a:gd name="T8" fmla="*/ 23 w 34"/>
              <a:gd name="T9" fmla="*/ 31 h 34"/>
            </a:gdLst>
            <a:ahLst/>
            <a:cxnLst>
              <a:cxn ang="0">
                <a:pos x="T0" y="T1"/>
              </a:cxn>
              <a:cxn ang="0">
                <a:pos x="T2" y="T3"/>
              </a:cxn>
              <a:cxn ang="0">
                <a:pos x="T4" y="T5"/>
              </a:cxn>
              <a:cxn ang="0">
                <a:pos x="T6" y="T7"/>
              </a:cxn>
              <a:cxn ang="0">
                <a:pos x="T8" y="T9"/>
              </a:cxn>
            </a:cxnLst>
            <a:rect l="0" t="0" r="r" b="b"/>
            <a:pathLst>
              <a:path w="34" h="34">
                <a:moveTo>
                  <a:pt x="23" y="31"/>
                </a:moveTo>
                <a:cubicBezTo>
                  <a:pt x="16" y="34"/>
                  <a:pt x="7" y="31"/>
                  <a:pt x="3" y="23"/>
                </a:cubicBezTo>
                <a:cubicBezTo>
                  <a:pt x="0" y="16"/>
                  <a:pt x="3" y="7"/>
                  <a:pt x="11" y="4"/>
                </a:cubicBezTo>
                <a:cubicBezTo>
                  <a:pt x="19" y="0"/>
                  <a:pt x="27" y="4"/>
                  <a:pt x="31" y="11"/>
                </a:cubicBezTo>
                <a:cubicBezTo>
                  <a:pt x="34" y="19"/>
                  <a:pt x="31" y="28"/>
                  <a:pt x="23" y="3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 name="Freeform 153">
            <a:extLst>
              <a:ext uri="{FF2B5EF4-FFF2-40B4-BE49-F238E27FC236}">
                <a16:creationId xmlns:a16="http://schemas.microsoft.com/office/drawing/2014/main" id="{028A5188-B5FD-5A82-31DD-3487D9C30FE8}"/>
              </a:ext>
            </a:extLst>
          </p:cNvPr>
          <p:cNvSpPr>
            <a:spLocks/>
          </p:cNvSpPr>
          <p:nvPr/>
        </p:nvSpPr>
        <p:spPr bwMode="auto">
          <a:xfrm rot="5400000">
            <a:off x="7561643" y="6134790"/>
            <a:ext cx="284068" cy="247764"/>
          </a:xfrm>
          <a:custGeom>
            <a:avLst/>
            <a:gdLst>
              <a:gd name="T0" fmla="*/ 38 w 92"/>
              <a:gd name="T1" fmla="*/ 86 h 86"/>
              <a:gd name="T2" fmla="*/ 92 w 92"/>
              <a:gd name="T3" fmla="*/ 10 h 86"/>
              <a:gd name="T4" fmla="*/ 0 w 92"/>
              <a:gd name="T5" fmla="*/ 0 h 86"/>
              <a:gd name="T6" fmla="*/ 38 w 92"/>
              <a:gd name="T7" fmla="*/ 86 h 86"/>
            </a:gdLst>
            <a:ahLst/>
            <a:cxnLst>
              <a:cxn ang="0">
                <a:pos x="T0" y="T1"/>
              </a:cxn>
              <a:cxn ang="0">
                <a:pos x="T2" y="T3"/>
              </a:cxn>
              <a:cxn ang="0">
                <a:pos x="T4" y="T5"/>
              </a:cxn>
              <a:cxn ang="0">
                <a:pos x="T6" y="T7"/>
              </a:cxn>
            </a:cxnLst>
            <a:rect l="0" t="0" r="r" b="b"/>
            <a:pathLst>
              <a:path w="92" h="86">
                <a:moveTo>
                  <a:pt x="38" y="86"/>
                </a:moveTo>
                <a:lnTo>
                  <a:pt x="92" y="10"/>
                </a:lnTo>
                <a:lnTo>
                  <a:pt x="0" y="0"/>
                </a:lnTo>
                <a:lnTo>
                  <a:pt x="38" y="8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 name="Freeform 154">
            <a:extLst>
              <a:ext uri="{FF2B5EF4-FFF2-40B4-BE49-F238E27FC236}">
                <a16:creationId xmlns:a16="http://schemas.microsoft.com/office/drawing/2014/main" id="{47D7C920-6268-C45B-16CD-D7CB3E5D9EC8}"/>
              </a:ext>
            </a:extLst>
          </p:cNvPr>
          <p:cNvSpPr>
            <a:spLocks noEditPoints="1"/>
          </p:cNvSpPr>
          <p:nvPr/>
        </p:nvSpPr>
        <p:spPr bwMode="auto">
          <a:xfrm rot="5400000">
            <a:off x="9270059" y="3682778"/>
            <a:ext cx="805244" cy="1991260"/>
          </a:xfrm>
          <a:custGeom>
            <a:avLst/>
            <a:gdLst>
              <a:gd name="T0" fmla="*/ 365 w 365"/>
              <a:gd name="T1" fmla="*/ 7 h 795"/>
              <a:gd name="T2" fmla="*/ 343 w 365"/>
              <a:gd name="T3" fmla="*/ 10 h 795"/>
              <a:gd name="T4" fmla="*/ 339 w 365"/>
              <a:gd name="T5" fmla="*/ 69 h 795"/>
              <a:gd name="T6" fmla="*/ 332 w 365"/>
              <a:gd name="T7" fmla="*/ 33 h 795"/>
              <a:gd name="T8" fmla="*/ 339 w 365"/>
              <a:gd name="T9" fmla="*/ 69 h 795"/>
              <a:gd name="T10" fmla="*/ 327 w 365"/>
              <a:gd name="T11" fmla="*/ 95 h 795"/>
              <a:gd name="T12" fmla="*/ 298 w 365"/>
              <a:gd name="T13" fmla="*/ 111 h 795"/>
              <a:gd name="T14" fmla="*/ 291 w 365"/>
              <a:gd name="T15" fmla="*/ 173 h 795"/>
              <a:gd name="T16" fmla="*/ 287 w 365"/>
              <a:gd name="T17" fmla="*/ 137 h 795"/>
              <a:gd name="T18" fmla="*/ 291 w 365"/>
              <a:gd name="T19" fmla="*/ 173 h 795"/>
              <a:gd name="T20" fmla="*/ 282 w 365"/>
              <a:gd name="T21" fmla="*/ 199 h 795"/>
              <a:gd name="T22" fmla="*/ 251 w 365"/>
              <a:gd name="T23" fmla="*/ 215 h 795"/>
              <a:gd name="T24" fmla="*/ 246 w 365"/>
              <a:gd name="T25" fmla="*/ 275 h 795"/>
              <a:gd name="T26" fmla="*/ 242 w 365"/>
              <a:gd name="T27" fmla="*/ 241 h 795"/>
              <a:gd name="T28" fmla="*/ 246 w 365"/>
              <a:gd name="T29" fmla="*/ 275 h 795"/>
              <a:gd name="T30" fmla="*/ 235 w 365"/>
              <a:gd name="T31" fmla="*/ 301 h 795"/>
              <a:gd name="T32" fmla="*/ 206 w 365"/>
              <a:gd name="T33" fmla="*/ 319 h 795"/>
              <a:gd name="T34" fmla="*/ 202 w 365"/>
              <a:gd name="T35" fmla="*/ 379 h 795"/>
              <a:gd name="T36" fmla="*/ 194 w 365"/>
              <a:gd name="T37" fmla="*/ 345 h 795"/>
              <a:gd name="T38" fmla="*/ 202 w 365"/>
              <a:gd name="T39" fmla="*/ 379 h 795"/>
              <a:gd name="T40" fmla="*/ 190 w 365"/>
              <a:gd name="T41" fmla="*/ 405 h 795"/>
              <a:gd name="T42" fmla="*/ 161 w 365"/>
              <a:gd name="T43" fmla="*/ 424 h 795"/>
              <a:gd name="T44" fmla="*/ 154 w 365"/>
              <a:gd name="T45" fmla="*/ 483 h 795"/>
              <a:gd name="T46" fmla="*/ 149 w 365"/>
              <a:gd name="T47" fmla="*/ 450 h 795"/>
              <a:gd name="T48" fmla="*/ 154 w 365"/>
              <a:gd name="T49" fmla="*/ 483 h 795"/>
              <a:gd name="T50" fmla="*/ 142 w 365"/>
              <a:gd name="T51" fmla="*/ 509 h 795"/>
              <a:gd name="T52" fmla="*/ 114 w 365"/>
              <a:gd name="T53" fmla="*/ 528 h 795"/>
              <a:gd name="T54" fmla="*/ 109 w 365"/>
              <a:gd name="T55" fmla="*/ 587 h 795"/>
              <a:gd name="T56" fmla="*/ 102 w 365"/>
              <a:gd name="T57" fmla="*/ 554 h 795"/>
              <a:gd name="T58" fmla="*/ 109 w 365"/>
              <a:gd name="T59" fmla="*/ 587 h 795"/>
              <a:gd name="T60" fmla="*/ 97 w 365"/>
              <a:gd name="T61" fmla="*/ 613 h 795"/>
              <a:gd name="T62" fmla="*/ 69 w 365"/>
              <a:gd name="T63" fmla="*/ 632 h 795"/>
              <a:gd name="T64" fmla="*/ 62 w 365"/>
              <a:gd name="T65" fmla="*/ 691 h 795"/>
              <a:gd name="T66" fmla="*/ 57 w 365"/>
              <a:gd name="T67" fmla="*/ 658 h 795"/>
              <a:gd name="T68" fmla="*/ 62 w 365"/>
              <a:gd name="T69" fmla="*/ 691 h 795"/>
              <a:gd name="T70" fmla="*/ 50 w 365"/>
              <a:gd name="T71" fmla="*/ 717 h 795"/>
              <a:gd name="T72" fmla="*/ 22 w 365"/>
              <a:gd name="T73" fmla="*/ 736 h 795"/>
              <a:gd name="T74" fmla="*/ 17 w 365"/>
              <a:gd name="T75" fmla="*/ 795 h 795"/>
              <a:gd name="T76" fmla="*/ 10 w 365"/>
              <a:gd name="T77" fmla="*/ 762 h 795"/>
              <a:gd name="T78" fmla="*/ 17 w 365"/>
              <a:gd name="T79" fmla="*/ 795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5" h="795">
                <a:moveTo>
                  <a:pt x="362" y="17"/>
                </a:moveTo>
                <a:lnTo>
                  <a:pt x="365" y="7"/>
                </a:lnTo>
                <a:lnTo>
                  <a:pt x="348" y="0"/>
                </a:lnTo>
                <a:lnTo>
                  <a:pt x="343" y="10"/>
                </a:lnTo>
                <a:lnTo>
                  <a:pt x="362" y="17"/>
                </a:lnTo>
                <a:close/>
                <a:moveTo>
                  <a:pt x="339" y="69"/>
                </a:moveTo>
                <a:lnTo>
                  <a:pt x="351" y="43"/>
                </a:lnTo>
                <a:lnTo>
                  <a:pt x="332" y="33"/>
                </a:lnTo>
                <a:lnTo>
                  <a:pt x="322" y="59"/>
                </a:lnTo>
                <a:lnTo>
                  <a:pt x="339" y="69"/>
                </a:lnTo>
                <a:close/>
                <a:moveTo>
                  <a:pt x="315" y="121"/>
                </a:moveTo>
                <a:lnTo>
                  <a:pt x="327" y="95"/>
                </a:lnTo>
                <a:lnTo>
                  <a:pt x="310" y="85"/>
                </a:lnTo>
                <a:lnTo>
                  <a:pt x="298" y="111"/>
                </a:lnTo>
                <a:lnTo>
                  <a:pt x="315" y="121"/>
                </a:lnTo>
                <a:close/>
                <a:moveTo>
                  <a:pt x="291" y="173"/>
                </a:moveTo>
                <a:lnTo>
                  <a:pt x="303" y="147"/>
                </a:lnTo>
                <a:lnTo>
                  <a:pt x="287" y="137"/>
                </a:lnTo>
                <a:lnTo>
                  <a:pt x="275" y="163"/>
                </a:lnTo>
                <a:lnTo>
                  <a:pt x="291" y="173"/>
                </a:lnTo>
                <a:close/>
                <a:moveTo>
                  <a:pt x="270" y="225"/>
                </a:moveTo>
                <a:lnTo>
                  <a:pt x="282" y="199"/>
                </a:lnTo>
                <a:lnTo>
                  <a:pt x="263" y="189"/>
                </a:lnTo>
                <a:lnTo>
                  <a:pt x="251" y="215"/>
                </a:lnTo>
                <a:lnTo>
                  <a:pt x="270" y="225"/>
                </a:lnTo>
                <a:close/>
                <a:moveTo>
                  <a:pt x="246" y="275"/>
                </a:moveTo>
                <a:lnTo>
                  <a:pt x="258" y="249"/>
                </a:lnTo>
                <a:lnTo>
                  <a:pt x="242" y="241"/>
                </a:lnTo>
                <a:lnTo>
                  <a:pt x="230" y="267"/>
                </a:lnTo>
                <a:lnTo>
                  <a:pt x="246" y="275"/>
                </a:lnTo>
                <a:close/>
                <a:moveTo>
                  <a:pt x="223" y="327"/>
                </a:moveTo>
                <a:lnTo>
                  <a:pt x="235" y="301"/>
                </a:lnTo>
                <a:lnTo>
                  <a:pt x="218" y="293"/>
                </a:lnTo>
                <a:lnTo>
                  <a:pt x="206" y="319"/>
                </a:lnTo>
                <a:lnTo>
                  <a:pt x="223" y="327"/>
                </a:lnTo>
                <a:close/>
                <a:moveTo>
                  <a:pt x="202" y="379"/>
                </a:moveTo>
                <a:lnTo>
                  <a:pt x="211" y="353"/>
                </a:lnTo>
                <a:lnTo>
                  <a:pt x="194" y="345"/>
                </a:lnTo>
                <a:lnTo>
                  <a:pt x="183" y="371"/>
                </a:lnTo>
                <a:lnTo>
                  <a:pt x="202" y="379"/>
                </a:lnTo>
                <a:close/>
                <a:moveTo>
                  <a:pt x="178" y="431"/>
                </a:moveTo>
                <a:lnTo>
                  <a:pt x="190" y="405"/>
                </a:lnTo>
                <a:lnTo>
                  <a:pt x="171" y="397"/>
                </a:lnTo>
                <a:lnTo>
                  <a:pt x="161" y="424"/>
                </a:lnTo>
                <a:lnTo>
                  <a:pt x="178" y="431"/>
                </a:lnTo>
                <a:close/>
                <a:moveTo>
                  <a:pt x="154" y="483"/>
                </a:moveTo>
                <a:lnTo>
                  <a:pt x="166" y="457"/>
                </a:lnTo>
                <a:lnTo>
                  <a:pt x="149" y="450"/>
                </a:lnTo>
                <a:lnTo>
                  <a:pt x="138" y="476"/>
                </a:lnTo>
                <a:lnTo>
                  <a:pt x="154" y="483"/>
                </a:lnTo>
                <a:close/>
                <a:moveTo>
                  <a:pt x="131" y="535"/>
                </a:moveTo>
                <a:lnTo>
                  <a:pt x="142" y="509"/>
                </a:lnTo>
                <a:lnTo>
                  <a:pt x="126" y="502"/>
                </a:lnTo>
                <a:lnTo>
                  <a:pt x="114" y="528"/>
                </a:lnTo>
                <a:lnTo>
                  <a:pt x="131" y="535"/>
                </a:lnTo>
                <a:close/>
                <a:moveTo>
                  <a:pt x="109" y="587"/>
                </a:moveTo>
                <a:lnTo>
                  <a:pt x="121" y="561"/>
                </a:lnTo>
                <a:lnTo>
                  <a:pt x="102" y="554"/>
                </a:lnTo>
                <a:lnTo>
                  <a:pt x="90" y="580"/>
                </a:lnTo>
                <a:lnTo>
                  <a:pt x="109" y="587"/>
                </a:lnTo>
                <a:close/>
                <a:moveTo>
                  <a:pt x="86" y="639"/>
                </a:moveTo>
                <a:lnTo>
                  <a:pt x="97" y="613"/>
                </a:lnTo>
                <a:lnTo>
                  <a:pt x="81" y="606"/>
                </a:lnTo>
                <a:lnTo>
                  <a:pt x="69" y="632"/>
                </a:lnTo>
                <a:lnTo>
                  <a:pt x="86" y="639"/>
                </a:lnTo>
                <a:close/>
                <a:moveTo>
                  <a:pt x="62" y="691"/>
                </a:moveTo>
                <a:lnTo>
                  <a:pt x="74" y="665"/>
                </a:lnTo>
                <a:lnTo>
                  <a:pt x="57" y="658"/>
                </a:lnTo>
                <a:lnTo>
                  <a:pt x="45" y="684"/>
                </a:lnTo>
                <a:lnTo>
                  <a:pt x="62" y="691"/>
                </a:lnTo>
                <a:close/>
                <a:moveTo>
                  <a:pt x="41" y="743"/>
                </a:moveTo>
                <a:lnTo>
                  <a:pt x="50" y="717"/>
                </a:lnTo>
                <a:lnTo>
                  <a:pt x="34" y="710"/>
                </a:lnTo>
                <a:lnTo>
                  <a:pt x="22" y="736"/>
                </a:lnTo>
                <a:lnTo>
                  <a:pt x="41" y="743"/>
                </a:lnTo>
                <a:close/>
                <a:moveTo>
                  <a:pt x="17" y="795"/>
                </a:moveTo>
                <a:lnTo>
                  <a:pt x="29" y="769"/>
                </a:lnTo>
                <a:lnTo>
                  <a:pt x="10" y="762"/>
                </a:lnTo>
                <a:lnTo>
                  <a:pt x="0" y="788"/>
                </a:lnTo>
                <a:lnTo>
                  <a:pt x="17" y="79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 name="Freeform 155">
            <a:extLst>
              <a:ext uri="{FF2B5EF4-FFF2-40B4-BE49-F238E27FC236}">
                <a16:creationId xmlns:a16="http://schemas.microsoft.com/office/drawing/2014/main" id="{B0269F19-CDC9-598F-6154-81F3773B4FD0}"/>
              </a:ext>
            </a:extLst>
          </p:cNvPr>
          <p:cNvSpPr>
            <a:spLocks/>
          </p:cNvSpPr>
          <p:nvPr/>
        </p:nvSpPr>
        <p:spPr bwMode="auto">
          <a:xfrm rot="5400000">
            <a:off x="8640464" y="4238835"/>
            <a:ext cx="86586" cy="91631"/>
          </a:xfrm>
          <a:custGeom>
            <a:avLst/>
            <a:gdLst>
              <a:gd name="T0" fmla="*/ 31 w 35"/>
              <a:gd name="T1" fmla="*/ 24 h 35"/>
              <a:gd name="T2" fmla="*/ 11 w 35"/>
              <a:gd name="T3" fmla="*/ 31 h 35"/>
              <a:gd name="T4" fmla="*/ 4 w 35"/>
              <a:gd name="T5" fmla="*/ 11 h 35"/>
              <a:gd name="T6" fmla="*/ 24 w 35"/>
              <a:gd name="T7" fmla="*/ 4 h 35"/>
              <a:gd name="T8" fmla="*/ 31 w 35"/>
              <a:gd name="T9" fmla="*/ 24 h 35"/>
            </a:gdLst>
            <a:ahLst/>
            <a:cxnLst>
              <a:cxn ang="0">
                <a:pos x="T0" y="T1"/>
              </a:cxn>
              <a:cxn ang="0">
                <a:pos x="T2" y="T3"/>
              </a:cxn>
              <a:cxn ang="0">
                <a:pos x="T4" y="T5"/>
              </a:cxn>
              <a:cxn ang="0">
                <a:pos x="T6" y="T7"/>
              </a:cxn>
              <a:cxn ang="0">
                <a:pos x="T8" y="T9"/>
              </a:cxn>
            </a:cxnLst>
            <a:rect l="0" t="0" r="r" b="b"/>
            <a:pathLst>
              <a:path w="35" h="35">
                <a:moveTo>
                  <a:pt x="31" y="24"/>
                </a:moveTo>
                <a:cubicBezTo>
                  <a:pt x="28" y="31"/>
                  <a:pt x="19" y="35"/>
                  <a:pt x="11" y="31"/>
                </a:cubicBezTo>
                <a:cubicBezTo>
                  <a:pt x="4" y="28"/>
                  <a:pt x="0" y="19"/>
                  <a:pt x="4" y="11"/>
                </a:cubicBezTo>
                <a:cubicBezTo>
                  <a:pt x="7" y="4"/>
                  <a:pt x="16" y="0"/>
                  <a:pt x="24" y="4"/>
                </a:cubicBezTo>
                <a:cubicBezTo>
                  <a:pt x="31" y="7"/>
                  <a:pt x="35" y="16"/>
                  <a:pt x="31" y="24"/>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 name="Freeform 156">
            <a:extLst>
              <a:ext uri="{FF2B5EF4-FFF2-40B4-BE49-F238E27FC236}">
                <a16:creationId xmlns:a16="http://schemas.microsoft.com/office/drawing/2014/main" id="{A677FC6F-934D-AE63-C5ED-492B34E4311D}"/>
              </a:ext>
            </a:extLst>
          </p:cNvPr>
          <p:cNvSpPr>
            <a:spLocks/>
          </p:cNvSpPr>
          <p:nvPr/>
        </p:nvSpPr>
        <p:spPr bwMode="auto">
          <a:xfrm rot="5400000">
            <a:off x="9492154" y="4463102"/>
            <a:ext cx="300272" cy="331316"/>
          </a:xfrm>
          <a:custGeom>
            <a:avLst/>
            <a:gdLst>
              <a:gd name="T0" fmla="*/ 85 w 85"/>
              <a:gd name="T1" fmla="*/ 95 h 95"/>
              <a:gd name="T2" fmla="*/ 76 w 85"/>
              <a:gd name="T3" fmla="*/ 0 h 95"/>
              <a:gd name="T4" fmla="*/ 0 w 85"/>
              <a:gd name="T5" fmla="*/ 57 h 95"/>
              <a:gd name="T6" fmla="*/ 85 w 85"/>
              <a:gd name="T7" fmla="*/ 95 h 95"/>
            </a:gdLst>
            <a:ahLst/>
            <a:cxnLst>
              <a:cxn ang="0">
                <a:pos x="T0" y="T1"/>
              </a:cxn>
              <a:cxn ang="0">
                <a:pos x="T2" y="T3"/>
              </a:cxn>
              <a:cxn ang="0">
                <a:pos x="T4" y="T5"/>
              </a:cxn>
              <a:cxn ang="0">
                <a:pos x="T6" y="T7"/>
              </a:cxn>
            </a:cxnLst>
            <a:rect l="0" t="0" r="r" b="b"/>
            <a:pathLst>
              <a:path w="85" h="95">
                <a:moveTo>
                  <a:pt x="85" y="95"/>
                </a:moveTo>
                <a:lnTo>
                  <a:pt x="76" y="0"/>
                </a:lnTo>
                <a:lnTo>
                  <a:pt x="0" y="57"/>
                </a:lnTo>
                <a:lnTo>
                  <a:pt x="85" y="9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33" name="Freeform 157">
            <a:extLst>
              <a:ext uri="{FF2B5EF4-FFF2-40B4-BE49-F238E27FC236}">
                <a16:creationId xmlns:a16="http://schemas.microsoft.com/office/drawing/2014/main" id="{56CABF9F-6C3D-64CD-F462-EF793EFFEA03}"/>
              </a:ext>
            </a:extLst>
          </p:cNvPr>
          <p:cNvSpPr>
            <a:spLocks noEditPoints="1"/>
          </p:cNvSpPr>
          <p:nvPr/>
        </p:nvSpPr>
        <p:spPr bwMode="auto">
          <a:xfrm rot="5400000">
            <a:off x="7016457" y="459416"/>
            <a:ext cx="1289029" cy="620655"/>
          </a:xfrm>
          <a:custGeom>
            <a:avLst/>
            <a:gdLst>
              <a:gd name="T0" fmla="*/ 10 w 795"/>
              <a:gd name="T1" fmla="*/ 0 h 364"/>
              <a:gd name="T2" fmla="*/ 10 w 795"/>
              <a:gd name="T3" fmla="*/ 21 h 364"/>
              <a:gd name="T4" fmla="*/ 69 w 795"/>
              <a:gd name="T5" fmla="*/ 26 h 364"/>
              <a:gd name="T6" fmla="*/ 36 w 795"/>
              <a:gd name="T7" fmla="*/ 33 h 364"/>
              <a:gd name="T8" fmla="*/ 69 w 795"/>
              <a:gd name="T9" fmla="*/ 26 h 364"/>
              <a:gd name="T10" fmla="*/ 95 w 795"/>
              <a:gd name="T11" fmla="*/ 38 h 364"/>
              <a:gd name="T12" fmla="*/ 114 w 795"/>
              <a:gd name="T13" fmla="*/ 66 h 364"/>
              <a:gd name="T14" fmla="*/ 173 w 795"/>
              <a:gd name="T15" fmla="*/ 73 h 364"/>
              <a:gd name="T16" fmla="*/ 140 w 795"/>
              <a:gd name="T17" fmla="*/ 78 h 364"/>
              <a:gd name="T18" fmla="*/ 173 w 795"/>
              <a:gd name="T19" fmla="*/ 73 h 364"/>
              <a:gd name="T20" fmla="*/ 199 w 795"/>
              <a:gd name="T21" fmla="*/ 83 h 364"/>
              <a:gd name="T22" fmla="*/ 218 w 795"/>
              <a:gd name="T23" fmla="*/ 113 h 364"/>
              <a:gd name="T24" fmla="*/ 277 w 795"/>
              <a:gd name="T25" fmla="*/ 118 h 364"/>
              <a:gd name="T26" fmla="*/ 244 w 795"/>
              <a:gd name="T27" fmla="*/ 123 h 364"/>
              <a:gd name="T28" fmla="*/ 277 w 795"/>
              <a:gd name="T29" fmla="*/ 118 h 364"/>
              <a:gd name="T30" fmla="*/ 303 w 795"/>
              <a:gd name="T31" fmla="*/ 130 h 364"/>
              <a:gd name="T32" fmla="*/ 322 w 795"/>
              <a:gd name="T33" fmla="*/ 158 h 364"/>
              <a:gd name="T34" fmla="*/ 381 w 795"/>
              <a:gd name="T35" fmla="*/ 163 h 364"/>
              <a:gd name="T36" fmla="*/ 348 w 795"/>
              <a:gd name="T37" fmla="*/ 170 h 364"/>
              <a:gd name="T38" fmla="*/ 381 w 795"/>
              <a:gd name="T39" fmla="*/ 163 h 364"/>
              <a:gd name="T40" fmla="*/ 407 w 795"/>
              <a:gd name="T41" fmla="*/ 175 h 364"/>
              <a:gd name="T42" fmla="*/ 424 w 795"/>
              <a:gd name="T43" fmla="*/ 203 h 364"/>
              <a:gd name="T44" fmla="*/ 485 w 795"/>
              <a:gd name="T45" fmla="*/ 210 h 364"/>
              <a:gd name="T46" fmla="*/ 450 w 795"/>
              <a:gd name="T47" fmla="*/ 215 h 364"/>
              <a:gd name="T48" fmla="*/ 485 w 795"/>
              <a:gd name="T49" fmla="*/ 210 h 364"/>
              <a:gd name="T50" fmla="*/ 511 w 795"/>
              <a:gd name="T51" fmla="*/ 222 h 364"/>
              <a:gd name="T52" fmla="*/ 528 w 795"/>
              <a:gd name="T53" fmla="*/ 251 h 364"/>
              <a:gd name="T54" fmla="*/ 589 w 795"/>
              <a:gd name="T55" fmla="*/ 255 h 364"/>
              <a:gd name="T56" fmla="*/ 554 w 795"/>
              <a:gd name="T57" fmla="*/ 262 h 364"/>
              <a:gd name="T58" fmla="*/ 589 w 795"/>
              <a:gd name="T59" fmla="*/ 255 h 364"/>
              <a:gd name="T60" fmla="*/ 615 w 795"/>
              <a:gd name="T61" fmla="*/ 267 h 364"/>
              <a:gd name="T62" fmla="*/ 632 w 795"/>
              <a:gd name="T63" fmla="*/ 295 h 364"/>
              <a:gd name="T64" fmla="*/ 691 w 795"/>
              <a:gd name="T65" fmla="*/ 303 h 364"/>
              <a:gd name="T66" fmla="*/ 658 w 795"/>
              <a:gd name="T67" fmla="*/ 307 h 364"/>
              <a:gd name="T68" fmla="*/ 691 w 795"/>
              <a:gd name="T69" fmla="*/ 303 h 364"/>
              <a:gd name="T70" fmla="*/ 717 w 795"/>
              <a:gd name="T71" fmla="*/ 312 h 364"/>
              <a:gd name="T72" fmla="*/ 736 w 795"/>
              <a:gd name="T73" fmla="*/ 343 h 364"/>
              <a:gd name="T74" fmla="*/ 795 w 795"/>
              <a:gd name="T75" fmla="*/ 347 h 364"/>
              <a:gd name="T76" fmla="*/ 762 w 795"/>
              <a:gd name="T77" fmla="*/ 352 h 364"/>
              <a:gd name="T78" fmla="*/ 795 w 795"/>
              <a:gd name="T79" fmla="*/ 34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5" h="364">
                <a:moveTo>
                  <a:pt x="17" y="5"/>
                </a:moveTo>
                <a:lnTo>
                  <a:pt x="10" y="0"/>
                </a:lnTo>
                <a:lnTo>
                  <a:pt x="0" y="16"/>
                </a:lnTo>
                <a:lnTo>
                  <a:pt x="10" y="21"/>
                </a:lnTo>
                <a:lnTo>
                  <a:pt x="17" y="5"/>
                </a:lnTo>
                <a:close/>
                <a:moveTo>
                  <a:pt x="69" y="26"/>
                </a:moveTo>
                <a:lnTo>
                  <a:pt x="43" y="14"/>
                </a:lnTo>
                <a:lnTo>
                  <a:pt x="36" y="33"/>
                </a:lnTo>
                <a:lnTo>
                  <a:pt x="62" y="45"/>
                </a:lnTo>
                <a:lnTo>
                  <a:pt x="69" y="26"/>
                </a:lnTo>
                <a:close/>
                <a:moveTo>
                  <a:pt x="121" y="49"/>
                </a:moveTo>
                <a:lnTo>
                  <a:pt x="95" y="38"/>
                </a:lnTo>
                <a:lnTo>
                  <a:pt x="88" y="54"/>
                </a:lnTo>
                <a:lnTo>
                  <a:pt x="114" y="66"/>
                </a:lnTo>
                <a:lnTo>
                  <a:pt x="121" y="49"/>
                </a:lnTo>
                <a:close/>
                <a:moveTo>
                  <a:pt x="173" y="73"/>
                </a:moveTo>
                <a:lnTo>
                  <a:pt x="147" y="61"/>
                </a:lnTo>
                <a:lnTo>
                  <a:pt x="140" y="78"/>
                </a:lnTo>
                <a:lnTo>
                  <a:pt x="166" y="90"/>
                </a:lnTo>
                <a:lnTo>
                  <a:pt x="173" y="73"/>
                </a:lnTo>
                <a:close/>
                <a:moveTo>
                  <a:pt x="225" y="94"/>
                </a:moveTo>
                <a:lnTo>
                  <a:pt x="199" y="83"/>
                </a:lnTo>
                <a:lnTo>
                  <a:pt x="192" y="102"/>
                </a:lnTo>
                <a:lnTo>
                  <a:pt x="218" y="113"/>
                </a:lnTo>
                <a:lnTo>
                  <a:pt x="225" y="94"/>
                </a:lnTo>
                <a:close/>
                <a:moveTo>
                  <a:pt x="277" y="118"/>
                </a:moveTo>
                <a:lnTo>
                  <a:pt x="251" y="106"/>
                </a:lnTo>
                <a:lnTo>
                  <a:pt x="244" y="123"/>
                </a:lnTo>
                <a:lnTo>
                  <a:pt x="270" y="135"/>
                </a:lnTo>
                <a:lnTo>
                  <a:pt x="277" y="118"/>
                </a:lnTo>
                <a:close/>
                <a:moveTo>
                  <a:pt x="329" y="142"/>
                </a:moveTo>
                <a:lnTo>
                  <a:pt x="303" y="130"/>
                </a:lnTo>
                <a:lnTo>
                  <a:pt x="296" y="146"/>
                </a:lnTo>
                <a:lnTo>
                  <a:pt x="322" y="158"/>
                </a:lnTo>
                <a:lnTo>
                  <a:pt x="329" y="142"/>
                </a:lnTo>
                <a:close/>
                <a:moveTo>
                  <a:pt x="381" y="163"/>
                </a:moveTo>
                <a:lnTo>
                  <a:pt x="355" y="154"/>
                </a:lnTo>
                <a:lnTo>
                  <a:pt x="348" y="170"/>
                </a:lnTo>
                <a:lnTo>
                  <a:pt x="374" y="182"/>
                </a:lnTo>
                <a:lnTo>
                  <a:pt x="381" y="163"/>
                </a:lnTo>
                <a:close/>
                <a:moveTo>
                  <a:pt x="433" y="187"/>
                </a:moveTo>
                <a:lnTo>
                  <a:pt x="407" y="175"/>
                </a:lnTo>
                <a:lnTo>
                  <a:pt x="398" y="194"/>
                </a:lnTo>
                <a:lnTo>
                  <a:pt x="424" y="203"/>
                </a:lnTo>
                <a:lnTo>
                  <a:pt x="433" y="187"/>
                </a:lnTo>
                <a:close/>
                <a:moveTo>
                  <a:pt x="485" y="210"/>
                </a:moveTo>
                <a:lnTo>
                  <a:pt x="459" y="198"/>
                </a:lnTo>
                <a:lnTo>
                  <a:pt x="450" y="215"/>
                </a:lnTo>
                <a:lnTo>
                  <a:pt x="476" y="227"/>
                </a:lnTo>
                <a:lnTo>
                  <a:pt x="485" y="210"/>
                </a:lnTo>
                <a:close/>
                <a:moveTo>
                  <a:pt x="537" y="232"/>
                </a:moveTo>
                <a:lnTo>
                  <a:pt x="511" y="222"/>
                </a:lnTo>
                <a:lnTo>
                  <a:pt x="502" y="239"/>
                </a:lnTo>
                <a:lnTo>
                  <a:pt x="528" y="251"/>
                </a:lnTo>
                <a:lnTo>
                  <a:pt x="537" y="232"/>
                </a:lnTo>
                <a:close/>
                <a:moveTo>
                  <a:pt x="589" y="255"/>
                </a:moveTo>
                <a:lnTo>
                  <a:pt x="563" y="243"/>
                </a:lnTo>
                <a:lnTo>
                  <a:pt x="554" y="262"/>
                </a:lnTo>
                <a:lnTo>
                  <a:pt x="580" y="272"/>
                </a:lnTo>
                <a:lnTo>
                  <a:pt x="589" y="255"/>
                </a:lnTo>
                <a:close/>
                <a:moveTo>
                  <a:pt x="641" y="279"/>
                </a:moveTo>
                <a:lnTo>
                  <a:pt x="615" y="267"/>
                </a:lnTo>
                <a:lnTo>
                  <a:pt x="606" y="284"/>
                </a:lnTo>
                <a:lnTo>
                  <a:pt x="632" y="295"/>
                </a:lnTo>
                <a:lnTo>
                  <a:pt x="641" y="279"/>
                </a:lnTo>
                <a:close/>
                <a:moveTo>
                  <a:pt x="691" y="303"/>
                </a:moveTo>
                <a:lnTo>
                  <a:pt x="665" y="291"/>
                </a:lnTo>
                <a:lnTo>
                  <a:pt x="658" y="307"/>
                </a:lnTo>
                <a:lnTo>
                  <a:pt x="684" y="319"/>
                </a:lnTo>
                <a:lnTo>
                  <a:pt x="691" y="303"/>
                </a:lnTo>
                <a:close/>
                <a:moveTo>
                  <a:pt x="743" y="324"/>
                </a:moveTo>
                <a:lnTo>
                  <a:pt x="717" y="312"/>
                </a:lnTo>
                <a:lnTo>
                  <a:pt x="710" y="331"/>
                </a:lnTo>
                <a:lnTo>
                  <a:pt x="736" y="343"/>
                </a:lnTo>
                <a:lnTo>
                  <a:pt x="743" y="324"/>
                </a:lnTo>
                <a:close/>
                <a:moveTo>
                  <a:pt x="795" y="347"/>
                </a:moveTo>
                <a:lnTo>
                  <a:pt x="769" y="336"/>
                </a:lnTo>
                <a:lnTo>
                  <a:pt x="762" y="352"/>
                </a:lnTo>
                <a:lnTo>
                  <a:pt x="788" y="364"/>
                </a:lnTo>
                <a:lnTo>
                  <a:pt x="795" y="34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34" name="Freeform 158">
            <a:extLst>
              <a:ext uri="{FF2B5EF4-FFF2-40B4-BE49-F238E27FC236}">
                <a16:creationId xmlns:a16="http://schemas.microsoft.com/office/drawing/2014/main" id="{6C29C4BD-9A0D-73D8-0261-89189A5F0EED}"/>
              </a:ext>
            </a:extLst>
          </p:cNvPr>
          <p:cNvSpPr>
            <a:spLocks/>
          </p:cNvSpPr>
          <p:nvPr/>
        </p:nvSpPr>
        <p:spPr bwMode="auto">
          <a:xfrm rot="5400000">
            <a:off x="7319531" y="1363786"/>
            <a:ext cx="83456" cy="90514"/>
          </a:xfrm>
          <a:custGeom>
            <a:avLst/>
            <a:gdLst>
              <a:gd name="T0" fmla="*/ 23 w 34"/>
              <a:gd name="T1" fmla="*/ 4 h 34"/>
              <a:gd name="T2" fmla="*/ 31 w 34"/>
              <a:gd name="T3" fmla="*/ 23 h 34"/>
              <a:gd name="T4" fmla="*/ 11 w 34"/>
              <a:gd name="T5" fmla="*/ 31 h 34"/>
              <a:gd name="T6" fmla="*/ 3 w 34"/>
              <a:gd name="T7" fmla="*/ 11 h 34"/>
              <a:gd name="T8" fmla="*/ 23 w 34"/>
              <a:gd name="T9" fmla="*/ 4 h 34"/>
            </a:gdLst>
            <a:ahLst/>
            <a:cxnLst>
              <a:cxn ang="0">
                <a:pos x="T0" y="T1"/>
              </a:cxn>
              <a:cxn ang="0">
                <a:pos x="T2" y="T3"/>
              </a:cxn>
              <a:cxn ang="0">
                <a:pos x="T4" y="T5"/>
              </a:cxn>
              <a:cxn ang="0">
                <a:pos x="T6" y="T7"/>
              </a:cxn>
              <a:cxn ang="0">
                <a:pos x="T8" y="T9"/>
              </a:cxn>
            </a:cxnLst>
            <a:rect l="0" t="0" r="r" b="b"/>
            <a:pathLst>
              <a:path w="34" h="34">
                <a:moveTo>
                  <a:pt x="23" y="4"/>
                </a:moveTo>
                <a:cubicBezTo>
                  <a:pt x="31" y="7"/>
                  <a:pt x="34" y="16"/>
                  <a:pt x="31" y="23"/>
                </a:cubicBezTo>
                <a:cubicBezTo>
                  <a:pt x="27" y="31"/>
                  <a:pt x="19" y="34"/>
                  <a:pt x="11" y="31"/>
                </a:cubicBezTo>
                <a:cubicBezTo>
                  <a:pt x="3" y="28"/>
                  <a:pt x="0" y="19"/>
                  <a:pt x="3" y="11"/>
                </a:cubicBezTo>
                <a:cubicBezTo>
                  <a:pt x="7" y="4"/>
                  <a:pt x="16" y="0"/>
                  <a:pt x="23" y="4"/>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5" name="Freeform 159">
            <a:extLst>
              <a:ext uri="{FF2B5EF4-FFF2-40B4-BE49-F238E27FC236}">
                <a16:creationId xmlns:a16="http://schemas.microsoft.com/office/drawing/2014/main" id="{63622F36-3CB9-D1C1-E6E4-DC88E925F490}"/>
              </a:ext>
            </a:extLst>
          </p:cNvPr>
          <p:cNvSpPr>
            <a:spLocks/>
          </p:cNvSpPr>
          <p:nvPr/>
        </p:nvSpPr>
        <p:spPr bwMode="auto">
          <a:xfrm rot="5400000">
            <a:off x="7652640" y="348320"/>
            <a:ext cx="211135" cy="277598"/>
          </a:xfrm>
          <a:custGeom>
            <a:avLst/>
            <a:gdLst>
              <a:gd name="T0" fmla="*/ 93 w 93"/>
              <a:gd name="T1" fmla="*/ 0 h 86"/>
              <a:gd name="T2" fmla="*/ 0 w 93"/>
              <a:gd name="T3" fmla="*/ 10 h 86"/>
              <a:gd name="T4" fmla="*/ 55 w 93"/>
              <a:gd name="T5" fmla="*/ 86 h 86"/>
              <a:gd name="T6" fmla="*/ 93 w 93"/>
              <a:gd name="T7" fmla="*/ 0 h 86"/>
            </a:gdLst>
            <a:ahLst/>
            <a:cxnLst>
              <a:cxn ang="0">
                <a:pos x="T0" y="T1"/>
              </a:cxn>
              <a:cxn ang="0">
                <a:pos x="T2" y="T3"/>
              </a:cxn>
              <a:cxn ang="0">
                <a:pos x="T4" y="T5"/>
              </a:cxn>
              <a:cxn ang="0">
                <a:pos x="T6" y="T7"/>
              </a:cxn>
            </a:cxnLst>
            <a:rect l="0" t="0" r="r" b="b"/>
            <a:pathLst>
              <a:path w="93" h="86">
                <a:moveTo>
                  <a:pt x="93" y="0"/>
                </a:moveTo>
                <a:lnTo>
                  <a:pt x="0" y="10"/>
                </a:lnTo>
                <a:lnTo>
                  <a:pt x="55" y="86"/>
                </a:lnTo>
                <a:lnTo>
                  <a:pt x="93"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 name="Freeform 160">
            <a:extLst>
              <a:ext uri="{FF2B5EF4-FFF2-40B4-BE49-F238E27FC236}">
                <a16:creationId xmlns:a16="http://schemas.microsoft.com/office/drawing/2014/main" id="{1263ED24-EACF-393A-0CA4-5C3A3214F26A}"/>
              </a:ext>
            </a:extLst>
          </p:cNvPr>
          <p:cNvSpPr>
            <a:spLocks noEditPoints="1"/>
          </p:cNvSpPr>
          <p:nvPr/>
        </p:nvSpPr>
        <p:spPr bwMode="auto">
          <a:xfrm rot="5400000">
            <a:off x="9171832" y="1372797"/>
            <a:ext cx="721341" cy="1710900"/>
          </a:xfrm>
          <a:custGeom>
            <a:avLst/>
            <a:gdLst>
              <a:gd name="T0" fmla="*/ 17 w 367"/>
              <a:gd name="T1" fmla="*/ 0 h 795"/>
              <a:gd name="T2" fmla="*/ 5 w 367"/>
              <a:gd name="T3" fmla="*/ 17 h 795"/>
              <a:gd name="T4" fmla="*/ 45 w 367"/>
              <a:gd name="T5" fmla="*/ 59 h 795"/>
              <a:gd name="T6" fmla="*/ 14 w 367"/>
              <a:gd name="T7" fmla="*/ 43 h 795"/>
              <a:gd name="T8" fmla="*/ 45 w 367"/>
              <a:gd name="T9" fmla="*/ 59 h 795"/>
              <a:gd name="T10" fmla="*/ 55 w 367"/>
              <a:gd name="T11" fmla="*/ 85 h 795"/>
              <a:gd name="T12" fmla="*/ 50 w 367"/>
              <a:gd name="T13" fmla="*/ 121 h 795"/>
              <a:gd name="T14" fmla="*/ 90 w 367"/>
              <a:gd name="T15" fmla="*/ 163 h 795"/>
              <a:gd name="T16" fmla="*/ 62 w 367"/>
              <a:gd name="T17" fmla="*/ 147 h 795"/>
              <a:gd name="T18" fmla="*/ 90 w 367"/>
              <a:gd name="T19" fmla="*/ 163 h 795"/>
              <a:gd name="T20" fmla="*/ 102 w 367"/>
              <a:gd name="T21" fmla="*/ 189 h 795"/>
              <a:gd name="T22" fmla="*/ 95 w 367"/>
              <a:gd name="T23" fmla="*/ 225 h 795"/>
              <a:gd name="T24" fmla="*/ 135 w 367"/>
              <a:gd name="T25" fmla="*/ 267 h 795"/>
              <a:gd name="T26" fmla="*/ 107 w 367"/>
              <a:gd name="T27" fmla="*/ 249 h 795"/>
              <a:gd name="T28" fmla="*/ 135 w 367"/>
              <a:gd name="T29" fmla="*/ 267 h 795"/>
              <a:gd name="T30" fmla="*/ 147 w 367"/>
              <a:gd name="T31" fmla="*/ 293 h 795"/>
              <a:gd name="T32" fmla="*/ 142 w 367"/>
              <a:gd name="T33" fmla="*/ 327 h 795"/>
              <a:gd name="T34" fmla="*/ 182 w 367"/>
              <a:gd name="T35" fmla="*/ 371 h 795"/>
              <a:gd name="T36" fmla="*/ 154 w 367"/>
              <a:gd name="T37" fmla="*/ 353 h 795"/>
              <a:gd name="T38" fmla="*/ 182 w 367"/>
              <a:gd name="T39" fmla="*/ 371 h 795"/>
              <a:gd name="T40" fmla="*/ 194 w 367"/>
              <a:gd name="T41" fmla="*/ 397 h 795"/>
              <a:gd name="T42" fmla="*/ 187 w 367"/>
              <a:gd name="T43" fmla="*/ 431 h 795"/>
              <a:gd name="T44" fmla="*/ 227 w 367"/>
              <a:gd name="T45" fmla="*/ 476 h 795"/>
              <a:gd name="T46" fmla="*/ 199 w 367"/>
              <a:gd name="T47" fmla="*/ 457 h 795"/>
              <a:gd name="T48" fmla="*/ 227 w 367"/>
              <a:gd name="T49" fmla="*/ 476 h 795"/>
              <a:gd name="T50" fmla="*/ 239 w 367"/>
              <a:gd name="T51" fmla="*/ 502 h 795"/>
              <a:gd name="T52" fmla="*/ 234 w 367"/>
              <a:gd name="T53" fmla="*/ 535 h 795"/>
              <a:gd name="T54" fmla="*/ 274 w 367"/>
              <a:gd name="T55" fmla="*/ 580 h 795"/>
              <a:gd name="T56" fmla="*/ 246 w 367"/>
              <a:gd name="T57" fmla="*/ 561 h 795"/>
              <a:gd name="T58" fmla="*/ 274 w 367"/>
              <a:gd name="T59" fmla="*/ 580 h 795"/>
              <a:gd name="T60" fmla="*/ 286 w 367"/>
              <a:gd name="T61" fmla="*/ 606 h 795"/>
              <a:gd name="T62" fmla="*/ 279 w 367"/>
              <a:gd name="T63" fmla="*/ 639 h 795"/>
              <a:gd name="T64" fmla="*/ 319 w 367"/>
              <a:gd name="T65" fmla="*/ 684 h 795"/>
              <a:gd name="T66" fmla="*/ 291 w 367"/>
              <a:gd name="T67" fmla="*/ 665 h 795"/>
              <a:gd name="T68" fmla="*/ 319 w 367"/>
              <a:gd name="T69" fmla="*/ 684 h 795"/>
              <a:gd name="T70" fmla="*/ 331 w 367"/>
              <a:gd name="T71" fmla="*/ 710 h 795"/>
              <a:gd name="T72" fmla="*/ 327 w 367"/>
              <a:gd name="T73" fmla="*/ 743 h 795"/>
              <a:gd name="T74" fmla="*/ 367 w 367"/>
              <a:gd name="T75" fmla="*/ 788 h 795"/>
              <a:gd name="T76" fmla="*/ 336 w 367"/>
              <a:gd name="T77" fmla="*/ 769 h 795"/>
              <a:gd name="T78" fmla="*/ 367 w 367"/>
              <a:gd name="T79" fmla="*/ 788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7" h="795">
                <a:moveTo>
                  <a:pt x="21" y="10"/>
                </a:moveTo>
                <a:lnTo>
                  <a:pt x="17" y="0"/>
                </a:lnTo>
                <a:lnTo>
                  <a:pt x="0" y="7"/>
                </a:lnTo>
                <a:lnTo>
                  <a:pt x="5" y="17"/>
                </a:lnTo>
                <a:lnTo>
                  <a:pt x="21" y="10"/>
                </a:lnTo>
                <a:close/>
                <a:moveTo>
                  <a:pt x="45" y="59"/>
                </a:moveTo>
                <a:lnTo>
                  <a:pt x="33" y="33"/>
                </a:lnTo>
                <a:lnTo>
                  <a:pt x="14" y="43"/>
                </a:lnTo>
                <a:lnTo>
                  <a:pt x="26" y="69"/>
                </a:lnTo>
                <a:lnTo>
                  <a:pt x="45" y="59"/>
                </a:lnTo>
                <a:close/>
                <a:moveTo>
                  <a:pt x="66" y="111"/>
                </a:moveTo>
                <a:lnTo>
                  <a:pt x="55" y="85"/>
                </a:lnTo>
                <a:lnTo>
                  <a:pt x="38" y="95"/>
                </a:lnTo>
                <a:lnTo>
                  <a:pt x="50" y="121"/>
                </a:lnTo>
                <a:lnTo>
                  <a:pt x="66" y="111"/>
                </a:lnTo>
                <a:close/>
                <a:moveTo>
                  <a:pt x="90" y="163"/>
                </a:moveTo>
                <a:lnTo>
                  <a:pt x="78" y="137"/>
                </a:lnTo>
                <a:lnTo>
                  <a:pt x="62" y="147"/>
                </a:lnTo>
                <a:lnTo>
                  <a:pt x="73" y="173"/>
                </a:lnTo>
                <a:lnTo>
                  <a:pt x="90" y="163"/>
                </a:lnTo>
                <a:close/>
                <a:moveTo>
                  <a:pt x="114" y="215"/>
                </a:moveTo>
                <a:lnTo>
                  <a:pt x="102" y="189"/>
                </a:lnTo>
                <a:lnTo>
                  <a:pt x="85" y="199"/>
                </a:lnTo>
                <a:lnTo>
                  <a:pt x="95" y="225"/>
                </a:lnTo>
                <a:lnTo>
                  <a:pt x="114" y="215"/>
                </a:lnTo>
                <a:close/>
                <a:moveTo>
                  <a:pt x="135" y="267"/>
                </a:moveTo>
                <a:lnTo>
                  <a:pt x="125" y="241"/>
                </a:lnTo>
                <a:lnTo>
                  <a:pt x="107" y="249"/>
                </a:lnTo>
                <a:lnTo>
                  <a:pt x="118" y="275"/>
                </a:lnTo>
                <a:lnTo>
                  <a:pt x="135" y="267"/>
                </a:lnTo>
                <a:close/>
                <a:moveTo>
                  <a:pt x="159" y="319"/>
                </a:moveTo>
                <a:lnTo>
                  <a:pt x="147" y="293"/>
                </a:lnTo>
                <a:lnTo>
                  <a:pt x="130" y="301"/>
                </a:lnTo>
                <a:lnTo>
                  <a:pt x="142" y="327"/>
                </a:lnTo>
                <a:lnTo>
                  <a:pt x="159" y="319"/>
                </a:lnTo>
                <a:close/>
                <a:moveTo>
                  <a:pt x="182" y="371"/>
                </a:moveTo>
                <a:lnTo>
                  <a:pt x="170" y="345"/>
                </a:lnTo>
                <a:lnTo>
                  <a:pt x="154" y="353"/>
                </a:lnTo>
                <a:lnTo>
                  <a:pt x="166" y="379"/>
                </a:lnTo>
                <a:lnTo>
                  <a:pt x="182" y="371"/>
                </a:lnTo>
                <a:close/>
                <a:moveTo>
                  <a:pt x="206" y="424"/>
                </a:moveTo>
                <a:lnTo>
                  <a:pt x="194" y="397"/>
                </a:lnTo>
                <a:lnTo>
                  <a:pt x="175" y="405"/>
                </a:lnTo>
                <a:lnTo>
                  <a:pt x="187" y="431"/>
                </a:lnTo>
                <a:lnTo>
                  <a:pt x="206" y="424"/>
                </a:lnTo>
                <a:close/>
                <a:moveTo>
                  <a:pt x="227" y="476"/>
                </a:moveTo>
                <a:lnTo>
                  <a:pt x="215" y="450"/>
                </a:lnTo>
                <a:lnTo>
                  <a:pt x="199" y="457"/>
                </a:lnTo>
                <a:lnTo>
                  <a:pt x="211" y="483"/>
                </a:lnTo>
                <a:lnTo>
                  <a:pt x="227" y="476"/>
                </a:lnTo>
                <a:close/>
                <a:moveTo>
                  <a:pt x="251" y="528"/>
                </a:moveTo>
                <a:lnTo>
                  <a:pt x="239" y="502"/>
                </a:lnTo>
                <a:lnTo>
                  <a:pt x="222" y="509"/>
                </a:lnTo>
                <a:lnTo>
                  <a:pt x="234" y="535"/>
                </a:lnTo>
                <a:lnTo>
                  <a:pt x="251" y="528"/>
                </a:lnTo>
                <a:close/>
                <a:moveTo>
                  <a:pt x="274" y="580"/>
                </a:moveTo>
                <a:lnTo>
                  <a:pt x="263" y="554"/>
                </a:lnTo>
                <a:lnTo>
                  <a:pt x="246" y="561"/>
                </a:lnTo>
                <a:lnTo>
                  <a:pt x="256" y="587"/>
                </a:lnTo>
                <a:lnTo>
                  <a:pt x="274" y="580"/>
                </a:lnTo>
                <a:close/>
                <a:moveTo>
                  <a:pt x="296" y="632"/>
                </a:moveTo>
                <a:lnTo>
                  <a:pt x="286" y="606"/>
                </a:lnTo>
                <a:lnTo>
                  <a:pt x="267" y="613"/>
                </a:lnTo>
                <a:lnTo>
                  <a:pt x="279" y="639"/>
                </a:lnTo>
                <a:lnTo>
                  <a:pt x="296" y="632"/>
                </a:lnTo>
                <a:close/>
                <a:moveTo>
                  <a:pt x="319" y="684"/>
                </a:moveTo>
                <a:lnTo>
                  <a:pt x="308" y="658"/>
                </a:lnTo>
                <a:lnTo>
                  <a:pt x="291" y="665"/>
                </a:lnTo>
                <a:lnTo>
                  <a:pt x="303" y="691"/>
                </a:lnTo>
                <a:lnTo>
                  <a:pt x="319" y="684"/>
                </a:lnTo>
                <a:close/>
                <a:moveTo>
                  <a:pt x="343" y="736"/>
                </a:moveTo>
                <a:lnTo>
                  <a:pt x="331" y="710"/>
                </a:lnTo>
                <a:lnTo>
                  <a:pt x="315" y="717"/>
                </a:lnTo>
                <a:lnTo>
                  <a:pt x="327" y="743"/>
                </a:lnTo>
                <a:lnTo>
                  <a:pt x="343" y="736"/>
                </a:lnTo>
                <a:close/>
                <a:moveTo>
                  <a:pt x="367" y="788"/>
                </a:moveTo>
                <a:lnTo>
                  <a:pt x="355" y="762"/>
                </a:lnTo>
                <a:lnTo>
                  <a:pt x="336" y="769"/>
                </a:lnTo>
                <a:lnTo>
                  <a:pt x="348" y="795"/>
                </a:lnTo>
                <a:lnTo>
                  <a:pt x="367" y="78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37" name="Freeform 161">
            <a:extLst>
              <a:ext uri="{FF2B5EF4-FFF2-40B4-BE49-F238E27FC236}">
                <a16:creationId xmlns:a16="http://schemas.microsoft.com/office/drawing/2014/main" id="{EE8C12F5-3672-17AE-652E-9D0E2589C00B}"/>
              </a:ext>
            </a:extLst>
          </p:cNvPr>
          <p:cNvSpPr>
            <a:spLocks/>
          </p:cNvSpPr>
          <p:nvPr/>
        </p:nvSpPr>
        <p:spPr bwMode="auto">
          <a:xfrm rot="5400000">
            <a:off x="8642029" y="2532667"/>
            <a:ext cx="83456" cy="91631"/>
          </a:xfrm>
          <a:custGeom>
            <a:avLst/>
            <a:gdLst>
              <a:gd name="T0" fmla="*/ 30 w 34"/>
              <a:gd name="T1" fmla="*/ 11 h 35"/>
              <a:gd name="T2" fmla="*/ 23 w 34"/>
              <a:gd name="T3" fmla="*/ 31 h 35"/>
              <a:gd name="T4" fmla="*/ 3 w 34"/>
              <a:gd name="T5" fmla="*/ 24 h 35"/>
              <a:gd name="T6" fmla="*/ 11 w 34"/>
              <a:gd name="T7" fmla="*/ 4 h 35"/>
              <a:gd name="T8" fmla="*/ 30 w 34"/>
              <a:gd name="T9" fmla="*/ 11 h 35"/>
            </a:gdLst>
            <a:ahLst/>
            <a:cxnLst>
              <a:cxn ang="0">
                <a:pos x="T0" y="T1"/>
              </a:cxn>
              <a:cxn ang="0">
                <a:pos x="T2" y="T3"/>
              </a:cxn>
              <a:cxn ang="0">
                <a:pos x="T4" y="T5"/>
              </a:cxn>
              <a:cxn ang="0">
                <a:pos x="T6" y="T7"/>
              </a:cxn>
              <a:cxn ang="0">
                <a:pos x="T8" y="T9"/>
              </a:cxn>
            </a:cxnLst>
            <a:rect l="0" t="0" r="r" b="b"/>
            <a:pathLst>
              <a:path w="34" h="35">
                <a:moveTo>
                  <a:pt x="30" y="11"/>
                </a:moveTo>
                <a:cubicBezTo>
                  <a:pt x="34" y="19"/>
                  <a:pt x="30" y="28"/>
                  <a:pt x="23" y="31"/>
                </a:cubicBezTo>
                <a:cubicBezTo>
                  <a:pt x="15" y="35"/>
                  <a:pt x="6" y="31"/>
                  <a:pt x="3" y="24"/>
                </a:cubicBezTo>
                <a:cubicBezTo>
                  <a:pt x="0" y="16"/>
                  <a:pt x="3" y="7"/>
                  <a:pt x="11" y="4"/>
                </a:cubicBezTo>
                <a:cubicBezTo>
                  <a:pt x="18" y="0"/>
                  <a:pt x="27" y="4"/>
                  <a:pt x="30" y="1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8" name="Freeform 162">
            <a:extLst>
              <a:ext uri="{FF2B5EF4-FFF2-40B4-BE49-F238E27FC236}">
                <a16:creationId xmlns:a16="http://schemas.microsoft.com/office/drawing/2014/main" id="{851E8A21-9994-11B6-623C-825A6D147CEC}"/>
              </a:ext>
            </a:extLst>
          </p:cNvPr>
          <p:cNvSpPr>
            <a:spLocks/>
          </p:cNvSpPr>
          <p:nvPr/>
        </p:nvSpPr>
        <p:spPr bwMode="auto">
          <a:xfrm rot="5400000">
            <a:off x="9524651" y="2084218"/>
            <a:ext cx="252507" cy="251425"/>
          </a:xfrm>
          <a:custGeom>
            <a:avLst/>
            <a:gdLst>
              <a:gd name="T0" fmla="*/ 85 w 85"/>
              <a:gd name="T1" fmla="*/ 55 h 93"/>
              <a:gd name="T2" fmla="*/ 9 w 85"/>
              <a:gd name="T3" fmla="*/ 0 h 93"/>
              <a:gd name="T4" fmla="*/ 0 w 85"/>
              <a:gd name="T5" fmla="*/ 93 h 93"/>
              <a:gd name="T6" fmla="*/ 85 w 85"/>
              <a:gd name="T7" fmla="*/ 55 h 93"/>
            </a:gdLst>
            <a:ahLst/>
            <a:cxnLst>
              <a:cxn ang="0">
                <a:pos x="T0" y="T1"/>
              </a:cxn>
              <a:cxn ang="0">
                <a:pos x="T2" y="T3"/>
              </a:cxn>
              <a:cxn ang="0">
                <a:pos x="T4" y="T5"/>
              </a:cxn>
              <a:cxn ang="0">
                <a:pos x="T6" y="T7"/>
              </a:cxn>
            </a:cxnLst>
            <a:rect l="0" t="0" r="r" b="b"/>
            <a:pathLst>
              <a:path w="85" h="93">
                <a:moveTo>
                  <a:pt x="85" y="55"/>
                </a:moveTo>
                <a:lnTo>
                  <a:pt x="9" y="0"/>
                </a:lnTo>
                <a:lnTo>
                  <a:pt x="0" y="93"/>
                </a:lnTo>
                <a:lnTo>
                  <a:pt x="85" y="5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9" name="Isosceles Triangle 4">
            <a:extLst>
              <a:ext uri="{FF2B5EF4-FFF2-40B4-BE49-F238E27FC236}">
                <a16:creationId xmlns:a16="http://schemas.microsoft.com/office/drawing/2014/main" id="{C24054D4-BC1C-71AA-7F32-C0044B506C4B}"/>
              </a:ext>
            </a:extLst>
          </p:cNvPr>
          <p:cNvSpPr/>
          <p:nvPr/>
        </p:nvSpPr>
        <p:spPr>
          <a:xfrm rot="8043224">
            <a:off x="8373278" y="1677727"/>
            <a:ext cx="266604" cy="22983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4">
            <a:extLst>
              <a:ext uri="{FF2B5EF4-FFF2-40B4-BE49-F238E27FC236}">
                <a16:creationId xmlns:a16="http://schemas.microsoft.com/office/drawing/2014/main" id="{5E8CF2B8-F135-7B1E-0556-002F81051C46}"/>
              </a:ext>
            </a:extLst>
          </p:cNvPr>
          <p:cNvSpPr/>
          <p:nvPr/>
        </p:nvSpPr>
        <p:spPr>
          <a:xfrm rot="3604181">
            <a:off x="9050050" y="3282437"/>
            <a:ext cx="266604" cy="22983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
            <a:extLst>
              <a:ext uri="{FF2B5EF4-FFF2-40B4-BE49-F238E27FC236}">
                <a16:creationId xmlns:a16="http://schemas.microsoft.com/office/drawing/2014/main" id="{27F46816-3A6E-0A8E-5D5F-81EB81723822}"/>
              </a:ext>
            </a:extLst>
          </p:cNvPr>
          <p:cNvSpPr/>
          <p:nvPr/>
        </p:nvSpPr>
        <p:spPr>
          <a:xfrm rot="13325682">
            <a:off x="8277360" y="4982231"/>
            <a:ext cx="266604" cy="22983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6AC0D853-20E5-CF65-6663-D3A5B3BC67B8}"/>
              </a:ext>
            </a:extLst>
          </p:cNvPr>
          <p:cNvSpPr/>
          <p:nvPr/>
        </p:nvSpPr>
        <p:spPr>
          <a:xfrm>
            <a:off x="5651318" y="2297000"/>
            <a:ext cx="2279310" cy="2200704"/>
          </a:xfrm>
          <a:prstGeom prst="ellipse">
            <a:avLst/>
          </a:prstGeom>
          <a:solidFill>
            <a:schemeClr val="bg1"/>
          </a:solidFill>
          <a:ln w="76200" cmpd="sng">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dirty="0">
              <a:solidFill>
                <a:schemeClr val="tx1"/>
              </a:solidFill>
            </a:endParaRPr>
          </a:p>
        </p:txBody>
      </p:sp>
      <p:sp>
        <p:nvSpPr>
          <p:cNvPr id="43" name="TextBox 42">
            <a:extLst>
              <a:ext uri="{FF2B5EF4-FFF2-40B4-BE49-F238E27FC236}">
                <a16:creationId xmlns:a16="http://schemas.microsoft.com/office/drawing/2014/main" id="{B8545C27-C37C-F445-A623-B041F341CBB3}"/>
              </a:ext>
            </a:extLst>
          </p:cNvPr>
          <p:cNvSpPr txBox="1"/>
          <p:nvPr/>
        </p:nvSpPr>
        <p:spPr>
          <a:xfrm>
            <a:off x="7790707" y="2437959"/>
            <a:ext cx="1002326" cy="461665"/>
          </a:xfrm>
          <a:prstGeom prst="rect">
            <a:avLst/>
          </a:prstGeom>
          <a:noFill/>
        </p:spPr>
        <p:txBody>
          <a:bodyPr wrap="none" rtlCol="0">
            <a:spAutoFit/>
          </a:bodyPr>
          <a:lstStyle/>
          <a:p>
            <a:pPr algn="ctr"/>
            <a:r>
              <a:rPr lang="lt-LT" sz="1200" b="1" dirty="0">
                <a:latin typeface="Calibri Light" panose="020F0302020204030204" pitchFamily="34" charset="0"/>
              </a:rPr>
              <a:t>Kultūrinė </a:t>
            </a:r>
          </a:p>
          <a:p>
            <a:pPr algn="ctr"/>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4" name="TextBox 43">
            <a:extLst>
              <a:ext uri="{FF2B5EF4-FFF2-40B4-BE49-F238E27FC236}">
                <a16:creationId xmlns:a16="http://schemas.microsoft.com/office/drawing/2014/main" id="{59D12C15-3ED4-91B8-23D8-C48E3BC3664F}"/>
              </a:ext>
            </a:extLst>
          </p:cNvPr>
          <p:cNvSpPr txBox="1"/>
          <p:nvPr/>
        </p:nvSpPr>
        <p:spPr>
          <a:xfrm>
            <a:off x="7928878" y="3743578"/>
            <a:ext cx="1004314" cy="461665"/>
          </a:xfrm>
          <a:prstGeom prst="rect">
            <a:avLst/>
          </a:prstGeom>
          <a:noFill/>
        </p:spPr>
        <p:txBody>
          <a:bodyPr wrap="none" rtlCol="0">
            <a:spAutoFit/>
          </a:bodyPr>
          <a:lstStyle/>
          <a:p>
            <a:r>
              <a:rPr lang="lt-LT" sz="1200" b="1" dirty="0">
                <a:latin typeface="Calibri Light" panose="020F0302020204030204" pitchFamily="34" charset="0"/>
              </a:rPr>
              <a:t>Kūrybiškumo </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5" name="TextBox 44">
            <a:extLst>
              <a:ext uri="{FF2B5EF4-FFF2-40B4-BE49-F238E27FC236}">
                <a16:creationId xmlns:a16="http://schemas.microsoft.com/office/drawing/2014/main" id="{775EAC6C-4E09-8236-D7E7-3DFDD8A0F47F}"/>
              </a:ext>
            </a:extLst>
          </p:cNvPr>
          <p:cNvSpPr txBox="1"/>
          <p:nvPr/>
        </p:nvSpPr>
        <p:spPr>
          <a:xfrm>
            <a:off x="6966984" y="4581241"/>
            <a:ext cx="1004314" cy="461665"/>
          </a:xfrm>
          <a:prstGeom prst="rect">
            <a:avLst/>
          </a:prstGeom>
          <a:noFill/>
        </p:spPr>
        <p:txBody>
          <a:bodyPr wrap="none" rtlCol="0">
            <a:spAutoFit/>
          </a:bodyPr>
          <a:lstStyle/>
          <a:p>
            <a:pPr algn="ctr"/>
            <a:r>
              <a:rPr lang="lt-LT" sz="1200" b="1" dirty="0">
                <a:latin typeface="Calibri Light" panose="020F0302020204030204" pitchFamily="34" charset="0"/>
              </a:rPr>
              <a:t>Pažinimo </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6" name="TextBox 45">
            <a:extLst>
              <a:ext uri="{FF2B5EF4-FFF2-40B4-BE49-F238E27FC236}">
                <a16:creationId xmlns:a16="http://schemas.microsoft.com/office/drawing/2014/main" id="{856C0D5E-9D58-D267-2B82-A25211CC4052}"/>
              </a:ext>
            </a:extLst>
          </p:cNvPr>
          <p:cNvSpPr txBox="1"/>
          <p:nvPr/>
        </p:nvSpPr>
        <p:spPr>
          <a:xfrm>
            <a:off x="5750765" y="4557500"/>
            <a:ext cx="1004314" cy="461665"/>
          </a:xfrm>
          <a:prstGeom prst="rect">
            <a:avLst/>
          </a:prstGeom>
          <a:noFill/>
        </p:spPr>
        <p:txBody>
          <a:bodyPr wrap="none" rtlCol="0">
            <a:spAutoFit/>
          </a:bodyPr>
          <a:lstStyle/>
          <a:p>
            <a:pPr algn="ctr"/>
            <a:r>
              <a:rPr lang="lt-LT" sz="1200" b="1" dirty="0">
                <a:latin typeface="Calibri Light" panose="020F0302020204030204" pitchFamily="34" charset="0"/>
              </a:rPr>
              <a:t>Pilietiškumo</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7" name="TextBox 46">
            <a:extLst>
              <a:ext uri="{FF2B5EF4-FFF2-40B4-BE49-F238E27FC236}">
                <a16:creationId xmlns:a16="http://schemas.microsoft.com/office/drawing/2014/main" id="{6D7A9FCA-BD0C-EEBF-2B2C-BAB67E7294BB}"/>
              </a:ext>
            </a:extLst>
          </p:cNvPr>
          <p:cNvSpPr txBox="1"/>
          <p:nvPr/>
        </p:nvSpPr>
        <p:spPr>
          <a:xfrm>
            <a:off x="4780336" y="3820588"/>
            <a:ext cx="1004314" cy="461665"/>
          </a:xfrm>
          <a:prstGeom prst="rect">
            <a:avLst/>
          </a:prstGeom>
          <a:noFill/>
        </p:spPr>
        <p:txBody>
          <a:bodyPr wrap="none" rtlCol="0">
            <a:spAutoFit/>
          </a:bodyPr>
          <a:lstStyle/>
          <a:p>
            <a:pPr algn="ctr"/>
            <a:r>
              <a:rPr lang="lt-LT" sz="1200" b="1" dirty="0">
                <a:latin typeface="Calibri Light" panose="020F0302020204030204" pitchFamily="34" charset="0"/>
              </a:rPr>
              <a:t>Skaitmeninė </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8" name="TextBox 47">
            <a:extLst>
              <a:ext uri="{FF2B5EF4-FFF2-40B4-BE49-F238E27FC236}">
                <a16:creationId xmlns:a16="http://schemas.microsoft.com/office/drawing/2014/main" id="{243A1DEB-157D-7857-67C9-052756E03301}"/>
              </a:ext>
            </a:extLst>
          </p:cNvPr>
          <p:cNvSpPr txBox="1"/>
          <p:nvPr/>
        </p:nvSpPr>
        <p:spPr>
          <a:xfrm>
            <a:off x="4703338" y="2333658"/>
            <a:ext cx="1002326" cy="1015663"/>
          </a:xfrm>
          <a:prstGeom prst="rect">
            <a:avLst/>
          </a:prstGeom>
          <a:noFill/>
        </p:spPr>
        <p:txBody>
          <a:bodyPr wrap="none" rtlCol="0">
            <a:spAutoFit/>
          </a:bodyPr>
          <a:lstStyle/>
          <a:p>
            <a:r>
              <a:rPr lang="lt-LT" sz="1200" b="1" dirty="0">
                <a:latin typeface="Calibri Light" panose="020F0302020204030204" pitchFamily="34" charset="0"/>
              </a:rPr>
              <a:t>Socialinė, </a:t>
            </a:r>
          </a:p>
          <a:p>
            <a:r>
              <a:rPr lang="lt-LT" sz="1200" b="1" dirty="0">
                <a:latin typeface="Calibri Light" panose="020F0302020204030204" pitchFamily="34" charset="0"/>
              </a:rPr>
              <a:t>emocinė ir </a:t>
            </a:r>
          </a:p>
          <a:p>
            <a:r>
              <a:rPr lang="lt-LT" sz="1200" b="1" dirty="0">
                <a:latin typeface="Calibri Light" panose="020F0302020204030204" pitchFamily="34" charset="0"/>
              </a:rPr>
              <a:t>sveikos </a:t>
            </a:r>
          </a:p>
          <a:p>
            <a:r>
              <a:rPr lang="lt-LT" sz="1200" b="1" dirty="0">
                <a:latin typeface="Calibri Light" panose="020F0302020204030204" pitchFamily="34" charset="0"/>
              </a:rPr>
              <a:t>gyvensenos</a:t>
            </a:r>
          </a:p>
          <a:p>
            <a:r>
              <a:rPr lang="lt-LT" sz="1200" b="1" dirty="0">
                <a:latin typeface="Calibri Light" panose="020F0302020204030204" pitchFamily="34" charset="0"/>
              </a:rPr>
              <a:t>kompetencija</a:t>
            </a:r>
            <a:endParaRPr lang="en-US" sz="1200" b="1" dirty="0">
              <a:latin typeface="Calibri Light" panose="020F0302020204030204" pitchFamily="34" charset="0"/>
            </a:endParaRPr>
          </a:p>
        </p:txBody>
      </p:sp>
      <p:sp>
        <p:nvSpPr>
          <p:cNvPr id="49" name="Freeform 144">
            <a:extLst>
              <a:ext uri="{FF2B5EF4-FFF2-40B4-BE49-F238E27FC236}">
                <a16:creationId xmlns:a16="http://schemas.microsoft.com/office/drawing/2014/main" id="{6DDF8AF1-3441-749D-B9E0-DFCAC87BCEF8}"/>
              </a:ext>
            </a:extLst>
          </p:cNvPr>
          <p:cNvSpPr>
            <a:spLocks noEditPoints="1"/>
          </p:cNvSpPr>
          <p:nvPr/>
        </p:nvSpPr>
        <p:spPr bwMode="auto">
          <a:xfrm>
            <a:off x="8053991" y="93716"/>
            <a:ext cx="1123966" cy="1025432"/>
          </a:xfrm>
          <a:custGeom>
            <a:avLst/>
            <a:gdLst>
              <a:gd name="T0" fmla="*/ 329 w 658"/>
              <a:gd name="T1" fmla="*/ 20 h 600"/>
              <a:gd name="T2" fmla="*/ 527 w 658"/>
              <a:gd name="T3" fmla="*/ 102 h 600"/>
              <a:gd name="T4" fmla="*/ 527 w 658"/>
              <a:gd name="T5" fmla="*/ 498 h 600"/>
              <a:gd name="T6" fmla="*/ 329 w 658"/>
              <a:gd name="T7" fmla="*/ 580 h 600"/>
              <a:gd name="T8" fmla="*/ 131 w 658"/>
              <a:gd name="T9" fmla="*/ 498 h 600"/>
              <a:gd name="T10" fmla="*/ 131 w 658"/>
              <a:gd name="T11" fmla="*/ 102 h 600"/>
              <a:gd name="T12" fmla="*/ 329 w 658"/>
              <a:gd name="T13" fmla="*/ 20 h 600"/>
              <a:gd name="T14" fmla="*/ 329 w 658"/>
              <a:gd name="T15" fmla="*/ 0 h 600"/>
              <a:gd name="T16" fmla="*/ 117 w 658"/>
              <a:gd name="T17" fmla="*/ 88 h 600"/>
              <a:gd name="T18" fmla="*/ 117 w 658"/>
              <a:gd name="T19" fmla="*/ 513 h 600"/>
              <a:gd name="T20" fmla="*/ 329 w 658"/>
              <a:gd name="T21" fmla="*/ 600 h 600"/>
              <a:gd name="T22" fmla="*/ 541 w 658"/>
              <a:gd name="T23" fmla="*/ 513 h 600"/>
              <a:gd name="T24" fmla="*/ 541 w 658"/>
              <a:gd name="T25" fmla="*/ 88 h 600"/>
              <a:gd name="T26" fmla="*/ 329 w 658"/>
              <a:gd name="T27"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8" h="600">
                <a:moveTo>
                  <a:pt x="329" y="20"/>
                </a:moveTo>
                <a:cubicBezTo>
                  <a:pt x="400" y="20"/>
                  <a:pt x="472" y="48"/>
                  <a:pt x="527" y="102"/>
                </a:cubicBezTo>
                <a:cubicBezTo>
                  <a:pt x="636" y="212"/>
                  <a:pt x="636" y="389"/>
                  <a:pt x="527" y="498"/>
                </a:cubicBezTo>
                <a:cubicBezTo>
                  <a:pt x="472" y="553"/>
                  <a:pt x="400" y="580"/>
                  <a:pt x="329" y="580"/>
                </a:cubicBezTo>
                <a:cubicBezTo>
                  <a:pt x="257" y="580"/>
                  <a:pt x="185" y="553"/>
                  <a:pt x="131" y="498"/>
                </a:cubicBezTo>
                <a:cubicBezTo>
                  <a:pt x="21" y="389"/>
                  <a:pt x="21" y="212"/>
                  <a:pt x="131" y="102"/>
                </a:cubicBezTo>
                <a:cubicBezTo>
                  <a:pt x="185" y="48"/>
                  <a:pt x="257" y="20"/>
                  <a:pt x="329" y="20"/>
                </a:cubicBezTo>
                <a:moveTo>
                  <a:pt x="329" y="0"/>
                </a:moveTo>
                <a:cubicBezTo>
                  <a:pt x="249" y="0"/>
                  <a:pt x="173" y="32"/>
                  <a:pt x="117" y="88"/>
                </a:cubicBezTo>
                <a:cubicBezTo>
                  <a:pt x="0" y="205"/>
                  <a:pt x="0" y="396"/>
                  <a:pt x="117" y="513"/>
                </a:cubicBezTo>
                <a:cubicBezTo>
                  <a:pt x="173" y="569"/>
                  <a:pt x="249" y="600"/>
                  <a:pt x="329" y="600"/>
                </a:cubicBezTo>
                <a:cubicBezTo>
                  <a:pt x="409" y="600"/>
                  <a:pt x="484" y="569"/>
                  <a:pt x="541" y="513"/>
                </a:cubicBezTo>
                <a:cubicBezTo>
                  <a:pt x="658" y="396"/>
                  <a:pt x="658" y="205"/>
                  <a:pt x="541" y="88"/>
                </a:cubicBezTo>
                <a:cubicBezTo>
                  <a:pt x="484" y="32"/>
                  <a:pt x="409" y="0"/>
                  <a:pt x="329"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algn="ctr"/>
            <a:endParaRPr lang="en-US" sz="1050" dirty="0">
              <a:latin typeface="Arial" panose="020B0604020202020204" pitchFamily="34" charset="0"/>
              <a:cs typeface="Arial" panose="020B0604020202020204" pitchFamily="34" charset="0"/>
            </a:endParaRPr>
          </a:p>
        </p:txBody>
      </p:sp>
      <p:sp>
        <p:nvSpPr>
          <p:cNvPr id="50" name="Freeform 144">
            <a:extLst>
              <a:ext uri="{FF2B5EF4-FFF2-40B4-BE49-F238E27FC236}">
                <a16:creationId xmlns:a16="http://schemas.microsoft.com/office/drawing/2014/main" id="{89472807-1DA1-4D68-E896-BFB84852F823}"/>
              </a:ext>
            </a:extLst>
          </p:cNvPr>
          <p:cNvSpPr>
            <a:spLocks noEditPoints="1"/>
          </p:cNvSpPr>
          <p:nvPr/>
        </p:nvSpPr>
        <p:spPr bwMode="auto">
          <a:xfrm>
            <a:off x="9006800" y="855412"/>
            <a:ext cx="1123966" cy="1025432"/>
          </a:xfrm>
          <a:custGeom>
            <a:avLst/>
            <a:gdLst>
              <a:gd name="T0" fmla="*/ 329 w 658"/>
              <a:gd name="T1" fmla="*/ 20 h 600"/>
              <a:gd name="T2" fmla="*/ 527 w 658"/>
              <a:gd name="T3" fmla="*/ 102 h 600"/>
              <a:gd name="T4" fmla="*/ 527 w 658"/>
              <a:gd name="T5" fmla="*/ 498 h 600"/>
              <a:gd name="T6" fmla="*/ 329 w 658"/>
              <a:gd name="T7" fmla="*/ 580 h 600"/>
              <a:gd name="T8" fmla="*/ 131 w 658"/>
              <a:gd name="T9" fmla="*/ 498 h 600"/>
              <a:gd name="T10" fmla="*/ 131 w 658"/>
              <a:gd name="T11" fmla="*/ 102 h 600"/>
              <a:gd name="T12" fmla="*/ 329 w 658"/>
              <a:gd name="T13" fmla="*/ 20 h 600"/>
              <a:gd name="T14" fmla="*/ 329 w 658"/>
              <a:gd name="T15" fmla="*/ 0 h 600"/>
              <a:gd name="T16" fmla="*/ 117 w 658"/>
              <a:gd name="T17" fmla="*/ 88 h 600"/>
              <a:gd name="T18" fmla="*/ 117 w 658"/>
              <a:gd name="T19" fmla="*/ 513 h 600"/>
              <a:gd name="T20" fmla="*/ 329 w 658"/>
              <a:gd name="T21" fmla="*/ 600 h 600"/>
              <a:gd name="T22" fmla="*/ 541 w 658"/>
              <a:gd name="T23" fmla="*/ 513 h 600"/>
              <a:gd name="T24" fmla="*/ 541 w 658"/>
              <a:gd name="T25" fmla="*/ 88 h 600"/>
              <a:gd name="T26" fmla="*/ 329 w 658"/>
              <a:gd name="T27"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8" h="600">
                <a:moveTo>
                  <a:pt x="329" y="20"/>
                </a:moveTo>
                <a:cubicBezTo>
                  <a:pt x="400" y="20"/>
                  <a:pt x="472" y="48"/>
                  <a:pt x="527" y="102"/>
                </a:cubicBezTo>
                <a:cubicBezTo>
                  <a:pt x="636" y="212"/>
                  <a:pt x="636" y="389"/>
                  <a:pt x="527" y="498"/>
                </a:cubicBezTo>
                <a:cubicBezTo>
                  <a:pt x="472" y="553"/>
                  <a:pt x="400" y="580"/>
                  <a:pt x="329" y="580"/>
                </a:cubicBezTo>
                <a:cubicBezTo>
                  <a:pt x="257" y="580"/>
                  <a:pt x="185" y="553"/>
                  <a:pt x="131" y="498"/>
                </a:cubicBezTo>
                <a:cubicBezTo>
                  <a:pt x="21" y="389"/>
                  <a:pt x="21" y="212"/>
                  <a:pt x="131" y="102"/>
                </a:cubicBezTo>
                <a:cubicBezTo>
                  <a:pt x="185" y="48"/>
                  <a:pt x="257" y="20"/>
                  <a:pt x="329" y="20"/>
                </a:cubicBezTo>
                <a:moveTo>
                  <a:pt x="329" y="0"/>
                </a:moveTo>
                <a:cubicBezTo>
                  <a:pt x="249" y="0"/>
                  <a:pt x="173" y="32"/>
                  <a:pt x="117" y="88"/>
                </a:cubicBezTo>
                <a:cubicBezTo>
                  <a:pt x="0" y="205"/>
                  <a:pt x="0" y="396"/>
                  <a:pt x="117" y="513"/>
                </a:cubicBezTo>
                <a:cubicBezTo>
                  <a:pt x="173" y="569"/>
                  <a:pt x="249" y="600"/>
                  <a:pt x="329" y="600"/>
                </a:cubicBezTo>
                <a:cubicBezTo>
                  <a:pt x="409" y="600"/>
                  <a:pt x="484" y="569"/>
                  <a:pt x="541" y="513"/>
                </a:cubicBezTo>
                <a:cubicBezTo>
                  <a:pt x="658" y="396"/>
                  <a:pt x="658" y="205"/>
                  <a:pt x="541" y="88"/>
                </a:cubicBezTo>
                <a:cubicBezTo>
                  <a:pt x="484" y="32"/>
                  <a:pt x="409" y="0"/>
                  <a:pt x="329"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1" name="Freeform 144">
            <a:extLst>
              <a:ext uri="{FF2B5EF4-FFF2-40B4-BE49-F238E27FC236}">
                <a16:creationId xmlns:a16="http://schemas.microsoft.com/office/drawing/2014/main" id="{A18131FF-2583-C2F2-356A-5B9D1455512E}"/>
              </a:ext>
            </a:extLst>
          </p:cNvPr>
          <p:cNvSpPr>
            <a:spLocks noEditPoints="1"/>
          </p:cNvSpPr>
          <p:nvPr/>
        </p:nvSpPr>
        <p:spPr bwMode="auto">
          <a:xfrm>
            <a:off x="9604264" y="2171908"/>
            <a:ext cx="1123966" cy="1025432"/>
          </a:xfrm>
          <a:custGeom>
            <a:avLst/>
            <a:gdLst>
              <a:gd name="T0" fmla="*/ 329 w 658"/>
              <a:gd name="T1" fmla="*/ 20 h 600"/>
              <a:gd name="T2" fmla="*/ 527 w 658"/>
              <a:gd name="T3" fmla="*/ 102 h 600"/>
              <a:gd name="T4" fmla="*/ 527 w 658"/>
              <a:gd name="T5" fmla="*/ 498 h 600"/>
              <a:gd name="T6" fmla="*/ 329 w 658"/>
              <a:gd name="T7" fmla="*/ 580 h 600"/>
              <a:gd name="T8" fmla="*/ 131 w 658"/>
              <a:gd name="T9" fmla="*/ 498 h 600"/>
              <a:gd name="T10" fmla="*/ 131 w 658"/>
              <a:gd name="T11" fmla="*/ 102 h 600"/>
              <a:gd name="T12" fmla="*/ 329 w 658"/>
              <a:gd name="T13" fmla="*/ 20 h 600"/>
              <a:gd name="T14" fmla="*/ 329 w 658"/>
              <a:gd name="T15" fmla="*/ 0 h 600"/>
              <a:gd name="T16" fmla="*/ 117 w 658"/>
              <a:gd name="T17" fmla="*/ 88 h 600"/>
              <a:gd name="T18" fmla="*/ 117 w 658"/>
              <a:gd name="T19" fmla="*/ 513 h 600"/>
              <a:gd name="T20" fmla="*/ 329 w 658"/>
              <a:gd name="T21" fmla="*/ 600 h 600"/>
              <a:gd name="T22" fmla="*/ 541 w 658"/>
              <a:gd name="T23" fmla="*/ 513 h 600"/>
              <a:gd name="T24" fmla="*/ 541 w 658"/>
              <a:gd name="T25" fmla="*/ 88 h 600"/>
              <a:gd name="T26" fmla="*/ 329 w 658"/>
              <a:gd name="T27"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8" h="600">
                <a:moveTo>
                  <a:pt x="329" y="20"/>
                </a:moveTo>
                <a:cubicBezTo>
                  <a:pt x="400" y="20"/>
                  <a:pt x="472" y="48"/>
                  <a:pt x="527" y="102"/>
                </a:cubicBezTo>
                <a:cubicBezTo>
                  <a:pt x="636" y="212"/>
                  <a:pt x="636" y="389"/>
                  <a:pt x="527" y="498"/>
                </a:cubicBezTo>
                <a:cubicBezTo>
                  <a:pt x="472" y="553"/>
                  <a:pt x="400" y="580"/>
                  <a:pt x="329" y="580"/>
                </a:cubicBezTo>
                <a:cubicBezTo>
                  <a:pt x="257" y="580"/>
                  <a:pt x="185" y="553"/>
                  <a:pt x="131" y="498"/>
                </a:cubicBezTo>
                <a:cubicBezTo>
                  <a:pt x="21" y="389"/>
                  <a:pt x="21" y="212"/>
                  <a:pt x="131" y="102"/>
                </a:cubicBezTo>
                <a:cubicBezTo>
                  <a:pt x="185" y="48"/>
                  <a:pt x="257" y="20"/>
                  <a:pt x="329" y="20"/>
                </a:cubicBezTo>
                <a:moveTo>
                  <a:pt x="329" y="0"/>
                </a:moveTo>
                <a:cubicBezTo>
                  <a:pt x="249" y="0"/>
                  <a:pt x="173" y="32"/>
                  <a:pt x="117" y="88"/>
                </a:cubicBezTo>
                <a:cubicBezTo>
                  <a:pt x="0" y="205"/>
                  <a:pt x="0" y="396"/>
                  <a:pt x="117" y="513"/>
                </a:cubicBezTo>
                <a:cubicBezTo>
                  <a:pt x="173" y="569"/>
                  <a:pt x="249" y="600"/>
                  <a:pt x="329" y="600"/>
                </a:cubicBezTo>
                <a:cubicBezTo>
                  <a:pt x="409" y="600"/>
                  <a:pt x="484" y="569"/>
                  <a:pt x="541" y="513"/>
                </a:cubicBezTo>
                <a:cubicBezTo>
                  <a:pt x="658" y="396"/>
                  <a:pt x="658" y="205"/>
                  <a:pt x="541" y="88"/>
                </a:cubicBezTo>
                <a:cubicBezTo>
                  <a:pt x="484" y="32"/>
                  <a:pt x="409" y="0"/>
                  <a:pt x="329"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2" name="Freeform 144">
            <a:extLst>
              <a:ext uri="{FF2B5EF4-FFF2-40B4-BE49-F238E27FC236}">
                <a16:creationId xmlns:a16="http://schemas.microsoft.com/office/drawing/2014/main" id="{948980F6-3CCB-5AFF-27C7-149B0064610E}"/>
              </a:ext>
            </a:extLst>
          </p:cNvPr>
          <p:cNvSpPr>
            <a:spLocks noEditPoints="1"/>
          </p:cNvSpPr>
          <p:nvPr/>
        </p:nvSpPr>
        <p:spPr bwMode="auto">
          <a:xfrm>
            <a:off x="9589735" y="3515718"/>
            <a:ext cx="1123966" cy="1025432"/>
          </a:xfrm>
          <a:custGeom>
            <a:avLst/>
            <a:gdLst>
              <a:gd name="T0" fmla="*/ 329 w 658"/>
              <a:gd name="T1" fmla="*/ 20 h 600"/>
              <a:gd name="T2" fmla="*/ 527 w 658"/>
              <a:gd name="T3" fmla="*/ 102 h 600"/>
              <a:gd name="T4" fmla="*/ 527 w 658"/>
              <a:gd name="T5" fmla="*/ 498 h 600"/>
              <a:gd name="T6" fmla="*/ 329 w 658"/>
              <a:gd name="T7" fmla="*/ 580 h 600"/>
              <a:gd name="T8" fmla="*/ 131 w 658"/>
              <a:gd name="T9" fmla="*/ 498 h 600"/>
              <a:gd name="T10" fmla="*/ 131 w 658"/>
              <a:gd name="T11" fmla="*/ 102 h 600"/>
              <a:gd name="T12" fmla="*/ 329 w 658"/>
              <a:gd name="T13" fmla="*/ 20 h 600"/>
              <a:gd name="T14" fmla="*/ 329 w 658"/>
              <a:gd name="T15" fmla="*/ 0 h 600"/>
              <a:gd name="T16" fmla="*/ 117 w 658"/>
              <a:gd name="T17" fmla="*/ 88 h 600"/>
              <a:gd name="T18" fmla="*/ 117 w 658"/>
              <a:gd name="T19" fmla="*/ 513 h 600"/>
              <a:gd name="T20" fmla="*/ 329 w 658"/>
              <a:gd name="T21" fmla="*/ 600 h 600"/>
              <a:gd name="T22" fmla="*/ 541 w 658"/>
              <a:gd name="T23" fmla="*/ 513 h 600"/>
              <a:gd name="T24" fmla="*/ 541 w 658"/>
              <a:gd name="T25" fmla="*/ 88 h 600"/>
              <a:gd name="T26" fmla="*/ 329 w 658"/>
              <a:gd name="T27"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8" h="600">
                <a:moveTo>
                  <a:pt x="329" y="20"/>
                </a:moveTo>
                <a:cubicBezTo>
                  <a:pt x="400" y="20"/>
                  <a:pt x="472" y="48"/>
                  <a:pt x="527" y="102"/>
                </a:cubicBezTo>
                <a:cubicBezTo>
                  <a:pt x="636" y="212"/>
                  <a:pt x="636" y="389"/>
                  <a:pt x="527" y="498"/>
                </a:cubicBezTo>
                <a:cubicBezTo>
                  <a:pt x="472" y="553"/>
                  <a:pt x="400" y="580"/>
                  <a:pt x="329" y="580"/>
                </a:cubicBezTo>
                <a:cubicBezTo>
                  <a:pt x="257" y="580"/>
                  <a:pt x="185" y="553"/>
                  <a:pt x="131" y="498"/>
                </a:cubicBezTo>
                <a:cubicBezTo>
                  <a:pt x="21" y="389"/>
                  <a:pt x="21" y="212"/>
                  <a:pt x="131" y="102"/>
                </a:cubicBezTo>
                <a:cubicBezTo>
                  <a:pt x="185" y="48"/>
                  <a:pt x="257" y="20"/>
                  <a:pt x="329" y="20"/>
                </a:cubicBezTo>
                <a:moveTo>
                  <a:pt x="329" y="0"/>
                </a:moveTo>
                <a:cubicBezTo>
                  <a:pt x="249" y="0"/>
                  <a:pt x="173" y="32"/>
                  <a:pt x="117" y="88"/>
                </a:cubicBezTo>
                <a:cubicBezTo>
                  <a:pt x="0" y="205"/>
                  <a:pt x="0" y="396"/>
                  <a:pt x="117" y="513"/>
                </a:cubicBezTo>
                <a:cubicBezTo>
                  <a:pt x="173" y="569"/>
                  <a:pt x="249" y="600"/>
                  <a:pt x="329" y="600"/>
                </a:cubicBezTo>
                <a:cubicBezTo>
                  <a:pt x="409" y="600"/>
                  <a:pt x="484" y="569"/>
                  <a:pt x="541" y="513"/>
                </a:cubicBezTo>
                <a:cubicBezTo>
                  <a:pt x="658" y="396"/>
                  <a:pt x="658" y="205"/>
                  <a:pt x="541" y="88"/>
                </a:cubicBezTo>
                <a:cubicBezTo>
                  <a:pt x="484" y="32"/>
                  <a:pt x="409" y="0"/>
                  <a:pt x="329"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3" name="Freeform 144">
            <a:extLst>
              <a:ext uri="{FF2B5EF4-FFF2-40B4-BE49-F238E27FC236}">
                <a16:creationId xmlns:a16="http://schemas.microsoft.com/office/drawing/2014/main" id="{7F39CD24-4CA1-2A2B-AEF3-2D3D001A052E}"/>
              </a:ext>
            </a:extLst>
          </p:cNvPr>
          <p:cNvSpPr>
            <a:spLocks noEditPoints="1"/>
          </p:cNvSpPr>
          <p:nvPr/>
        </p:nvSpPr>
        <p:spPr bwMode="auto">
          <a:xfrm>
            <a:off x="8993449" y="4817934"/>
            <a:ext cx="1123966" cy="1025432"/>
          </a:xfrm>
          <a:custGeom>
            <a:avLst/>
            <a:gdLst>
              <a:gd name="T0" fmla="*/ 329 w 658"/>
              <a:gd name="T1" fmla="*/ 20 h 600"/>
              <a:gd name="T2" fmla="*/ 527 w 658"/>
              <a:gd name="T3" fmla="*/ 102 h 600"/>
              <a:gd name="T4" fmla="*/ 527 w 658"/>
              <a:gd name="T5" fmla="*/ 498 h 600"/>
              <a:gd name="T6" fmla="*/ 329 w 658"/>
              <a:gd name="T7" fmla="*/ 580 h 600"/>
              <a:gd name="T8" fmla="*/ 131 w 658"/>
              <a:gd name="T9" fmla="*/ 498 h 600"/>
              <a:gd name="T10" fmla="*/ 131 w 658"/>
              <a:gd name="T11" fmla="*/ 102 h 600"/>
              <a:gd name="T12" fmla="*/ 329 w 658"/>
              <a:gd name="T13" fmla="*/ 20 h 600"/>
              <a:gd name="T14" fmla="*/ 329 w 658"/>
              <a:gd name="T15" fmla="*/ 0 h 600"/>
              <a:gd name="T16" fmla="*/ 117 w 658"/>
              <a:gd name="T17" fmla="*/ 88 h 600"/>
              <a:gd name="T18" fmla="*/ 117 w 658"/>
              <a:gd name="T19" fmla="*/ 513 h 600"/>
              <a:gd name="T20" fmla="*/ 329 w 658"/>
              <a:gd name="T21" fmla="*/ 600 h 600"/>
              <a:gd name="T22" fmla="*/ 541 w 658"/>
              <a:gd name="T23" fmla="*/ 513 h 600"/>
              <a:gd name="T24" fmla="*/ 541 w 658"/>
              <a:gd name="T25" fmla="*/ 88 h 600"/>
              <a:gd name="T26" fmla="*/ 329 w 658"/>
              <a:gd name="T27"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8" h="600">
                <a:moveTo>
                  <a:pt x="329" y="20"/>
                </a:moveTo>
                <a:cubicBezTo>
                  <a:pt x="400" y="20"/>
                  <a:pt x="472" y="48"/>
                  <a:pt x="527" y="102"/>
                </a:cubicBezTo>
                <a:cubicBezTo>
                  <a:pt x="636" y="212"/>
                  <a:pt x="636" y="389"/>
                  <a:pt x="527" y="498"/>
                </a:cubicBezTo>
                <a:cubicBezTo>
                  <a:pt x="472" y="553"/>
                  <a:pt x="400" y="580"/>
                  <a:pt x="329" y="580"/>
                </a:cubicBezTo>
                <a:cubicBezTo>
                  <a:pt x="257" y="580"/>
                  <a:pt x="185" y="553"/>
                  <a:pt x="131" y="498"/>
                </a:cubicBezTo>
                <a:cubicBezTo>
                  <a:pt x="21" y="389"/>
                  <a:pt x="21" y="212"/>
                  <a:pt x="131" y="102"/>
                </a:cubicBezTo>
                <a:cubicBezTo>
                  <a:pt x="185" y="48"/>
                  <a:pt x="257" y="20"/>
                  <a:pt x="329" y="20"/>
                </a:cubicBezTo>
                <a:moveTo>
                  <a:pt x="329" y="0"/>
                </a:moveTo>
                <a:cubicBezTo>
                  <a:pt x="249" y="0"/>
                  <a:pt x="173" y="32"/>
                  <a:pt x="117" y="88"/>
                </a:cubicBezTo>
                <a:cubicBezTo>
                  <a:pt x="0" y="205"/>
                  <a:pt x="0" y="396"/>
                  <a:pt x="117" y="513"/>
                </a:cubicBezTo>
                <a:cubicBezTo>
                  <a:pt x="173" y="569"/>
                  <a:pt x="249" y="600"/>
                  <a:pt x="329" y="600"/>
                </a:cubicBezTo>
                <a:cubicBezTo>
                  <a:pt x="409" y="600"/>
                  <a:pt x="484" y="569"/>
                  <a:pt x="541" y="513"/>
                </a:cubicBezTo>
                <a:cubicBezTo>
                  <a:pt x="658" y="396"/>
                  <a:pt x="658" y="205"/>
                  <a:pt x="541" y="88"/>
                </a:cubicBezTo>
                <a:cubicBezTo>
                  <a:pt x="484" y="32"/>
                  <a:pt x="409" y="0"/>
                  <a:pt x="329"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4" name="Freeform 144">
            <a:extLst>
              <a:ext uri="{FF2B5EF4-FFF2-40B4-BE49-F238E27FC236}">
                <a16:creationId xmlns:a16="http://schemas.microsoft.com/office/drawing/2014/main" id="{36E33385-EB02-378A-AAA0-F3B4B6C4A075}"/>
              </a:ext>
            </a:extLst>
          </p:cNvPr>
          <p:cNvSpPr>
            <a:spLocks noEditPoints="1"/>
          </p:cNvSpPr>
          <p:nvPr/>
        </p:nvSpPr>
        <p:spPr bwMode="auto">
          <a:xfrm>
            <a:off x="8009620" y="5757756"/>
            <a:ext cx="1123966" cy="1025432"/>
          </a:xfrm>
          <a:custGeom>
            <a:avLst/>
            <a:gdLst>
              <a:gd name="T0" fmla="*/ 329 w 658"/>
              <a:gd name="T1" fmla="*/ 20 h 600"/>
              <a:gd name="T2" fmla="*/ 527 w 658"/>
              <a:gd name="T3" fmla="*/ 102 h 600"/>
              <a:gd name="T4" fmla="*/ 527 w 658"/>
              <a:gd name="T5" fmla="*/ 498 h 600"/>
              <a:gd name="T6" fmla="*/ 329 w 658"/>
              <a:gd name="T7" fmla="*/ 580 h 600"/>
              <a:gd name="T8" fmla="*/ 131 w 658"/>
              <a:gd name="T9" fmla="*/ 498 h 600"/>
              <a:gd name="T10" fmla="*/ 131 w 658"/>
              <a:gd name="T11" fmla="*/ 102 h 600"/>
              <a:gd name="T12" fmla="*/ 329 w 658"/>
              <a:gd name="T13" fmla="*/ 20 h 600"/>
              <a:gd name="T14" fmla="*/ 329 w 658"/>
              <a:gd name="T15" fmla="*/ 0 h 600"/>
              <a:gd name="T16" fmla="*/ 117 w 658"/>
              <a:gd name="T17" fmla="*/ 88 h 600"/>
              <a:gd name="T18" fmla="*/ 117 w 658"/>
              <a:gd name="T19" fmla="*/ 513 h 600"/>
              <a:gd name="T20" fmla="*/ 329 w 658"/>
              <a:gd name="T21" fmla="*/ 600 h 600"/>
              <a:gd name="T22" fmla="*/ 541 w 658"/>
              <a:gd name="T23" fmla="*/ 513 h 600"/>
              <a:gd name="T24" fmla="*/ 541 w 658"/>
              <a:gd name="T25" fmla="*/ 88 h 600"/>
              <a:gd name="T26" fmla="*/ 329 w 658"/>
              <a:gd name="T27"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8" h="600">
                <a:moveTo>
                  <a:pt x="329" y="20"/>
                </a:moveTo>
                <a:cubicBezTo>
                  <a:pt x="400" y="20"/>
                  <a:pt x="472" y="48"/>
                  <a:pt x="527" y="102"/>
                </a:cubicBezTo>
                <a:cubicBezTo>
                  <a:pt x="636" y="212"/>
                  <a:pt x="636" y="389"/>
                  <a:pt x="527" y="498"/>
                </a:cubicBezTo>
                <a:cubicBezTo>
                  <a:pt x="472" y="553"/>
                  <a:pt x="400" y="580"/>
                  <a:pt x="329" y="580"/>
                </a:cubicBezTo>
                <a:cubicBezTo>
                  <a:pt x="257" y="580"/>
                  <a:pt x="185" y="553"/>
                  <a:pt x="131" y="498"/>
                </a:cubicBezTo>
                <a:cubicBezTo>
                  <a:pt x="21" y="389"/>
                  <a:pt x="21" y="212"/>
                  <a:pt x="131" y="102"/>
                </a:cubicBezTo>
                <a:cubicBezTo>
                  <a:pt x="185" y="48"/>
                  <a:pt x="257" y="20"/>
                  <a:pt x="329" y="20"/>
                </a:cubicBezTo>
                <a:moveTo>
                  <a:pt x="329" y="0"/>
                </a:moveTo>
                <a:cubicBezTo>
                  <a:pt x="249" y="0"/>
                  <a:pt x="173" y="32"/>
                  <a:pt x="117" y="88"/>
                </a:cubicBezTo>
                <a:cubicBezTo>
                  <a:pt x="0" y="205"/>
                  <a:pt x="0" y="396"/>
                  <a:pt x="117" y="513"/>
                </a:cubicBezTo>
                <a:cubicBezTo>
                  <a:pt x="173" y="569"/>
                  <a:pt x="249" y="600"/>
                  <a:pt x="329" y="600"/>
                </a:cubicBezTo>
                <a:cubicBezTo>
                  <a:pt x="409" y="600"/>
                  <a:pt x="484" y="569"/>
                  <a:pt x="541" y="513"/>
                </a:cubicBezTo>
                <a:cubicBezTo>
                  <a:pt x="658" y="396"/>
                  <a:pt x="658" y="205"/>
                  <a:pt x="541" y="88"/>
                </a:cubicBezTo>
                <a:cubicBezTo>
                  <a:pt x="484" y="32"/>
                  <a:pt x="409" y="0"/>
                  <a:pt x="329"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C3198B00-AAA4-8506-76A3-439850CE10FB}"/>
              </a:ext>
            </a:extLst>
          </p:cNvPr>
          <p:cNvSpPr txBox="1"/>
          <p:nvPr/>
        </p:nvSpPr>
        <p:spPr>
          <a:xfrm>
            <a:off x="8027707" y="359495"/>
            <a:ext cx="1176541" cy="461665"/>
          </a:xfrm>
          <a:prstGeom prst="rect">
            <a:avLst/>
          </a:prstGeom>
          <a:noFill/>
        </p:spPr>
        <p:txBody>
          <a:bodyPr wrap="none" rtlCol="0">
            <a:spAutoFit/>
          </a:bodyPr>
          <a:lstStyle/>
          <a:p>
            <a:pPr algn="ctr"/>
            <a:r>
              <a:rPr lang="lt-LT" sz="1200" b="1" dirty="0">
                <a:latin typeface="Calibri Light" panose="020F0302020204030204" pitchFamily="34" charset="0"/>
              </a:rPr>
              <a:t>Gamtamokslinis </a:t>
            </a:r>
          </a:p>
          <a:p>
            <a:pPr algn="ctr"/>
            <a:r>
              <a:rPr lang="lt-LT" sz="1200" b="1" dirty="0">
                <a:latin typeface="Calibri Light" panose="020F0302020204030204" pitchFamily="34" charset="0"/>
              </a:rPr>
              <a:t>ugdymas</a:t>
            </a:r>
            <a:endParaRPr lang="en-US" sz="1200" b="1" dirty="0">
              <a:latin typeface="Calibri Light" panose="020F0302020204030204" pitchFamily="34" charset="0"/>
            </a:endParaRPr>
          </a:p>
        </p:txBody>
      </p:sp>
      <p:sp>
        <p:nvSpPr>
          <p:cNvPr id="56" name="TextBox 55">
            <a:extLst>
              <a:ext uri="{FF2B5EF4-FFF2-40B4-BE49-F238E27FC236}">
                <a16:creationId xmlns:a16="http://schemas.microsoft.com/office/drawing/2014/main" id="{829B0518-634C-5875-298F-0EBA0E5D6215}"/>
              </a:ext>
            </a:extLst>
          </p:cNvPr>
          <p:cNvSpPr txBox="1"/>
          <p:nvPr/>
        </p:nvSpPr>
        <p:spPr>
          <a:xfrm>
            <a:off x="9203602" y="1178487"/>
            <a:ext cx="739305" cy="461665"/>
          </a:xfrm>
          <a:prstGeom prst="rect">
            <a:avLst/>
          </a:prstGeom>
          <a:noFill/>
        </p:spPr>
        <p:txBody>
          <a:bodyPr wrap="none" rtlCol="0">
            <a:spAutoFit/>
          </a:bodyPr>
          <a:lstStyle/>
          <a:p>
            <a:pPr algn="ctr"/>
            <a:r>
              <a:rPr lang="lt-LT" sz="1200" b="1" dirty="0">
                <a:latin typeface="Calibri Light" panose="020F0302020204030204" pitchFamily="34" charset="0"/>
              </a:rPr>
              <a:t>Kalbinis </a:t>
            </a:r>
          </a:p>
          <a:p>
            <a:pPr algn="ctr"/>
            <a:r>
              <a:rPr lang="lt-LT" sz="1200" b="1" dirty="0">
                <a:latin typeface="Calibri Light" panose="020F0302020204030204" pitchFamily="34" charset="0"/>
              </a:rPr>
              <a:t>ugdymas</a:t>
            </a:r>
            <a:endParaRPr lang="en-US" sz="1200" b="1" dirty="0">
              <a:latin typeface="Calibri Light" panose="020F0302020204030204" pitchFamily="34" charset="0"/>
            </a:endParaRPr>
          </a:p>
        </p:txBody>
      </p:sp>
      <p:sp>
        <p:nvSpPr>
          <p:cNvPr id="57" name="TextBox 56">
            <a:extLst>
              <a:ext uri="{FF2B5EF4-FFF2-40B4-BE49-F238E27FC236}">
                <a16:creationId xmlns:a16="http://schemas.microsoft.com/office/drawing/2014/main" id="{6913DE5C-4005-C5FB-2789-4D1273BDB505}"/>
              </a:ext>
            </a:extLst>
          </p:cNvPr>
          <p:cNvSpPr txBox="1"/>
          <p:nvPr/>
        </p:nvSpPr>
        <p:spPr>
          <a:xfrm>
            <a:off x="9688171" y="2481004"/>
            <a:ext cx="980141" cy="461665"/>
          </a:xfrm>
          <a:prstGeom prst="rect">
            <a:avLst/>
          </a:prstGeom>
          <a:noFill/>
        </p:spPr>
        <p:txBody>
          <a:bodyPr wrap="none" rtlCol="0">
            <a:spAutoFit/>
          </a:bodyPr>
          <a:lstStyle/>
          <a:p>
            <a:pPr algn="ctr"/>
            <a:r>
              <a:rPr lang="lt-LT" sz="1200" b="1" dirty="0">
                <a:latin typeface="Calibri Light" panose="020F0302020204030204" pitchFamily="34" charset="0"/>
              </a:rPr>
              <a:t>Matematinis </a:t>
            </a:r>
          </a:p>
          <a:p>
            <a:pPr algn="ctr"/>
            <a:r>
              <a:rPr lang="lt-LT" sz="1200" b="1" dirty="0">
                <a:latin typeface="Calibri Light" panose="020F0302020204030204" pitchFamily="34" charset="0"/>
              </a:rPr>
              <a:t>ugdymas</a:t>
            </a:r>
            <a:endParaRPr lang="en-US" sz="1200" b="1" dirty="0">
              <a:latin typeface="Calibri Light" panose="020F0302020204030204" pitchFamily="34" charset="0"/>
            </a:endParaRPr>
          </a:p>
        </p:txBody>
      </p:sp>
      <p:sp>
        <p:nvSpPr>
          <p:cNvPr id="58" name="TextBox 57">
            <a:extLst>
              <a:ext uri="{FF2B5EF4-FFF2-40B4-BE49-F238E27FC236}">
                <a16:creationId xmlns:a16="http://schemas.microsoft.com/office/drawing/2014/main" id="{6A9B45BC-FFD4-9E81-7A16-91EB563C92FA}"/>
              </a:ext>
            </a:extLst>
          </p:cNvPr>
          <p:cNvSpPr txBox="1"/>
          <p:nvPr/>
        </p:nvSpPr>
        <p:spPr>
          <a:xfrm>
            <a:off x="6056528" y="1573073"/>
            <a:ext cx="758542" cy="400110"/>
          </a:xfrm>
          <a:prstGeom prst="rect">
            <a:avLst/>
          </a:prstGeom>
          <a:noFill/>
        </p:spPr>
        <p:txBody>
          <a:bodyPr wrap="none" rtlCol="0">
            <a:spAutoFit/>
          </a:bodyPr>
          <a:lstStyle/>
          <a:p>
            <a:pPr algn="r"/>
            <a:r>
              <a:rPr lang="lt-LT" sz="2000" b="1" dirty="0">
                <a:latin typeface="Calibri Light" panose="020F0302020204030204" pitchFamily="34" charset="0"/>
              </a:rPr>
              <a:t>KAIP?</a:t>
            </a:r>
            <a:endParaRPr lang="en-US" sz="2000" b="1" dirty="0">
              <a:latin typeface="Calibri Light" panose="020F0302020204030204" pitchFamily="34" charset="0"/>
            </a:endParaRPr>
          </a:p>
        </p:txBody>
      </p:sp>
      <p:sp>
        <p:nvSpPr>
          <p:cNvPr id="59" name="TextBox 58">
            <a:extLst>
              <a:ext uri="{FF2B5EF4-FFF2-40B4-BE49-F238E27FC236}">
                <a16:creationId xmlns:a16="http://schemas.microsoft.com/office/drawing/2014/main" id="{25C22C63-A692-90AA-FD77-2200A3CE8B8C}"/>
              </a:ext>
            </a:extLst>
          </p:cNvPr>
          <p:cNvSpPr txBox="1"/>
          <p:nvPr/>
        </p:nvSpPr>
        <p:spPr>
          <a:xfrm>
            <a:off x="11212633" y="2219309"/>
            <a:ext cx="569387" cy="400110"/>
          </a:xfrm>
          <a:prstGeom prst="rect">
            <a:avLst/>
          </a:prstGeom>
          <a:noFill/>
        </p:spPr>
        <p:txBody>
          <a:bodyPr wrap="square" rtlCol="0">
            <a:spAutoFit/>
          </a:bodyPr>
          <a:lstStyle/>
          <a:p>
            <a:pPr algn="r"/>
            <a:r>
              <a:rPr lang="lt-LT" sz="2000" b="1" dirty="0">
                <a:latin typeface="Calibri Light" panose="020F0302020204030204" pitchFamily="34" charset="0"/>
              </a:rPr>
              <a:t>KĄ?</a:t>
            </a:r>
            <a:endParaRPr lang="en-US" sz="2000" b="1" dirty="0">
              <a:latin typeface="Calibri Light" panose="020F0302020204030204" pitchFamily="34" charset="0"/>
            </a:endParaRPr>
          </a:p>
        </p:txBody>
      </p:sp>
      <p:sp>
        <p:nvSpPr>
          <p:cNvPr id="60" name="TextBox 59">
            <a:extLst>
              <a:ext uri="{FF2B5EF4-FFF2-40B4-BE49-F238E27FC236}">
                <a16:creationId xmlns:a16="http://schemas.microsoft.com/office/drawing/2014/main" id="{7742BCC5-0859-AFAB-82C8-0B4A5634C912}"/>
              </a:ext>
            </a:extLst>
          </p:cNvPr>
          <p:cNvSpPr txBox="1"/>
          <p:nvPr/>
        </p:nvSpPr>
        <p:spPr>
          <a:xfrm>
            <a:off x="9815578" y="3797601"/>
            <a:ext cx="725327" cy="461665"/>
          </a:xfrm>
          <a:prstGeom prst="rect">
            <a:avLst/>
          </a:prstGeom>
          <a:noFill/>
        </p:spPr>
        <p:txBody>
          <a:bodyPr wrap="none" rtlCol="0">
            <a:spAutoFit/>
          </a:bodyPr>
          <a:lstStyle/>
          <a:p>
            <a:pPr algn="ctr"/>
            <a:r>
              <a:rPr lang="lt-LT" sz="1200" b="1" dirty="0">
                <a:latin typeface="Calibri Light" panose="020F0302020204030204" pitchFamily="34" charset="0"/>
              </a:rPr>
              <a:t>Meninis</a:t>
            </a:r>
          </a:p>
          <a:p>
            <a:pPr algn="ctr"/>
            <a:r>
              <a:rPr lang="lt-LT" sz="1200" b="1" dirty="0">
                <a:latin typeface="Calibri Light" panose="020F0302020204030204" pitchFamily="34" charset="0"/>
              </a:rPr>
              <a:t>ugdymas</a:t>
            </a:r>
            <a:endParaRPr lang="en-US" sz="1200" b="1" dirty="0">
              <a:latin typeface="Calibri Light" panose="020F0302020204030204" pitchFamily="34" charset="0"/>
            </a:endParaRPr>
          </a:p>
        </p:txBody>
      </p:sp>
      <p:sp>
        <p:nvSpPr>
          <p:cNvPr id="61" name="TextBox 60">
            <a:extLst>
              <a:ext uri="{FF2B5EF4-FFF2-40B4-BE49-F238E27FC236}">
                <a16:creationId xmlns:a16="http://schemas.microsoft.com/office/drawing/2014/main" id="{9505BDE9-9C35-51E5-5FC5-097F6C92B2D5}"/>
              </a:ext>
            </a:extLst>
          </p:cNvPr>
          <p:cNvSpPr txBox="1"/>
          <p:nvPr/>
        </p:nvSpPr>
        <p:spPr>
          <a:xfrm>
            <a:off x="9132682" y="5065443"/>
            <a:ext cx="895117" cy="646331"/>
          </a:xfrm>
          <a:prstGeom prst="rect">
            <a:avLst/>
          </a:prstGeom>
          <a:noFill/>
        </p:spPr>
        <p:txBody>
          <a:bodyPr wrap="none" rtlCol="0">
            <a:spAutoFit/>
          </a:bodyPr>
          <a:lstStyle/>
          <a:p>
            <a:pPr algn="ctr"/>
            <a:r>
              <a:rPr lang="lt-LT" sz="1200" b="1" dirty="0">
                <a:latin typeface="Calibri Light" panose="020F0302020204030204" pitchFamily="34" charset="0"/>
              </a:rPr>
              <a:t>Sveikatos ir </a:t>
            </a:r>
          </a:p>
          <a:p>
            <a:pPr algn="ctr"/>
            <a:r>
              <a:rPr lang="lt-LT" sz="1200" b="1" dirty="0">
                <a:latin typeface="Calibri Light" panose="020F0302020204030204" pitchFamily="34" charset="0"/>
              </a:rPr>
              <a:t>fizinis </a:t>
            </a:r>
          </a:p>
          <a:p>
            <a:pPr algn="ctr"/>
            <a:r>
              <a:rPr lang="lt-LT" sz="1200" b="1" dirty="0">
                <a:latin typeface="Calibri Light" panose="020F0302020204030204" pitchFamily="34" charset="0"/>
              </a:rPr>
              <a:t>ugdymas</a:t>
            </a:r>
            <a:endParaRPr lang="en-US" sz="1200" b="1" dirty="0">
              <a:latin typeface="Calibri Light" panose="020F0302020204030204" pitchFamily="34" charset="0"/>
            </a:endParaRPr>
          </a:p>
        </p:txBody>
      </p:sp>
      <p:sp>
        <p:nvSpPr>
          <p:cNvPr id="62" name="TextBox 61">
            <a:extLst>
              <a:ext uri="{FF2B5EF4-FFF2-40B4-BE49-F238E27FC236}">
                <a16:creationId xmlns:a16="http://schemas.microsoft.com/office/drawing/2014/main" id="{ECD3358A-9385-E017-20D1-A3F0D9433EBB}"/>
              </a:ext>
            </a:extLst>
          </p:cNvPr>
          <p:cNvSpPr txBox="1"/>
          <p:nvPr/>
        </p:nvSpPr>
        <p:spPr>
          <a:xfrm>
            <a:off x="8099000" y="6011476"/>
            <a:ext cx="992580" cy="461665"/>
          </a:xfrm>
          <a:prstGeom prst="rect">
            <a:avLst/>
          </a:prstGeom>
          <a:noFill/>
        </p:spPr>
        <p:txBody>
          <a:bodyPr wrap="none" rtlCol="0">
            <a:spAutoFit/>
          </a:bodyPr>
          <a:lstStyle/>
          <a:p>
            <a:pPr algn="ctr"/>
            <a:r>
              <a:rPr lang="lt-LT" sz="1200" b="1" dirty="0">
                <a:latin typeface="Calibri Light" panose="020F0302020204030204" pitchFamily="34" charset="0"/>
              </a:rPr>
              <a:t>Visuomeninis</a:t>
            </a:r>
          </a:p>
          <a:p>
            <a:pPr algn="ctr"/>
            <a:r>
              <a:rPr lang="lt-LT" sz="1200" b="1" dirty="0">
                <a:latin typeface="Calibri Light" panose="020F0302020204030204" pitchFamily="34" charset="0"/>
              </a:rPr>
              <a:t>ugdymas</a:t>
            </a:r>
            <a:endParaRPr lang="en-US" sz="1200" b="1" dirty="0">
              <a:latin typeface="Calibri Light" panose="020F0302020204030204" pitchFamily="34" charset="0"/>
            </a:endParaRPr>
          </a:p>
        </p:txBody>
      </p:sp>
      <p:sp>
        <p:nvSpPr>
          <p:cNvPr id="63" name="Freeform 144">
            <a:extLst>
              <a:ext uri="{FF2B5EF4-FFF2-40B4-BE49-F238E27FC236}">
                <a16:creationId xmlns:a16="http://schemas.microsoft.com/office/drawing/2014/main" id="{FF2295B8-3953-9EE9-A2C3-965C43CDE9C1}"/>
              </a:ext>
            </a:extLst>
          </p:cNvPr>
          <p:cNvSpPr>
            <a:spLocks noEditPoints="1"/>
          </p:cNvSpPr>
          <p:nvPr/>
        </p:nvSpPr>
        <p:spPr bwMode="auto">
          <a:xfrm>
            <a:off x="6243398" y="2866522"/>
            <a:ext cx="1123966" cy="1025432"/>
          </a:xfrm>
          <a:custGeom>
            <a:avLst/>
            <a:gdLst>
              <a:gd name="T0" fmla="*/ 329 w 658"/>
              <a:gd name="T1" fmla="*/ 20 h 600"/>
              <a:gd name="T2" fmla="*/ 527 w 658"/>
              <a:gd name="T3" fmla="*/ 102 h 600"/>
              <a:gd name="T4" fmla="*/ 527 w 658"/>
              <a:gd name="T5" fmla="*/ 498 h 600"/>
              <a:gd name="T6" fmla="*/ 329 w 658"/>
              <a:gd name="T7" fmla="*/ 580 h 600"/>
              <a:gd name="T8" fmla="*/ 131 w 658"/>
              <a:gd name="T9" fmla="*/ 498 h 600"/>
              <a:gd name="T10" fmla="*/ 131 w 658"/>
              <a:gd name="T11" fmla="*/ 102 h 600"/>
              <a:gd name="T12" fmla="*/ 329 w 658"/>
              <a:gd name="T13" fmla="*/ 20 h 600"/>
              <a:gd name="T14" fmla="*/ 329 w 658"/>
              <a:gd name="T15" fmla="*/ 0 h 600"/>
              <a:gd name="T16" fmla="*/ 117 w 658"/>
              <a:gd name="T17" fmla="*/ 88 h 600"/>
              <a:gd name="T18" fmla="*/ 117 w 658"/>
              <a:gd name="T19" fmla="*/ 513 h 600"/>
              <a:gd name="T20" fmla="*/ 329 w 658"/>
              <a:gd name="T21" fmla="*/ 600 h 600"/>
              <a:gd name="T22" fmla="*/ 541 w 658"/>
              <a:gd name="T23" fmla="*/ 513 h 600"/>
              <a:gd name="T24" fmla="*/ 541 w 658"/>
              <a:gd name="T25" fmla="*/ 88 h 600"/>
              <a:gd name="T26" fmla="*/ 329 w 658"/>
              <a:gd name="T27"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8" h="600">
                <a:moveTo>
                  <a:pt x="329" y="20"/>
                </a:moveTo>
                <a:cubicBezTo>
                  <a:pt x="400" y="20"/>
                  <a:pt x="472" y="48"/>
                  <a:pt x="527" y="102"/>
                </a:cubicBezTo>
                <a:cubicBezTo>
                  <a:pt x="636" y="212"/>
                  <a:pt x="636" y="389"/>
                  <a:pt x="527" y="498"/>
                </a:cubicBezTo>
                <a:cubicBezTo>
                  <a:pt x="472" y="553"/>
                  <a:pt x="400" y="580"/>
                  <a:pt x="329" y="580"/>
                </a:cubicBezTo>
                <a:cubicBezTo>
                  <a:pt x="257" y="580"/>
                  <a:pt x="185" y="553"/>
                  <a:pt x="131" y="498"/>
                </a:cubicBezTo>
                <a:cubicBezTo>
                  <a:pt x="21" y="389"/>
                  <a:pt x="21" y="212"/>
                  <a:pt x="131" y="102"/>
                </a:cubicBezTo>
                <a:cubicBezTo>
                  <a:pt x="185" y="48"/>
                  <a:pt x="257" y="20"/>
                  <a:pt x="329" y="20"/>
                </a:cubicBezTo>
                <a:moveTo>
                  <a:pt x="329" y="0"/>
                </a:moveTo>
                <a:cubicBezTo>
                  <a:pt x="249" y="0"/>
                  <a:pt x="173" y="32"/>
                  <a:pt x="117" y="88"/>
                </a:cubicBezTo>
                <a:cubicBezTo>
                  <a:pt x="0" y="205"/>
                  <a:pt x="0" y="396"/>
                  <a:pt x="117" y="513"/>
                </a:cubicBezTo>
                <a:cubicBezTo>
                  <a:pt x="173" y="569"/>
                  <a:pt x="249" y="600"/>
                  <a:pt x="329" y="600"/>
                </a:cubicBezTo>
                <a:cubicBezTo>
                  <a:pt x="409" y="600"/>
                  <a:pt x="484" y="569"/>
                  <a:pt x="541" y="513"/>
                </a:cubicBezTo>
                <a:cubicBezTo>
                  <a:pt x="658" y="396"/>
                  <a:pt x="658" y="205"/>
                  <a:pt x="541" y="88"/>
                </a:cubicBezTo>
                <a:cubicBezTo>
                  <a:pt x="484" y="32"/>
                  <a:pt x="409" y="0"/>
                  <a:pt x="329"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566922D3-3E7A-7A61-C0A9-485836CE67B3}"/>
              </a:ext>
            </a:extLst>
          </p:cNvPr>
          <p:cNvSpPr txBox="1"/>
          <p:nvPr/>
        </p:nvSpPr>
        <p:spPr>
          <a:xfrm>
            <a:off x="6315686" y="3121756"/>
            <a:ext cx="1005596" cy="646331"/>
          </a:xfrm>
          <a:prstGeom prst="rect">
            <a:avLst/>
          </a:prstGeom>
          <a:noFill/>
        </p:spPr>
        <p:txBody>
          <a:bodyPr wrap="none" rtlCol="0">
            <a:spAutoFit/>
          </a:bodyPr>
          <a:lstStyle/>
          <a:p>
            <a:pPr algn="ctr"/>
            <a:r>
              <a:rPr lang="lt-LT" sz="1200" b="1" dirty="0">
                <a:latin typeface="Calibri Light" panose="020F0302020204030204" pitchFamily="34" charset="0"/>
              </a:rPr>
              <a:t>Pažinties </a:t>
            </a:r>
          </a:p>
          <a:p>
            <a:pPr algn="ctr"/>
            <a:r>
              <a:rPr lang="lt-LT" sz="1200" b="1" dirty="0">
                <a:latin typeface="Calibri Light" panose="020F0302020204030204" pitchFamily="34" charset="0"/>
              </a:rPr>
              <a:t>(aprašomasis </a:t>
            </a:r>
          </a:p>
          <a:p>
            <a:pPr algn="ctr"/>
            <a:r>
              <a:rPr lang="lt-LT" sz="1200" b="1" dirty="0">
                <a:latin typeface="Calibri Light" panose="020F0302020204030204" pitchFamily="34" charset="0"/>
              </a:rPr>
              <a:t>vertinimas)</a:t>
            </a:r>
            <a:endParaRPr lang="en-US" sz="1200" b="1" dirty="0">
              <a:latin typeface="Calibri Light" panose="020F0302020204030204" pitchFamily="34" charset="0"/>
            </a:endParaRPr>
          </a:p>
        </p:txBody>
      </p:sp>
      <p:sp>
        <p:nvSpPr>
          <p:cNvPr id="65" name="TextBox 64">
            <a:extLst>
              <a:ext uri="{FF2B5EF4-FFF2-40B4-BE49-F238E27FC236}">
                <a16:creationId xmlns:a16="http://schemas.microsoft.com/office/drawing/2014/main" id="{BA82A937-1208-D89C-AE37-14C4B571B586}"/>
              </a:ext>
            </a:extLst>
          </p:cNvPr>
          <p:cNvSpPr txBox="1"/>
          <p:nvPr/>
        </p:nvSpPr>
        <p:spPr>
          <a:xfrm>
            <a:off x="6258772" y="3888543"/>
            <a:ext cx="1134606" cy="461665"/>
          </a:xfrm>
          <a:prstGeom prst="rect">
            <a:avLst/>
          </a:prstGeom>
          <a:noFill/>
        </p:spPr>
        <p:txBody>
          <a:bodyPr wrap="none" rtlCol="0">
            <a:spAutoFit/>
          </a:bodyPr>
          <a:lstStyle/>
          <a:p>
            <a:pPr algn="ctr"/>
            <a:r>
              <a:rPr lang="lt-LT" sz="1200" b="1" dirty="0">
                <a:latin typeface="Calibri Light" panose="020F0302020204030204" pitchFamily="34" charset="0"/>
              </a:rPr>
              <a:t>Formuojamasis </a:t>
            </a:r>
          </a:p>
          <a:p>
            <a:pPr algn="ctr"/>
            <a:r>
              <a:rPr lang="lt-LT" sz="1200" b="1" dirty="0">
                <a:latin typeface="Calibri Light" panose="020F0302020204030204" pitchFamily="34" charset="0"/>
              </a:rPr>
              <a:t>vertinimas</a:t>
            </a:r>
            <a:endParaRPr lang="en-US" sz="1200" b="1" dirty="0">
              <a:latin typeface="Calibri Light" panose="020F0302020204030204" pitchFamily="34" charset="0"/>
            </a:endParaRPr>
          </a:p>
        </p:txBody>
      </p:sp>
      <p:sp>
        <p:nvSpPr>
          <p:cNvPr id="66" name="TextBox 65">
            <a:extLst>
              <a:ext uri="{FF2B5EF4-FFF2-40B4-BE49-F238E27FC236}">
                <a16:creationId xmlns:a16="http://schemas.microsoft.com/office/drawing/2014/main" id="{208F67D4-191C-6E05-3411-6F1A770A7F87}"/>
              </a:ext>
            </a:extLst>
          </p:cNvPr>
          <p:cNvSpPr txBox="1"/>
          <p:nvPr/>
        </p:nvSpPr>
        <p:spPr>
          <a:xfrm>
            <a:off x="3409066" y="5098785"/>
            <a:ext cx="1265090" cy="461665"/>
          </a:xfrm>
          <a:prstGeom prst="rect">
            <a:avLst/>
          </a:prstGeom>
          <a:noFill/>
        </p:spPr>
        <p:txBody>
          <a:bodyPr wrap="none" rtlCol="0">
            <a:spAutoFit/>
          </a:bodyPr>
          <a:lstStyle/>
          <a:p>
            <a:pPr algn="ctr"/>
            <a:r>
              <a:rPr lang="lt-LT" sz="1200" b="1" dirty="0">
                <a:latin typeface="Calibri Light" panose="020F0302020204030204" pitchFamily="34" charset="0"/>
              </a:rPr>
              <a:t>Apibendrinamasis</a:t>
            </a:r>
          </a:p>
          <a:p>
            <a:pPr algn="ctr"/>
            <a:r>
              <a:rPr lang="lt-LT" sz="1200" b="1" dirty="0">
                <a:latin typeface="Calibri Light" panose="020F0302020204030204" pitchFamily="34" charset="0"/>
              </a:rPr>
              <a:t>vertinimas</a:t>
            </a:r>
            <a:endParaRPr lang="en-US" sz="1200" b="1" dirty="0">
              <a:latin typeface="Calibri Light" panose="020F0302020204030204" pitchFamily="34" charset="0"/>
            </a:endParaRPr>
          </a:p>
        </p:txBody>
      </p:sp>
      <p:sp>
        <p:nvSpPr>
          <p:cNvPr id="67" name="Oval 66">
            <a:extLst>
              <a:ext uri="{FF2B5EF4-FFF2-40B4-BE49-F238E27FC236}">
                <a16:creationId xmlns:a16="http://schemas.microsoft.com/office/drawing/2014/main" id="{02D38595-3099-8F36-55BB-45A4A4FA4AE4}"/>
              </a:ext>
            </a:extLst>
          </p:cNvPr>
          <p:cNvSpPr/>
          <p:nvPr/>
        </p:nvSpPr>
        <p:spPr>
          <a:xfrm>
            <a:off x="6624306" y="2754353"/>
            <a:ext cx="341752" cy="341752"/>
          </a:xfrm>
          <a:prstGeom prst="ellipse">
            <a:avLst/>
          </a:prstGeom>
          <a:solidFill>
            <a:srgbClr val="AF241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lt-LT" b="1" cap="small" dirty="0">
                <a:solidFill>
                  <a:prstClr val="white"/>
                </a:solidFill>
                <a:effectLst>
                  <a:outerShdw blurRad="25400" dist="38100" dir="2700000" algn="tl">
                    <a:srgbClr val="000000">
                      <a:alpha val="70000"/>
                    </a:srgbClr>
                  </a:outerShdw>
                </a:effectLst>
                <a:cs typeface="Arial" pitchFamily="34" charset="0"/>
              </a:rPr>
              <a:t>A</a:t>
            </a:r>
            <a:endParaRPr lang="en-US" b="1" cap="small" dirty="0">
              <a:solidFill>
                <a:prstClr val="white"/>
              </a:solidFill>
              <a:effectLst>
                <a:outerShdw blurRad="25400" dist="38100" dir="2700000" algn="tl">
                  <a:srgbClr val="000000">
                    <a:alpha val="70000"/>
                  </a:srgbClr>
                </a:outerShdw>
              </a:effectLst>
              <a:cs typeface="Arial" pitchFamily="34" charset="0"/>
            </a:endParaRPr>
          </a:p>
        </p:txBody>
      </p:sp>
      <p:sp>
        <p:nvSpPr>
          <p:cNvPr id="68" name="Oval 67">
            <a:extLst>
              <a:ext uri="{FF2B5EF4-FFF2-40B4-BE49-F238E27FC236}">
                <a16:creationId xmlns:a16="http://schemas.microsoft.com/office/drawing/2014/main" id="{47A65D91-CEF8-3F05-BB79-3D585CFCC923}"/>
              </a:ext>
            </a:extLst>
          </p:cNvPr>
          <p:cNvSpPr/>
          <p:nvPr/>
        </p:nvSpPr>
        <p:spPr>
          <a:xfrm>
            <a:off x="6019811" y="3686681"/>
            <a:ext cx="341752" cy="341752"/>
          </a:xfrm>
          <a:prstGeom prst="ellipse">
            <a:avLst/>
          </a:prstGeom>
          <a:solidFill>
            <a:srgbClr val="AF241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lt-LT" b="1" cap="small" dirty="0">
                <a:solidFill>
                  <a:prstClr val="white"/>
                </a:solidFill>
                <a:effectLst>
                  <a:outerShdw blurRad="25400" dist="38100" dir="2700000" algn="tl">
                    <a:srgbClr val="000000">
                      <a:alpha val="70000"/>
                    </a:srgbClr>
                  </a:outerShdw>
                </a:effectLst>
                <a:cs typeface="Arial" pitchFamily="34" charset="0"/>
              </a:rPr>
              <a:t>B</a:t>
            </a:r>
            <a:endParaRPr lang="en-US" b="1" cap="small" dirty="0">
              <a:solidFill>
                <a:prstClr val="white"/>
              </a:solidFill>
              <a:effectLst>
                <a:outerShdw blurRad="25400" dist="38100" dir="2700000" algn="tl">
                  <a:srgbClr val="000000">
                    <a:alpha val="70000"/>
                  </a:srgbClr>
                </a:outerShdw>
              </a:effectLst>
              <a:cs typeface="Arial" pitchFamily="34" charset="0"/>
            </a:endParaRPr>
          </a:p>
        </p:txBody>
      </p:sp>
      <p:sp>
        <p:nvSpPr>
          <p:cNvPr id="69" name="Oval 68">
            <a:extLst>
              <a:ext uri="{FF2B5EF4-FFF2-40B4-BE49-F238E27FC236}">
                <a16:creationId xmlns:a16="http://schemas.microsoft.com/office/drawing/2014/main" id="{8278BEA2-209A-C7F1-E247-3F7B9A5111EA}"/>
              </a:ext>
            </a:extLst>
          </p:cNvPr>
          <p:cNvSpPr/>
          <p:nvPr/>
        </p:nvSpPr>
        <p:spPr>
          <a:xfrm>
            <a:off x="3908029" y="4832216"/>
            <a:ext cx="341752" cy="341752"/>
          </a:xfrm>
          <a:prstGeom prst="ellipse">
            <a:avLst/>
          </a:prstGeom>
          <a:solidFill>
            <a:srgbClr val="AF2415"/>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lt-LT" b="1" cap="small" dirty="0">
                <a:solidFill>
                  <a:prstClr val="white"/>
                </a:solidFill>
                <a:effectLst>
                  <a:outerShdw blurRad="25400" dist="38100" dir="2700000" algn="tl">
                    <a:srgbClr val="000000">
                      <a:alpha val="70000"/>
                    </a:srgbClr>
                  </a:outerShdw>
                </a:effectLst>
                <a:cs typeface="Arial" pitchFamily="34" charset="0"/>
              </a:rPr>
              <a:t>C</a:t>
            </a:r>
            <a:endParaRPr lang="en-US" b="1" cap="small" dirty="0">
              <a:solidFill>
                <a:prstClr val="white"/>
              </a:solidFill>
              <a:effectLst>
                <a:outerShdw blurRad="25400" dist="38100" dir="2700000" algn="tl">
                  <a:srgbClr val="000000">
                    <a:alpha val="70000"/>
                  </a:srgbClr>
                </a:outerShdw>
              </a:effectLst>
              <a:cs typeface="Arial" pitchFamily="34" charset="0"/>
            </a:endParaRPr>
          </a:p>
        </p:txBody>
      </p:sp>
      <p:sp>
        <p:nvSpPr>
          <p:cNvPr id="70" name="TextBox 69">
            <a:extLst>
              <a:ext uri="{FF2B5EF4-FFF2-40B4-BE49-F238E27FC236}">
                <a16:creationId xmlns:a16="http://schemas.microsoft.com/office/drawing/2014/main" id="{DDCDAEF2-05A6-3201-1656-091F9613B4D3}"/>
              </a:ext>
            </a:extLst>
          </p:cNvPr>
          <p:cNvSpPr txBox="1"/>
          <p:nvPr/>
        </p:nvSpPr>
        <p:spPr>
          <a:xfrm>
            <a:off x="2074585" y="5528384"/>
            <a:ext cx="2679102" cy="1169551"/>
          </a:xfrm>
          <a:prstGeom prst="rect">
            <a:avLst/>
          </a:prstGeom>
          <a:solidFill>
            <a:schemeClr val="tx2">
              <a:lumMod val="20000"/>
              <a:lumOff val="80000"/>
            </a:schemeClr>
          </a:solidFill>
        </p:spPr>
        <p:txBody>
          <a:bodyPr wrap="square">
            <a:spAutoFit/>
          </a:bodyPr>
          <a:lstStyle/>
          <a:p>
            <a:r>
              <a:rPr lang="lt-LT" sz="1400" dirty="0">
                <a:latin typeface="Times New Roman" panose="02020603050405020304" pitchFamily="18" charset="0"/>
                <a:cs typeface="Times New Roman" panose="02020603050405020304" pitchFamily="18" charset="0"/>
              </a:rPr>
              <a:t>Metų pabaigoje, apibendrindami ugdymą, pedagogai atsako į klausimą: kokių vaiko ugdymosi rezultatų siekiame (įvertiname kompetencijų raišką)?</a:t>
            </a:r>
          </a:p>
        </p:txBody>
      </p:sp>
      <p:cxnSp>
        <p:nvCxnSpPr>
          <p:cNvPr id="71" name="Straight Arrow Connector 70">
            <a:extLst>
              <a:ext uri="{FF2B5EF4-FFF2-40B4-BE49-F238E27FC236}">
                <a16:creationId xmlns:a16="http://schemas.microsoft.com/office/drawing/2014/main" id="{22372A22-9BB9-363C-EF19-E0ADAAFB4A3F}"/>
              </a:ext>
            </a:extLst>
          </p:cNvPr>
          <p:cNvCxnSpPr>
            <a:cxnSpLocks/>
            <a:stCxn id="89" idx="3"/>
          </p:cNvCxnSpPr>
          <p:nvPr/>
        </p:nvCxnSpPr>
        <p:spPr>
          <a:xfrm flipV="1">
            <a:off x="3672234" y="1761526"/>
            <a:ext cx="1902034" cy="61549"/>
          </a:xfrm>
          <a:prstGeom prst="straightConnector1">
            <a:avLst/>
          </a:prstGeom>
          <a:ln>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BF39B52F-6466-A44C-3E55-6CB268BB7947}"/>
              </a:ext>
            </a:extLst>
          </p:cNvPr>
          <p:cNvCxnSpPr>
            <a:cxnSpLocks/>
          </p:cNvCxnSpPr>
          <p:nvPr/>
        </p:nvCxnSpPr>
        <p:spPr>
          <a:xfrm>
            <a:off x="5555539" y="1761526"/>
            <a:ext cx="1230436" cy="992827"/>
          </a:xfrm>
          <a:prstGeom prst="straightConnector1">
            <a:avLst/>
          </a:prstGeom>
          <a:ln>
            <a:headEnd type="oval"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3C023281-11E5-F398-6300-67DA2638145D}"/>
              </a:ext>
            </a:extLst>
          </p:cNvPr>
          <p:cNvCxnSpPr>
            <a:cxnSpLocks/>
            <a:stCxn id="90" idx="3"/>
          </p:cNvCxnSpPr>
          <p:nvPr/>
        </p:nvCxnSpPr>
        <p:spPr>
          <a:xfrm flipV="1">
            <a:off x="3816157" y="3709182"/>
            <a:ext cx="2200126" cy="319577"/>
          </a:xfrm>
          <a:prstGeom prst="straightConnector1">
            <a:avLst/>
          </a:prstGeom>
          <a:ln>
            <a:headEnd type="oval" w="med" len="med"/>
            <a:tailEnd type="triangle" w="med" len="med"/>
          </a:ln>
        </p:spPr>
        <p:style>
          <a:lnRef idx="2">
            <a:schemeClr val="accent1"/>
          </a:lnRef>
          <a:fillRef idx="0">
            <a:schemeClr val="accent1"/>
          </a:fillRef>
          <a:effectRef idx="1">
            <a:schemeClr val="accent1"/>
          </a:effectRef>
          <a:fontRef idx="minor">
            <a:schemeClr val="tx1"/>
          </a:fontRef>
        </p:style>
      </p:cxnSp>
      <p:sp>
        <p:nvSpPr>
          <p:cNvPr id="74" name="Freeform 6">
            <a:extLst>
              <a:ext uri="{FF2B5EF4-FFF2-40B4-BE49-F238E27FC236}">
                <a16:creationId xmlns:a16="http://schemas.microsoft.com/office/drawing/2014/main" id="{5D4F12F1-8FC6-2440-AB63-C7C4C6C65A99}"/>
              </a:ext>
            </a:extLst>
          </p:cNvPr>
          <p:cNvSpPr>
            <a:spLocks/>
          </p:cNvSpPr>
          <p:nvPr/>
        </p:nvSpPr>
        <p:spPr bwMode="auto">
          <a:xfrm rot="5400000" flipV="1">
            <a:off x="2767038" y="2083509"/>
            <a:ext cx="5196229" cy="2589373"/>
          </a:xfrm>
          <a:custGeom>
            <a:avLst/>
            <a:gdLst>
              <a:gd name="T0" fmla="*/ 2106 w 2106"/>
              <a:gd name="T1" fmla="*/ 1053 h 1053"/>
              <a:gd name="T2" fmla="*/ 1053 w 2106"/>
              <a:gd name="T3" fmla="*/ 0 h 1053"/>
              <a:gd name="T4" fmla="*/ 0 w 2106"/>
              <a:gd name="T5" fmla="*/ 1053 h 1053"/>
              <a:gd name="T6" fmla="*/ 24 w 2106"/>
              <a:gd name="T7" fmla="*/ 1053 h 1053"/>
              <a:gd name="T8" fmla="*/ 326 w 2106"/>
              <a:gd name="T9" fmla="*/ 325 h 1053"/>
              <a:gd name="T10" fmla="*/ 1053 w 2106"/>
              <a:gd name="T11" fmla="*/ 24 h 1053"/>
              <a:gd name="T12" fmla="*/ 1781 w 2106"/>
              <a:gd name="T13" fmla="*/ 325 h 1053"/>
              <a:gd name="T14" fmla="*/ 2082 w 2106"/>
              <a:gd name="T15" fmla="*/ 1053 h 1053"/>
              <a:gd name="T16" fmla="*/ 2106 w 2106"/>
              <a:gd name="T17" fmla="*/ 1053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6" h="1053">
                <a:moveTo>
                  <a:pt x="2106" y="1053"/>
                </a:moveTo>
                <a:cubicBezTo>
                  <a:pt x="2106" y="471"/>
                  <a:pt x="1635" y="0"/>
                  <a:pt x="1053" y="0"/>
                </a:cubicBezTo>
                <a:cubicBezTo>
                  <a:pt x="472" y="0"/>
                  <a:pt x="0" y="471"/>
                  <a:pt x="0" y="1053"/>
                </a:cubicBezTo>
                <a:cubicBezTo>
                  <a:pt x="24" y="1053"/>
                  <a:pt x="24" y="1053"/>
                  <a:pt x="24" y="1053"/>
                </a:cubicBezTo>
                <a:cubicBezTo>
                  <a:pt x="24" y="769"/>
                  <a:pt x="140" y="512"/>
                  <a:pt x="326" y="325"/>
                </a:cubicBezTo>
                <a:cubicBezTo>
                  <a:pt x="512" y="139"/>
                  <a:pt x="769" y="24"/>
                  <a:pt x="1053" y="24"/>
                </a:cubicBezTo>
                <a:cubicBezTo>
                  <a:pt x="1337" y="24"/>
                  <a:pt x="1595" y="139"/>
                  <a:pt x="1781" y="325"/>
                </a:cubicBezTo>
                <a:cubicBezTo>
                  <a:pt x="1967" y="512"/>
                  <a:pt x="2082" y="769"/>
                  <a:pt x="2082" y="1053"/>
                </a:cubicBezTo>
                <a:lnTo>
                  <a:pt x="2106" y="1053"/>
                </a:lnTo>
                <a:close/>
              </a:path>
            </a:pathLst>
          </a:custGeom>
          <a:solidFill>
            <a:schemeClr val="tx2"/>
          </a:solidFill>
          <a:ln>
            <a:solidFill>
              <a:schemeClr val="accent2">
                <a:lumMod val="50000"/>
              </a:schemeClr>
            </a:solid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75" name="Freeform 7">
            <a:extLst>
              <a:ext uri="{FF2B5EF4-FFF2-40B4-BE49-F238E27FC236}">
                <a16:creationId xmlns:a16="http://schemas.microsoft.com/office/drawing/2014/main" id="{E9DDB3AE-DB30-0C99-9DAC-2DA0F8E043F1}"/>
              </a:ext>
            </a:extLst>
          </p:cNvPr>
          <p:cNvSpPr>
            <a:spLocks/>
          </p:cNvSpPr>
          <p:nvPr/>
        </p:nvSpPr>
        <p:spPr bwMode="auto">
          <a:xfrm rot="5400000" flipV="1">
            <a:off x="3041886" y="2271215"/>
            <a:ext cx="4670451" cy="2216046"/>
          </a:xfrm>
          <a:custGeom>
            <a:avLst/>
            <a:gdLst>
              <a:gd name="T0" fmla="*/ 1893 w 1893"/>
              <a:gd name="T1" fmla="*/ 901 h 901"/>
              <a:gd name="T2" fmla="*/ 946 w 1893"/>
              <a:gd name="T3" fmla="*/ 0 h 901"/>
              <a:gd name="T4" fmla="*/ 0 w 1893"/>
              <a:gd name="T5" fmla="*/ 901 h 901"/>
              <a:gd name="T6" fmla="*/ 4 w 1893"/>
              <a:gd name="T7" fmla="*/ 901 h 901"/>
              <a:gd name="T8" fmla="*/ 289 w 1893"/>
              <a:gd name="T9" fmla="*/ 267 h 901"/>
              <a:gd name="T10" fmla="*/ 946 w 1893"/>
              <a:gd name="T11" fmla="*/ 4 h 901"/>
              <a:gd name="T12" fmla="*/ 1603 w 1893"/>
              <a:gd name="T13" fmla="*/ 267 h 901"/>
              <a:gd name="T14" fmla="*/ 1889 w 1893"/>
              <a:gd name="T15" fmla="*/ 901 h 901"/>
              <a:gd name="T16" fmla="*/ 1893 w 1893"/>
              <a:gd name="T17" fmla="*/ 901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3" h="901">
                <a:moveTo>
                  <a:pt x="1893" y="901"/>
                </a:moveTo>
                <a:cubicBezTo>
                  <a:pt x="1892" y="403"/>
                  <a:pt x="1444" y="0"/>
                  <a:pt x="946" y="0"/>
                </a:cubicBezTo>
                <a:cubicBezTo>
                  <a:pt x="449" y="0"/>
                  <a:pt x="0" y="403"/>
                  <a:pt x="0" y="901"/>
                </a:cubicBezTo>
                <a:cubicBezTo>
                  <a:pt x="4" y="901"/>
                  <a:pt x="4" y="901"/>
                  <a:pt x="4" y="901"/>
                </a:cubicBezTo>
                <a:cubicBezTo>
                  <a:pt x="4" y="653"/>
                  <a:pt x="116" y="429"/>
                  <a:pt x="289" y="267"/>
                </a:cubicBezTo>
                <a:cubicBezTo>
                  <a:pt x="463" y="104"/>
                  <a:pt x="699" y="4"/>
                  <a:pt x="946" y="4"/>
                </a:cubicBezTo>
                <a:cubicBezTo>
                  <a:pt x="1194" y="4"/>
                  <a:pt x="1430" y="104"/>
                  <a:pt x="1603" y="267"/>
                </a:cubicBezTo>
                <a:cubicBezTo>
                  <a:pt x="1777" y="429"/>
                  <a:pt x="1889" y="653"/>
                  <a:pt x="1889" y="901"/>
                </a:cubicBezTo>
                <a:lnTo>
                  <a:pt x="1893" y="901"/>
                </a:lnTo>
                <a:close/>
              </a:path>
            </a:pathLst>
          </a:custGeom>
          <a:solidFill>
            <a:schemeClr val="tx2"/>
          </a:solidFill>
          <a:ln>
            <a:solidFill>
              <a:schemeClr val="accent2">
                <a:lumMod val="50000"/>
              </a:schemeClr>
            </a:solid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6" name="Freeform 8">
            <a:extLst>
              <a:ext uri="{FF2B5EF4-FFF2-40B4-BE49-F238E27FC236}">
                <a16:creationId xmlns:a16="http://schemas.microsoft.com/office/drawing/2014/main" id="{51F7364A-DE6B-A93E-A2E6-BB5E397051FB}"/>
              </a:ext>
            </a:extLst>
          </p:cNvPr>
          <p:cNvSpPr>
            <a:spLocks noEditPoints="1"/>
          </p:cNvSpPr>
          <p:nvPr/>
        </p:nvSpPr>
        <p:spPr bwMode="auto">
          <a:xfrm rot="5400000" flipV="1">
            <a:off x="2550013" y="1896327"/>
            <a:ext cx="5653156" cy="2965822"/>
          </a:xfrm>
          <a:custGeom>
            <a:avLst/>
            <a:gdLst>
              <a:gd name="T0" fmla="*/ 6 w 2291"/>
              <a:gd name="T1" fmla="*/ 1165 h 1206"/>
              <a:gd name="T2" fmla="*/ 6 w 2291"/>
              <a:gd name="T3" fmla="*/ 1080 h 1206"/>
              <a:gd name="T4" fmla="*/ 16 w 2291"/>
              <a:gd name="T5" fmla="*/ 1033 h 1206"/>
              <a:gd name="T6" fmla="*/ 20 w 2291"/>
              <a:gd name="T7" fmla="*/ 973 h 1206"/>
              <a:gd name="T8" fmla="*/ 32 w 2291"/>
              <a:gd name="T9" fmla="*/ 914 h 1206"/>
              <a:gd name="T10" fmla="*/ 51 w 2291"/>
              <a:gd name="T11" fmla="*/ 857 h 1206"/>
              <a:gd name="T12" fmla="*/ 71 w 2291"/>
              <a:gd name="T13" fmla="*/ 776 h 1206"/>
              <a:gd name="T14" fmla="*/ 93 w 2291"/>
              <a:gd name="T15" fmla="*/ 732 h 1206"/>
              <a:gd name="T16" fmla="*/ 111 w 2291"/>
              <a:gd name="T17" fmla="*/ 675 h 1206"/>
              <a:gd name="T18" fmla="*/ 137 w 2291"/>
              <a:gd name="T19" fmla="*/ 621 h 1206"/>
              <a:gd name="T20" fmla="*/ 170 w 2291"/>
              <a:gd name="T21" fmla="*/ 570 h 1206"/>
              <a:gd name="T22" fmla="*/ 210 w 2291"/>
              <a:gd name="T23" fmla="*/ 496 h 1206"/>
              <a:gd name="T24" fmla="*/ 241 w 2291"/>
              <a:gd name="T25" fmla="*/ 460 h 1206"/>
              <a:gd name="T26" fmla="*/ 274 w 2291"/>
              <a:gd name="T27" fmla="*/ 410 h 1206"/>
              <a:gd name="T28" fmla="*/ 313 w 2291"/>
              <a:gd name="T29" fmla="*/ 364 h 1206"/>
              <a:gd name="T30" fmla="*/ 358 w 2291"/>
              <a:gd name="T31" fmla="*/ 325 h 1206"/>
              <a:gd name="T32" fmla="*/ 416 w 2291"/>
              <a:gd name="T33" fmla="*/ 264 h 1206"/>
              <a:gd name="T34" fmla="*/ 457 w 2291"/>
              <a:gd name="T35" fmla="*/ 238 h 1206"/>
              <a:gd name="T36" fmla="*/ 502 w 2291"/>
              <a:gd name="T37" fmla="*/ 198 h 1206"/>
              <a:gd name="T38" fmla="*/ 552 w 2291"/>
              <a:gd name="T39" fmla="*/ 165 h 1206"/>
              <a:gd name="T40" fmla="*/ 607 w 2291"/>
              <a:gd name="T41" fmla="*/ 139 h 1206"/>
              <a:gd name="T42" fmla="*/ 680 w 2291"/>
              <a:gd name="T43" fmla="*/ 97 h 1206"/>
              <a:gd name="T44" fmla="*/ 727 w 2291"/>
              <a:gd name="T45" fmla="*/ 84 h 1206"/>
              <a:gd name="T46" fmla="*/ 781 w 2291"/>
              <a:gd name="T47" fmla="*/ 58 h 1206"/>
              <a:gd name="T48" fmla="*/ 839 w 2291"/>
              <a:gd name="T49" fmla="*/ 41 h 1206"/>
              <a:gd name="T50" fmla="*/ 898 w 2291"/>
              <a:gd name="T51" fmla="*/ 32 h 1206"/>
              <a:gd name="T52" fmla="*/ 980 w 2291"/>
              <a:gd name="T53" fmla="*/ 12 h 1206"/>
              <a:gd name="T54" fmla="*/ 1028 w 2291"/>
              <a:gd name="T55" fmla="*/ 11 h 1206"/>
              <a:gd name="T56" fmla="*/ 1088 w 2291"/>
              <a:gd name="T57" fmla="*/ 2 h 1206"/>
              <a:gd name="T58" fmla="*/ 1145 w 2291"/>
              <a:gd name="T59" fmla="*/ 6 h 1206"/>
              <a:gd name="T60" fmla="*/ 1220 w 2291"/>
              <a:gd name="T61" fmla="*/ 3 h 1206"/>
              <a:gd name="T62" fmla="*/ 1267 w 2291"/>
              <a:gd name="T63" fmla="*/ 12 h 1206"/>
              <a:gd name="T64" fmla="*/ 1327 w 2291"/>
              <a:gd name="T65" fmla="*/ 14 h 1206"/>
              <a:gd name="T66" fmla="*/ 1387 w 2291"/>
              <a:gd name="T67" fmla="*/ 25 h 1206"/>
              <a:gd name="T68" fmla="*/ 1444 w 2291"/>
              <a:gd name="T69" fmla="*/ 44 h 1206"/>
              <a:gd name="T70" fmla="*/ 1525 w 2291"/>
              <a:gd name="T71" fmla="*/ 64 h 1206"/>
              <a:gd name="T72" fmla="*/ 1569 w 2291"/>
              <a:gd name="T73" fmla="*/ 85 h 1206"/>
              <a:gd name="T74" fmla="*/ 1626 w 2291"/>
              <a:gd name="T75" fmla="*/ 104 h 1206"/>
              <a:gd name="T76" fmla="*/ 1680 w 2291"/>
              <a:gd name="T77" fmla="*/ 131 h 1206"/>
              <a:gd name="T78" fmla="*/ 1729 w 2291"/>
              <a:gd name="T79" fmla="*/ 165 h 1206"/>
              <a:gd name="T80" fmla="*/ 1802 w 2291"/>
              <a:gd name="T81" fmla="*/ 207 h 1206"/>
              <a:gd name="T82" fmla="*/ 1837 w 2291"/>
              <a:gd name="T83" fmla="*/ 240 h 1206"/>
              <a:gd name="T84" fmla="*/ 1886 w 2291"/>
              <a:gd name="T85" fmla="*/ 274 h 1206"/>
              <a:gd name="T86" fmla="*/ 1930 w 2291"/>
              <a:gd name="T87" fmla="*/ 315 h 1206"/>
              <a:gd name="T88" fmla="*/ 1968 w 2291"/>
              <a:gd name="T89" fmla="*/ 362 h 1206"/>
              <a:gd name="T90" fmla="*/ 2027 w 2291"/>
              <a:gd name="T91" fmla="*/ 422 h 1206"/>
              <a:gd name="T92" fmla="*/ 2052 w 2291"/>
              <a:gd name="T93" fmla="*/ 464 h 1206"/>
              <a:gd name="T94" fmla="*/ 2090 w 2291"/>
              <a:gd name="T95" fmla="*/ 511 h 1206"/>
              <a:gd name="T96" fmla="*/ 2122 w 2291"/>
              <a:gd name="T97" fmla="*/ 562 h 1206"/>
              <a:gd name="T98" fmla="*/ 2146 w 2291"/>
              <a:gd name="T99" fmla="*/ 617 h 1206"/>
              <a:gd name="T100" fmla="*/ 2187 w 2291"/>
              <a:gd name="T101" fmla="*/ 691 h 1206"/>
              <a:gd name="T102" fmla="*/ 2200 w 2291"/>
              <a:gd name="T103" fmla="*/ 737 h 1206"/>
              <a:gd name="T104" fmla="*/ 2225 w 2291"/>
              <a:gd name="T105" fmla="*/ 792 h 1206"/>
              <a:gd name="T106" fmla="*/ 2243 w 2291"/>
              <a:gd name="T107" fmla="*/ 850 h 1206"/>
              <a:gd name="T108" fmla="*/ 2252 w 2291"/>
              <a:gd name="T109" fmla="*/ 909 h 1206"/>
              <a:gd name="T110" fmla="*/ 2274 w 2291"/>
              <a:gd name="T111" fmla="*/ 991 h 1206"/>
              <a:gd name="T112" fmla="*/ 2275 w 2291"/>
              <a:gd name="T113" fmla="*/ 1039 h 1206"/>
              <a:gd name="T114" fmla="*/ 2287 w 2291"/>
              <a:gd name="T115" fmla="*/ 1098 h 1206"/>
              <a:gd name="T116" fmla="*/ 2290 w 2291"/>
              <a:gd name="T117" fmla="*/ 1158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91" h="1206">
                <a:moveTo>
                  <a:pt x="0" y="1200"/>
                </a:moveTo>
                <a:cubicBezTo>
                  <a:pt x="0" y="1202"/>
                  <a:pt x="0" y="1204"/>
                  <a:pt x="0" y="1206"/>
                </a:cubicBezTo>
                <a:cubicBezTo>
                  <a:pt x="5" y="1206"/>
                  <a:pt x="5" y="1206"/>
                  <a:pt x="5" y="1206"/>
                </a:cubicBezTo>
                <a:cubicBezTo>
                  <a:pt x="5" y="1204"/>
                  <a:pt x="5" y="1202"/>
                  <a:pt x="5" y="1201"/>
                </a:cubicBezTo>
                <a:lnTo>
                  <a:pt x="0" y="1200"/>
                </a:lnTo>
                <a:close/>
                <a:moveTo>
                  <a:pt x="0" y="1176"/>
                </a:moveTo>
                <a:cubicBezTo>
                  <a:pt x="0" y="1180"/>
                  <a:pt x="0" y="1184"/>
                  <a:pt x="0" y="1188"/>
                </a:cubicBezTo>
                <a:cubicBezTo>
                  <a:pt x="5" y="1189"/>
                  <a:pt x="5" y="1189"/>
                  <a:pt x="5" y="1189"/>
                </a:cubicBezTo>
                <a:cubicBezTo>
                  <a:pt x="5" y="1185"/>
                  <a:pt x="5" y="1181"/>
                  <a:pt x="5" y="1177"/>
                </a:cubicBezTo>
                <a:lnTo>
                  <a:pt x="0" y="1176"/>
                </a:lnTo>
                <a:close/>
                <a:moveTo>
                  <a:pt x="1" y="1152"/>
                </a:moveTo>
                <a:cubicBezTo>
                  <a:pt x="1" y="1156"/>
                  <a:pt x="1" y="1160"/>
                  <a:pt x="0" y="1164"/>
                </a:cubicBezTo>
                <a:cubicBezTo>
                  <a:pt x="6" y="1165"/>
                  <a:pt x="6" y="1165"/>
                  <a:pt x="6" y="1165"/>
                </a:cubicBezTo>
                <a:cubicBezTo>
                  <a:pt x="6" y="1161"/>
                  <a:pt x="6" y="1157"/>
                  <a:pt x="6" y="1153"/>
                </a:cubicBezTo>
                <a:cubicBezTo>
                  <a:pt x="1" y="1152"/>
                  <a:pt x="1" y="1152"/>
                  <a:pt x="1" y="1152"/>
                </a:cubicBezTo>
                <a:close/>
                <a:moveTo>
                  <a:pt x="2" y="1128"/>
                </a:moveTo>
                <a:cubicBezTo>
                  <a:pt x="2" y="1132"/>
                  <a:pt x="2" y="1136"/>
                  <a:pt x="1" y="1140"/>
                </a:cubicBezTo>
                <a:cubicBezTo>
                  <a:pt x="7" y="1141"/>
                  <a:pt x="7" y="1141"/>
                  <a:pt x="7" y="1141"/>
                </a:cubicBezTo>
                <a:cubicBezTo>
                  <a:pt x="7" y="1137"/>
                  <a:pt x="7" y="1133"/>
                  <a:pt x="7" y="1129"/>
                </a:cubicBezTo>
                <a:lnTo>
                  <a:pt x="2" y="1128"/>
                </a:lnTo>
                <a:close/>
                <a:moveTo>
                  <a:pt x="4" y="1104"/>
                </a:moveTo>
                <a:cubicBezTo>
                  <a:pt x="3" y="1108"/>
                  <a:pt x="3" y="1112"/>
                  <a:pt x="3" y="1116"/>
                </a:cubicBezTo>
                <a:cubicBezTo>
                  <a:pt x="8" y="1117"/>
                  <a:pt x="8" y="1117"/>
                  <a:pt x="8" y="1117"/>
                </a:cubicBezTo>
                <a:cubicBezTo>
                  <a:pt x="8" y="1113"/>
                  <a:pt x="9" y="1109"/>
                  <a:pt x="9" y="1105"/>
                </a:cubicBezTo>
                <a:lnTo>
                  <a:pt x="4" y="1104"/>
                </a:lnTo>
                <a:close/>
                <a:moveTo>
                  <a:pt x="6" y="1080"/>
                </a:moveTo>
                <a:cubicBezTo>
                  <a:pt x="5" y="1084"/>
                  <a:pt x="5" y="1088"/>
                  <a:pt x="5" y="1092"/>
                </a:cubicBezTo>
                <a:cubicBezTo>
                  <a:pt x="10" y="1093"/>
                  <a:pt x="10" y="1093"/>
                  <a:pt x="10" y="1093"/>
                </a:cubicBezTo>
                <a:cubicBezTo>
                  <a:pt x="10" y="1089"/>
                  <a:pt x="11" y="1085"/>
                  <a:pt x="11" y="1081"/>
                </a:cubicBezTo>
                <a:lnTo>
                  <a:pt x="6" y="1080"/>
                </a:lnTo>
                <a:close/>
                <a:moveTo>
                  <a:pt x="8" y="1057"/>
                </a:moveTo>
                <a:cubicBezTo>
                  <a:pt x="8" y="1061"/>
                  <a:pt x="7" y="1065"/>
                  <a:pt x="7" y="1069"/>
                </a:cubicBezTo>
                <a:cubicBezTo>
                  <a:pt x="12" y="1069"/>
                  <a:pt x="12" y="1069"/>
                  <a:pt x="12" y="1069"/>
                </a:cubicBezTo>
                <a:cubicBezTo>
                  <a:pt x="12" y="1065"/>
                  <a:pt x="13" y="1061"/>
                  <a:pt x="13" y="1057"/>
                </a:cubicBezTo>
                <a:lnTo>
                  <a:pt x="8" y="1057"/>
                </a:lnTo>
                <a:close/>
                <a:moveTo>
                  <a:pt x="11" y="1033"/>
                </a:moveTo>
                <a:cubicBezTo>
                  <a:pt x="10" y="1037"/>
                  <a:pt x="10" y="1041"/>
                  <a:pt x="9" y="1045"/>
                </a:cubicBezTo>
                <a:cubicBezTo>
                  <a:pt x="15" y="1045"/>
                  <a:pt x="15" y="1045"/>
                  <a:pt x="15" y="1045"/>
                </a:cubicBezTo>
                <a:cubicBezTo>
                  <a:pt x="15" y="1041"/>
                  <a:pt x="16" y="1037"/>
                  <a:pt x="16" y="1033"/>
                </a:cubicBezTo>
                <a:lnTo>
                  <a:pt x="11" y="1033"/>
                </a:lnTo>
                <a:close/>
                <a:moveTo>
                  <a:pt x="14" y="1009"/>
                </a:moveTo>
                <a:cubicBezTo>
                  <a:pt x="14" y="1013"/>
                  <a:pt x="13" y="1017"/>
                  <a:pt x="12" y="1021"/>
                </a:cubicBezTo>
                <a:cubicBezTo>
                  <a:pt x="18" y="1022"/>
                  <a:pt x="18" y="1022"/>
                  <a:pt x="18" y="1022"/>
                </a:cubicBezTo>
                <a:cubicBezTo>
                  <a:pt x="18" y="1018"/>
                  <a:pt x="19" y="1014"/>
                  <a:pt x="19" y="1010"/>
                </a:cubicBezTo>
                <a:lnTo>
                  <a:pt x="14" y="1009"/>
                </a:lnTo>
                <a:close/>
                <a:moveTo>
                  <a:pt x="18" y="985"/>
                </a:moveTo>
                <a:cubicBezTo>
                  <a:pt x="17" y="989"/>
                  <a:pt x="17" y="993"/>
                  <a:pt x="16" y="997"/>
                </a:cubicBezTo>
                <a:cubicBezTo>
                  <a:pt x="21" y="998"/>
                  <a:pt x="21" y="998"/>
                  <a:pt x="21" y="998"/>
                </a:cubicBezTo>
                <a:cubicBezTo>
                  <a:pt x="22" y="994"/>
                  <a:pt x="22" y="990"/>
                  <a:pt x="23" y="986"/>
                </a:cubicBezTo>
                <a:lnTo>
                  <a:pt x="18" y="985"/>
                </a:lnTo>
                <a:close/>
                <a:moveTo>
                  <a:pt x="22" y="961"/>
                </a:moveTo>
                <a:cubicBezTo>
                  <a:pt x="21" y="965"/>
                  <a:pt x="21" y="969"/>
                  <a:pt x="20" y="973"/>
                </a:cubicBezTo>
                <a:cubicBezTo>
                  <a:pt x="25" y="974"/>
                  <a:pt x="25" y="974"/>
                  <a:pt x="25" y="974"/>
                </a:cubicBezTo>
                <a:cubicBezTo>
                  <a:pt x="26" y="970"/>
                  <a:pt x="27" y="966"/>
                  <a:pt x="27" y="962"/>
                </a:cubicBezTo>
                <a:lnTo>
                  <a:pt x="22" y="961"/>
                </a:lnTo>
                <a:close/>
                <a:moveTo>
                  <a:pt x="27" y="938"/>
                </a:moveTo>
                <a:cubicBezTo>
                  <a:pt x="26" y="942"/>
                  <a:pt x="25" y="946"/>
                  <a:pt x="24" y="950"/>
                </a:cubicBezTo>
                <a:cubicBezTo>
                  <a:pt x="30" y="951"/>
                  <a:pt x="30" y="951"/>
                  <a:pt x="30" y="951"/>
                </a:cubicBezTo>
                <a:cubicBezTo>
                  <a:pt x="30" y="947"/>
                  <a:pt x="31" y="943"/>
                  <a:pt x="32" y="939"/>
                </a:cubicBezTo>
                <a:lnTo>
                  <a:pt x="27" y="938"/>
                </a:lnTo>
                <a:close/>
                <a:moveTo>
                  <a:pt x="32" y="914"/>
                </a:moveTo>
                <a:cubicBezTo>
                  <a:pt x="31" y="918"/>
                  <a:pt x="30" y="922"/>
                  <a:pt x="29" y="926"/>
                </a:cubicBezTo>
                <a:cubicBezTo>
                  <a:pt x="34" y="927"/>
                  <a:pt x="34" y="927"/>
                  <a:pt x="34" y="927"/>
                </a:cubicBezTo>
                <a:cubicBezTo>
                  <a:pt x="35" y="923"/>
                  <a:pt x="36" y="919"/>
                  <a:pt x="37" y="915"/>
                </a:cubicBezTo>
                <a:lnTo>
                  <a:pt x="32" y="914"/>
                </a:lnTo>
                <a:close/>
                <a:moveTo>
                  <a:pt x="37" y="891"/>
                </a:moveTo>
                <a:cubicBezTo>
                  <a:pt x="36" y="895"/>
                  <a:pt x="35" y="899"/>
                  <a:pt x="34" y="903"/>
                </a:cubicBezTo>
                <a:cubicBezTo>
                  <a:pt x="40" y="904"/>
                  <a:pt x="40" y="904"/>
                  <a:pt x="40" y="904"/>
                </a:cubicBezTo>
                <a:cubicBezTo>
                  <a:pt x="40" y="900"/>
                  <a:pt x="41" y="896"/>
                  <a:pt x="42" y="892"/>
                </a:cubicBezTo>
                <a:lnTo>
                  <a:pt x="37" y="891"/>
                </a:lnTo>
                <a:close/>
                <a:moveTo>
                  <a:pt x="43" y="868"/>
                </a:moveTo>
                <a:cubicBezTo>
                  <a:pt x="42" y="871"/>
                  <a:pt x="41" y="875"/>
                  <a:pt x="40" y="879"/>
                </a:cubicBezTo>
                <a:cubicBezTo>
                  <a:pt x="45" y="881"/>
                  <a:pt x="45" y="881"/>
                  <a:pt x="45" y="881"/>
                </a:cubicBezTo>
                <a:cubicBezTo>
                  <a:pt x="46" y="877"/>
                  <a:pt x="47" y="873"/>
                  <a:pt x="48" y="869"/>
                </a:cubicBezTo>
                <a:lnTo>
                  <a:pt x="43" y="868"/>
                </a:lnTo>
                <a:close/>
                <a:moveTo>
                  <a:pt x="49" y="844"/>
                </a:moveTo>
                <a:cubicBezTo>
                  <a:pt x="48" y="848"/>
                  <a:pt x="47" y="852"/>
                  <a:pt x="46" y="856"/>
                </a:cubicBezTo>
                <a:cubicBezTo>
                  <a:pt x="51" y="857"/>
                  <a:pt x="51" y="857"/>
                  <a:pt x="51" y="857"/>
                </a:cubicBezTo>
                <a:cubicBezTo>
                  <a:pt x="52" y="854"/>
                  <a:pt x="53" y="850"/>
                  <a:pt x="54" y="846"/>
                </a:cubicBezTo>
                <a:lnTo>
                  <a:pt x="49" y="844"/>
                </a:lnTo>
                <a:close/>
                <a:moveTo>
                  <a:pt x="56" y="821"/>
                </a:moveTo>
                <a:cubicBezTo>
                  <a:pt x="55" y="825"/>
                  <a:pt x="54" y="829"/>
                  <a:pt x="53" y="833"/>
                </a:cubicBezTo>
                <a:cubicBezTo>
                  <a:pt x="58" y="834"/>
                  <a:pt x="58" y="834"/>
                  <a:pt x="58" y="834"/>
                </a:cubicBezTo>
                <a:cubicBezTo>
                  <a:pt x="59" y="831"/>
                  <a:pt x="60" y="827"/>
                  <a:pt x="61" y="823"/>
                </a:cubicBezTo>
                <a:lnTo>
                  <a:pt x="56" y="821"/>
                </a:lnTo>
                <a:close/>
                <a:moveTo>
                  <a:pt x="63" y="798"/>
                </a:moveTo>
                <a:cubicBezTo>
                  <a:pt x="62" y="802"/>
                  <a:pt x="61" y="806"/>
                  <a:pt x="60" y="810"/>
                </a:cubicBezTo>
                <a:cubicBezTo>
                  <a:pt x="65" y="811"/>
                  <a:pt x="65" y="811"/>
                  <a:pt x="65" y="811"/>
                </a:cubicBezTo>
                <a:cubicBezTo>
                  <a:pt x="66" y="808"/>
                  <a:pt x="67" y="804"/>
                  <a:pt x="68" y="800"/>
                </a:cubicBezTo>
                <a:cubicBezTo>
                  <a:pt x="63" y="798"/>
                  <a:pt x="63" y="798"/>
                  <a:pt x="63" y="798"/>
                </a:cubicBezTo>
                <a:close/>
                <a:moveTo>
                  <a:pt x="71" y="776"/>
                </a:moveTo>
                <a:cubicBezTo>
                  <a:pt x="70" y="779"/>
                  <a:pt x="68" y="783"/>
                  <a:pt x="67" y="787"/>
                </a:cubicBezTo>
                <a:cubicBezTo>
                  <a:pt x="72" y="789"/>
                  <a:pt x="72" y="789"/>
                  <a:pt x="72" y="789"/>
                </a:cubicBezTo>
                <a:cubicBezTo>
                  <a:pt x="73" y="785"/>
                  <a:pt x="75" y="781"/>
                  <a:pt x="76" y="777"/>
                </a:cubicBezTo>
                <a:lnTo>
                  <a:pt x="71" y="776"/>
                </a:lnTo>
                <a:close/>
                <a:moveTo>
                  <a:pt x="79" y="753"/>
                </a:moveTo>
                <a:cubicBezTo>
                  <a:pt x="78" y="757"/>
                  <a:pt x="76" y="760"/>
                  <a:pt x="75" y="764"/>
                </a:cubicBezTo>
                <a:cubicBezTo>
                  <a:pt x="80" y="766"/>
                  <a:pt x="80" y="766"/>
                  <a:pt x="80" y="766"/>
                </a:cubicBezTo>
                <a:cubicBezTo>
                  <a:pt x="81" y="762"/>
                  <a:pt x="83" y="759"/>
                  <a:pt x="84" y="755"/>
                </a:cubicBezTo>
                <a:lnTo>
                  <a:pt x="79" y="753"/>
                </a:lnTo>
                <a:close/>
                <a:moveTo>
                  <a:pt x="88" y="730"/>
                </a:moveTo>
                <a:cubicBezTo>
                  <a:pt x="86" y="734"/>
                  <a:pt x="85" y="738"/>
                  <a:pt x="83" y="742"/>
                </a:cubicBezTo>
                <a:cubicBezTo>
                  <a:pt x="88" y="744"/>
                  <a:pt x="88" y="744"/>
                  <a:pt x="88" y="744"/>
                </a:cubicBezTo>
                <a:cubicBezTo>
                  <a:pt x="90" y="740"/>
                  <a:pt x="91" y="736"/>
                  <a:pt x="93" y="732"/>
                </a:cubicBezTo>
                <a:lnTo>
                  <a:pt x="88" y="730"/>
                </a:lnTo>
                <a:close/>
                <a:moveTo>
                  <a:pt x="97" y="708"/>
                </a:moveTo>
                <a:cubicBezTo>
                  <a:pt x="95" y="712"/>
                  <a:pt x="94" y="716"/>
                  <a:pt x="92" y="719"/>
                </a:cubicBezTo>
                <a:cubicBezTo>
                  <a:pt x="97" y="721"/>
                  <a:pt x="97" y="721"/>
                  <a:pt x="97" y="721"/>
                </a:cubicBezTo>
                <a:cubicBezTo>
                  <a:pt x="98" y="718"/>
                  <a:pt x="100" y="714"/>
                  <a:pt x="101" y="710"/>
                </a:cubicBezTo>
                <a:lnTo>
                  <a:pt x="97" y="708"/>
                </a:lnTo>
                <a:close/>
                <a:moveTo>
                  <a:pt x="106" y="686"/>
                </a:moveTo>
                <a:cubicBezTo>
                  <a:pt x="104" y="690"/>
                  <a:pt x="103" y="693"/>
                  <a:pt x="101" y="697"/>
                </a:cubicBezTo>
                <a:cubicBezTo>
                  <a:pt x="106" y="699"/>
                  <a:pt x="106" y="699"/>
                  <a:pt x="106" y="699"/>
                </a:cubicBezTo>
                <a:cubicBezTo>
                  <a:pt x="108" y="695"/>
                  <a:pt x="109" y="692"/>
                  <a:pt x="111" y="688"/>
                </a:cubicBezTo>
                <a:lnTo>
                  <a:pt x="106" y="686"/>
                </a:lnTo>
                <a:close/>
                <a:moveTo>
                  <a:pt x="116" y="664"/>
                </a:moveTo>
                <a:cubicBezTo>
                  <a:pt x="114" y="668"/>
                  <a:pt x="112" y="671"/>
                  <a:pt x="111" y="675"/>
                </a:cubicBezTo>
                <a:cubicBezTo>
                  <a:pt x="116" y="677"/>
                  <a:pt x="116" y="677"/>
                  <a:pt x="116" y="677"/>
                </a:cubicBezTo>
                <a:cubicBezTo>
                  <a:pt x="117" y="674"/>
                  <a:pt x="119" y="670"/>
                  <a:pt x="121" y="666"/>
                </a:cubicBezTo>
                <a:cubicBezTo>
                  <a:pt x="116" y="664"/>
                  <a:pt x="116" y="664"/>
                  <a:pt x="116" y="664"/>
                </a:cubicBezTo>
                <a:close/>
                <a:moveTo>
                  <a:pt x="126" y="642"/>
                </a:moveTo>
                <a:cubicBezTo>
                  <a:pt x="124" y="646"/>
                  <a:pt x="123" y="649"/>
                  <a:pt x="121" y="653"/>
                </a:cubicBezTo>
                <a:cubicBezTo>
                  <a:pt x="126" y="655"/>
                  <a:pt x="126" y="655"/>
                  <a:pt x="126" y="655"/>
                </a:cubicBezTo>
                <a:cubicBezTo>
                  <a:pt x="127" y="652"/>
                  <a:pt x="129" y="648"/>
                  <a:pt x="131" y="645"/>
                </a:cubicBezTo>
                <a:lnTo>
                  <a:pt x="126" y="642"/>
                </a:lnTo>
                <a:close/>
                <a:moveTo>
                  <a:pt x="137" y="621"/>
                </a:moveTo>
                <a:cubicBezTo>
                  <a:pt x="135" y="624"/>
                  <a:pt x="133" y="628"/>
                  <a:pt x="131" y="631"/>
                </a:cubicBezTo>
                <a:cubicBezTo>
                  <a:pt x="136" y="634"/>
                  <a:pt x="136" y="634"/>
                  <a:pt x="136" y="634"/>
                </a:cubicBezTo>
                <a:cubicBezTo>
                  <a:pt x="138" y="630"/>
                  <a:pt x="140" y="627"/>
                  <a:pt x="141" y="623"/>
                </a:cubicBezTo>
                <a:lnTo>
                  <a:pt x="137" y="621"/>
                </a:lnTo>
                <a:close/>
                <a:moveTo>
                  <a:pt x="148" y="599"/>
                </a:moveTo>
                <a:cubicBezTo>
                  <a:pt x="146" y="603"/>
                  <a:pt x="144" y="606"/>
                  <a:pt x="142" y="610"/>
                </a:cubicBezTo>
                <a:cubicBezTo>
                  <a:pt x="147" y="612"/>
                  <a:pt x="147" y="612"/>
                  <a:pt x="147" y="612"/>
                </a:cubicBezTo>
                <a:cubicBezTo>
                  <a:pt x="149" y="609"/>
                  <a:pt x="151" y="605"/>
                  <a:pt x="153" y="602"/>
                </a:cubicBezTo>
                <a:lnTo>
                  <a:pt x="148" y="599"/>
                </a:lnTo>
                <a:close/>
                <a:moveTo>
                  <a:pt x="159" y="578"/>
                </a:moveTo>
                <a:cubicBezTo>
                  <a:pt x="157" y="582"/>
                  <a:pt x="155" y="585"/>
                  <a:pt x="153" y="589"/>
                </a:cubicBezTo>
                <a:cubicBezTo>
                  <a:pt x="158" y="591"/>
                  <a:pt x="158" y="591"/>
                  <a:pt x="158" y="591"/>
                </a:cubicBezTo>
                <a:cubicBezTo>
                  <a:pt x="160" y="588"/>
                  <a:pt x="162" y="584"/>
                  <a:pt x="164" y="581"/>
                </a:cubicBezTo>
                <a:lnTo>
                  <a:pt x="159" y="578"/>
                </a:lnTo>
                <a:close/>
                <a:moveTo>
                  <a:pt x="171" y="557"/>
                </a:moveTo>
                <a:cubicBezTo>
                  <a:pt x="169" y="561"/>
                  <a:pt x="167" y="564"/>
                  <a:pt x="165" y="568"/>
                </a:cubicBezTo>
                <a:cubicBezTo>
                  <a:pt x="170" y="570"/>
                  <a:pt x="170" y="570"/>
                  <a:pt x="170" y="570"/>
                </a:cubicBezTo>
                <a:cubicBezTo>
                  <a:pt x="172" y="567"/>
                  <a:pt x="174" y="564"/>
                  <a:pt x="176" y="560"/>
                </a:cubicBezTo>
                <a:lnTo>
                  <a:pt x="171" y="557"/>
                </a:lnTo>
                <a:close/>
                <a:moveTo>
                  <a:pt x="184" y="537"/>
                </a:moveTo>
                <a:cubicBezTo>
                  <a:pt x="182" y="540"/>
                  <a:pt x="179" y="544"/>
                  <a:pt x="177" y="547"/>
                </a:cubicBezTo>
                <a:cubicBezTo>
                  <a:pt x="182" y="550"/>
                  <a:pt x="182" y="550"/>
                  <a:pt x="182" y="550"/>
                </a:cubicBezTo>
                <a:cubicBezTo>
                  <a:pt x="184" y="546"/>
                  <a:pt x="186" y="543"/>
                  <a:pt x="188" y="540"/>
                </a:cubicBezTo>
                <a:lnTo>
                  <a:pt x="184" y="537"/>
                </a:lnTo>
                <a:close/>
                <a:moveTo>
                  <a:pt x="196" y="516"/>
                </a:moveTo>
                <a:cubicBezTo>
                  <a:pt x="194" y="520"/>
                  <a:pt x="192" y="523"/>
                  <a:pt x="190" y="527"/>
                </a:cubicBezTo>
                <a:cubicBezTo>
                  <a:pt x="195" y="529"/>
                  <a:pt x="195" y="529"/>
                  <a:pt x="195" y="529"/>
                </a:cubicBezTo>
                <a:cubicBezTo>
                  <a:pt x="197" y="526"/>
                  <a:pt x="199" y="523"/>
                  <a:pt x="201" y="519"/>
                </a:cubicBezTo>
                <a:lnTo>
                  <a:pt x="196" y="516"/>
                </a:lnTo>
                <a:close/>
                <a:moveTo>
                  <a:pt x="210" y="496"/>
                </a:moveTo>
                <a:cubicBezTo>
                  <a:pt x="207" y="500"/>
                  <a:pt x="205" y="503"/>
                  <a:pt x="203" y="506"/>
                </a:cubicBezTo>
                <a:cubicBezTo>
                  <a:pt x="207" y="509"/>
                  <a:pt x="207" y="509"/>
                  <a:pt x="207" y="509"/>
                </a:cubicBezTo>
                <a:cubicBezTo>
                  <a:pt x="210" y="506"/>
                  <a:pt x="212" y="503"/>
                  <a:pt x="214" y="499"/>
                </a:cubicBezTo>
                <a:lnTo>
                  <a:pt x="210" y="496"/>
                </a:lnTo>
                <a:close/>
                <a:moveTo>
                  <a:pt x="223" y="477"/>
                </a:moveTo>
                <a:cubicBezTo>
                  <a:pt x="221" y="480"/>
                  <a:pt x="219" y="483"/>
                  <a:pt x="216" y="486"/>
                </a:cubicBezTo>
                <a:cubicBezTo>
                  <a:pt x="221" y="490"/>
                  <a:pt x="221" y="490"/>
                  <a:pt x="221" y="490"/>
                </a:cubicBezTo>
                <a:cubicBezTo>
                  <a:pt x="223" y="486"/>
                  <a:pt x="225" y="483"/>
                  <a:pt x="228" y="480"/>
                </a:cubicBezTo>
                <a:lnTo>
                  <a:pt x="223" y="477"/>
                </a:lnTo>
                <a:close/>
                <a:moveTo>
                  <a:pt x="237" y="457"/>
                </a:moveTo>
                <a:cubicBezTo>
                  <a:pt x="235" y="460"/>
                  <a:pt x="232" y="464"/>
                  <a:pt x="230" y="467"/>
                </a:cubicBezTo>
                <a:cubicBezTo>
                  <a:pt x="234" y="470"/>
                  <a:pt x="234" y="470"/>
                  <a:pt x="234" y="470"/>
                </a:cubicBezTo>
                <a:cubicBezTo>
                  <a:pt x="237" y="467"/>
                  <a:pt x="239" y="464"/>
                  <a:pt x="241" y="460"/>
                </a:cubicBezTo>
                <a:lnTo>
                  <a:pt x="237" y="457"/>
                </a:lnTo>
                <a:close/>
                <a:moveTo>
                  <a:pt x="251" y="438"/>
                </a:moveTo>
                <a:cubicBezTo>
                  <a:pt x="249" y="441"/>
                  <a:pt x="247" y="444"/>
                  <a:pt x="244" y="448"/>
                </a:cubicBezTo>
                <a:cubicBezTo>
                  <a:pt x="249" y="451"/>
                  <a:pt x="249" y="451"/>
                  <a:pt x="249" y="451"/>
                </a:cubicBezTo>
                <a:cubicBezTo>
                  <a:pt x="251" y="448"/>
                  <a:pt x="253" y="444"/>
                  <a:pt x="256" y="441"/>
                </a:cubicBezTo>
                <a:lnTo>
                  <a:pt x="251" y="438"/>
                </a:lnTo>
                <a:close/>
                <a:moveTo>
                  <a:pt x="266" y="419"/>
                </a:moveTo>
                <a:cubicBezTo>
                  <a:pt x="264" y="422"/>
                  <a:pt x="261" y="425"/>
                  <a:pt x="259" y="429"/>
                </a:cubicBezTo>
                <a:cubicBezTo>
                  <a:pt x="263" y="432"/>
                  <a:pt x="263" y="432"/>
                  <a:pt x="263" y="432"/>
                </a:cubicBezTo>
                <a:cubicBezTo>
                  <a:pt x="265" y="429"/>
                  <a:pt x="268" y="426"/>
                  <a:pt x="270" y="422"/>
                </a:cubicBezTo>
                <a:lnTo>
                  <a:pt x="266" y="419"/>
                </a:lnTo>
                <a:close/>
                <a:moveTo>
                  <a:pt x="281" y="401"/>
                </a:moveTo>
                <a:cubicBezTo>
                  <a:pt x="279" y="404"/>
                  <a:pt x="276" y="407"/>
                  <a:pt x="274" y="410"/>
                </a:cubicBezTo>
                <a:cubicBezTo>
                  <a:pt x="278" y="413"/>
                  <a:pt x="278" y="413"/>
                  <a:pt x="278" y="413"/>
                </a:cubicBezTo>
                <a:cubicBezTo>
                  <a:pt x="280" y="410"/>
                  <a:pt x="283" y="407"/>
                  <a:pt x="285" y="404"/>
                </a:cubicBezTo>
                <a:lnTo>
                  <a:pt x="281" y="401"/>
                </a:lnTo>
                <a:close/>
                <a:moveTo>
                  <a:pt x="297" y="382"/>
                </a:moveTo>
                <a:cubicBezTo>
                  <a:pt x="294" y="385"/>
                  <a:pt x="292" y="388"/>
                  <a:pt x="289" y="391"/>
                </a:cubicBezTo>
                <a:cubicBezTo>
                  <a:pt x="293" y="395"/>
                  <a:pt x="293" y="395"/>
                  <a:pt x="293" y="395"/>
                </a:cubicBezTo>
                <a:cubicBezTo>
                  <a:pt x="296" y="392"/>
                  <a:pt x="298" y="389"/>
                  <a:pt x="301" y="386"/>
                </a:cubicBezTo>
                <a:lnTo>
                  <a:pt x="297" y="382"/>
                </a:lnTo>
                <a:close/>
                <a:moveTo>
                  <a:pt x="313" y="364"/>
                </a:moveTo>
                <a:cubicBezTo>
                  <a:pt x="310" y="367"/>
                  <a:pt x="307" y="370"/>
                  <a:pt x="305" y="373"/>
                </a:cubicBezTo>
                <a:cubicBezTo>
                  <a:pt x="309" y="377"/>
                  <a:pt x="309" y="377"/>
                  <a:pt x="309" y="377"/>
                </a:cubicBezTo>
                <a:cubicBezTo>
                  <a:pt x="311" y="374"/>
                  <a:pt x="314" y="371"/>
                  <a:pt x="317" y="368"/>
                </a:cubicBezTo>
                <a:lnTo>
                  <a:pt x="313" y="364"/>
                </a:lnTo>
                <a:close/>
                <a:moveTo>
                  <a:pt x="329" y="347"/>
                </a:moveTo>
                <a:cubicBezTo>
                  <a:pt x="326" y="350"/>
                  <a:pt x="324" y="353"/>
                  <a:pt x="321" y="355"/>
                </a:cubicBezTo>
                <a:cubicBezTo>
                  <a:pt x="325" y="359"/>
                  <a:pt x="325" y="359"/>
                  <a:pt x="325" y="359"/>
                </a:cubicBezTo>
                <a:cubicBezTo>
                  <a:pt x="328" y="356"/>
                  <a:pt x="330" y="353"/>
                  <a:pt x="333" y="350"/>
                </a:cubicBezTo>
                <a:lnTo>
                  <a:pt x="329" y="347"/>
                </a:lnTo>
                <a:close/>
                <a:moveTo>
                  <a:pt x="346" y="329"/>
                </a:moveTo>
                <a:cubicBezTo>
                  <a:pt x="343" y="332"/>
                  <a:pt x="340" y="335"/>
                  <a:pt x="337" y="338"/>
                </a:cubicBezTo>
                <a:cubicBezTo>
                  <a:pt x="341" y="342"/>
                  <a:pt x="341" y="342"/>
                  <a:pt x="341" y="342"/>
                </a:cubicBezTo>
                <a:cubicBezTo>
                  <a:pt x="344" y="339"/>
                  <a:pt x="347" y="336"/>
                  <a:pt x="350" y="333"/>
                </a:cubicBezTo>
                <a:lnTo>
                  <a:pt x="346" y="329"/>
                </a:lnTo>
                <a:close/>
                <a:moveTo>
                  <a:pt x="363" y="313"/>
                </a:moveTo>
                <a:cubicBezTo>
                  <a:pt x="360" y="315"/>
                  <a:pt x="357" y="318"/>
                  <a:pt x="354" y="321"/>
                </a:cubicBezTo>
                <a:cubicBezTo>
                  <a:pt x="358" y="325"/>
                  <a:pt x="358" y="325"/>
                  <a:pt x="358" y="325"/>
                </a:cubicBezTo>
                <a:cubicBezTo>
                  <a:pt x="361" y="322"/>
                  <a:pt x="364" y="319"/>
                  <a:pt x="367" y="316"/>
                </a:cubicBezTo>
                <a:lnTo>
                  <a:pt x="363" y="313"/>
                </a:lnTo>
                <a:close/>
                <a:moveTo>
                  <a:pt x="380" y="296"/>
                </a:moveTo>
                <a:cubicBezTo>
                  <a:pt x="377" y="299"/>
                  <a:pt x="374" y="301"/>
                  <a:pt x="372" y="304"/>
                </a:cubicBezTo>
                <a:cubicBezTo>
                  <a:pt x="375" y="308"/>
                  <a:pt x="375" y="308"/>
                  <a:pt x="375" y="308"/>
                </a:cubicBezTo>
                <a:cubicBezTo>
                  <a:pt x="378" y="305"/>
                  <a:pt x="381" y="303"/>
                  <a:pt x="384" y="300"/>
                </a:cubicBezTo>
                <a:lnTo>
                  <a:pt x="380" y="296"/>
                </a:lnTo>
                <a:close/>
                <a:moveTo>
                  <a:pt x="398" y="280"/>
                </a:moveTo>
                <a:cubicBezTo>
                  <a:pt x="395" y="282"/>
                  <a:pt x="392" y="285"/>
                  <a:pt x="389" y="288"/>
                </a:cubicBezTo>
                <a:cubicBezTo>
                  <a:pt x="393" y="292"/>
                  <a:pt x="393" y="292"/>
                  <a:pt x="393" y="292"/>
                </a:cubicBezTo>
                <a:cubicBezTo>
                  <a:pt x="396" y="289"/>
                  <a:pt x="399" y="286"/>
                  <a:pt x="402" y="284"/>
                </a:cubicBezTo>
                <a:lnTo>
                  <a:pt x="398" y="280"/>
                </a:lnTo>
                <a:close/>
                <a:moveTo>
                  <a:pt x="416" y="264"/>
                </a:moveTo>
                <a:cubicBezTo>
                  <a:pt x="413" y="267"/>
                  <a:pt x="410" y="269"/>
                  <a:pt x="407" y="272"/>
                </a:cubicBezTo>
                <a:cubicBezTo>
                  <a:pt x="411" y="276"/>
                  <a:pt x="411" y="276"/>
                  <a:pt x="411" y="276"/>
                </a:cubicBezTo>
                <a:cubicBezTo>
                  <a:pt x="414" y="273"/>
                  <a:pt x="417" y="271"/>
                  <a:pt x="420" y="268"/>
                </a:cubicBezTo>
                <a:lnTo>
                  <a:pt x="416" y="264"/>
                </a:lnTo>
                <a:close/>
                <a:moveTo>
                  <a:pt x="435" y="249"/>
                </a:moveTo>
                <a:cubicBezTo>
                  <a:pt x="432" y="251"/>
                  <a:pt x="428" y="254"/>
                  <a:pt x="425" y="256"/>
                </a:cubicBezTo>
                <a:cubicBezTo>
                  <a:pt x="429" y="260"/>
                  <a:pt x="429" y="260"/>
                  <a:pt x="429" y="260"/>
                </a:cubicBezTo>
                <a:cubicBezTo>
                  <a:pt x="432" y="258"/>
                  <a:pt x="435" y="255"/>
                  <a:pt x="438" y="253"/>
                </a:cubicBezTo>
                <a:lnTo>
                  <a:pt x="435" y="249"/>
                </a:lnTo>
                <a:close/>
                <a:moveTo>
                  <a:pt x="453" y="234"/>
                </a:moveTo>
                <a:cubicBezTo>
                  <a:pt x="450" y="236"/>
                  <a:pt x="447" y="239"/>
                  <a:pt x="444" y="241"/>
                </a:cubicBezTo>
                <a:cubicBezTo>
                  <a:pt x="447" y="245"/>
                  <a:pt x="447" y="245"/>
                  <a:pt x="447" y="245"/>
                </a:cubicBezTo>
                <a:cubicBezTo>
                  <a:pt x="451" y="243"/>
                  <a:pt x="454" y="240"/>
                  <a:pt x="457" y="238"/>
                </a:cubicBezTo>
                <a:lnTo>
                  <a:pt x="453" y="234"/>
                </a:lnTo>
                <a:close/>
                <a:moveTo>
                  <a:pt x="473" y="219"/>
                </a:moveTo>
                <a:cubicBezTo>
                  <a:pt x="469" y="221"/>
                  <a:pt x="466" y="224"/>
                  <a:pt x="463" y="226"/>
                </a:cubicBezTo>
                <a:cubicBezTo>
                  <a:pt x="466" y="231"/>
                  <a:pt x="466" y="231"/>
                  <a:pt x="466" y="231"/>
                </a:cubicBezTo>
                <a:cubicBezTo>
                  <a:pt x="469" y="228"/>
                  <a:pt x="473" y="226"/>
                  <a:pt x="476" y="223"/>
                </a:cubicBezTo>
                <a:lnTo>
                  <a:pt x="473" y="219"/>
                </a:lnTo>
                <a:close/>
                <a:moveTo>
                  <a:pt x="492" y="205"/>
                </a:moveTo>
                <a:cubicBezTo>
                  <a:pt x="489" y="207"/>
                  <a:pt x="486" y="210"/>
                  <a:pt x="482" y="212"/>
                </a:cubicBezTo>
                <a:cubicBezTo>
                  <a:pt x="485" y="216"/>
                  <a:pt x="485" y="216"/>
                  <a:pt x="485" y="216"/>
                </a:cubicBezTo>
                <a:cubicBezTo>
                  <a:pt x="489" y="214"/>
                  <a:pt x="492" y="212"/>
                  <a:pt x="495" y="209"/>
                </a:cubicBezTo>
                <a:lnTo>
                  <a:pt x="492" y="205"/>
                </a:lnTo>
                <a:close/>
                <a:moveTo>
                  <a:pt x="512" y="191"/>
                </a:moveTo>
                <a:cubicBezTo>
                  <a:pt x="509" y="193"/>
                  <a:pt x="505" y="196"/>
                  <a:pt x="502" y="198"/>
                </a:cubicBezTo>
                <a:cubicBezTo>
                  <a:pt x="505" y="202"/>
                  <a:pt x="505" y="202"/>
                  <a:pt x="505" y="202"/>
                </a:cubicBezTo>
                <a:cubicBezTo>
                  <a:pt x="508" y="200"/>
                  <a:pt x="512" y="198"/>
                  <a:pt x="515" y="196"/>
                </a:cubicBezTo>
                <a:lnTo>
                  <a:pt x="512" y="191"/>
                </a:lnTo>
                <a:close/>
                <a:moveTo>
                  <a:pt x="532" y="178"/>
                </a:moveTo>
                <a:cubicBezTo>
                  <a:pt x="529" y="180"/>
                  <a:pt x="525" y="182"/>
                  <a:pt x="522" y="184"/>
                </a:cubicBezTo>
                <a:cubicBezTo>
                  <a:pt x="525" y="189"/>
                  <a:pt x="525" y="189"/>
                  <a:pt x="525" y="189"/>
                </a:cubicBezTo>
                <a:cubicBezTo>
                  <a:pt x="528" y="187"/>
                  <a:pt x="531" y="184"/>
                  <a:pt x="535" y="182"/>
                </a:cubicBezTo>
                <a:lnTo>
                  <a:pt x="532" y="178"/>
                </a:lnTo>
                <a:close/>
                <a:moveTo>
                  <a:pt x="552" y="165"/>
                </a:moveTo>
                <a:cubicBezTo>
                  <a:pt x="549" y="167"/>
                  <a:pt x="545" y="169"/>
                  <a:pt x="542" y="171"/>
                </a:cubicBezTo>
                <a:cubicBezTo>
                  <a:pt x="545" y="176"/>
                  <a:pt x="545" y="176"/>
                  <a:pt x="545" y="176"/>
                </a:cubicBezTo>
                <a:cubicBezTo>
                  <a:pt x="548" y="174"/>
                  <a:pt x="552" y="172"/>
                  <a:pt x="555" y="169"/>
                </a:cubicBezTo>
                <a:cubicBezTo>
                  <a:pt x="552" y="165"/>
                  <a:pt x="552" y="165"/>
                  <a:pt x="552" y="165"/>
                </a:cubicBezTo>
                <a:close/>
                <a:moveTo>
                  <a:pt x="573" y="152"/>
                </a:moveTo>
                <a:cubicBezTo>
                  <a:pt x="569" y="155"/>
                  <a:pt x="566" y="157"/>
                  <a:pt x="563" y="159"/>
                </a:cubicBezTo>
                <a:cubicBezTo>
                  <a:pt x="565" y="163"/>
                  <a:pt x="565" y="163"/>
                  <a:pt x="565" y="163"/>
                </a:cubicBezTo>
                <a:cubicBezTo>
                  <a:pt x="569" y="161"/>
                  <a:pt x="572" y="159"/>
                  <a:pt x="576" y="157"/>
                </a:cubicBezTo>
                <a:lnTo>
                  <a:pt x="573" y="152"/>
                </a:lnTo>
                <a:close/>
                <a:moveTo>
                  <a:pt x="594" y="141"/>
                </a:moveTo>
                <a:cubicBezTo>
                  <a:pt x="590" y="142"/>
                  <a:pt x="587" y="144"/>
                  <a:pt x="583" y="146"/>
                </a:cubicBezTo>
                <a:cubicBezTo>
                  <a:pt x="586" y="151"/>
                  <a:pt x="586" y="151"/>
                  <a:pt x="586" y="151"/>
                </a:cubicBezTo>
                <a:cubicBezTo>
                  <a:pt x="590" y="149"/>
                  <a:pt x="593" y="147"/>
                  <a:pt x="597" y="145"/>
                </a:cubicBezTo>
                <a:lnTo>
                  <a:pt x="594" y="141"/>
                </a:lnTo>
                <a:close/>
                <a:moveTo>
                  <a:pt x="615" y="129"/>
                </a:moveTo>
                <a:cubicBezTo>
                  <a:pt x="612" y="131"/>
                  <a:pt x="608" y="133"/>
                  <a:pt x="604" y="135"/>
                </a:cubicBezTo>
                <a:cubicBezTo>
                  <a:pt x="607" y="139"/>
                  <a:pt x="607" y="139"/>
                  <a:pt x="607" y="139"/>
                </a:cubicBezTo>
                <a:cubicBezTo>
                  <a:pt x="611" y="137"/>
                  <a:pt x="614" y="136"/>
                  <a:pt x="618" y="134"/>
                </a:cubicBezTo>
                <a:lnTo>
                  <a:pt x="615" y="129"/>
                </a:lnTo>
                <a:close/>
                <a:moveTo>
                  <a:pt x="637" y="118"/>
                </a:moveTo>
                <a:cubicBezTo>
                  <a:pt x="633" y="120"/>
                  <a:pt x="629" y="122"/>
                  <a:pt x="626" y="123"/>
                </a:cubicBezTo>
                <a:cubicBezTo>
                  <a:pt x="628" y="128"/>
                  <a:pt x="628" y="128"/>
                  <a:pt x="628" y="128"/>
                </a:cubicBezTo>
                <a:cubicBezTo>
                  <a:pt x="632" y="126"/>
                  <a:pt x="635" y="125"/>
                  <a:pt x="639" y="123"/>
                </a:cubicBezTo>
                <a:lnTo>
                  <a:pt x="637" y="118"/>
                </a:lnTo>
                <a:close/>
                <a:moveTo>
                  <a:pt x="658" y="107"/>
                </a:moveTo>
                <a:cubicBezTo>
                  <a:pt x="655" y="109"/>
                  <a:pt x="651" y="111"/>
                  <a:pt x="647" y="113"/>
                </a:cubicBezTo>
                <a:cubicBezTo>
                  <a:pt x="650" y="117"/>
                  <a:pt x="650" y="117"/>
                  <a:pt x="650" y="117"/>
                </a:cubicBezTo>
                <a:cubicBezTo>
                  <a:pt x="653" y="116"/>
                  <a:pt x="657" y="114"/>
                  <a:pt x="661" y="112"/>
                </a:cubicBezTo>
                <a:lnTo>
                  <a:pt x="658" y="107"/>
                </a:lnTo>
                <a:close/>
                <a:moveTo>
                  <a:pt x="680" y="97"/>
                </a:moveTo>
                <a:cubicBezTo>
                  <a:pt x="677" y="99"/>
                  <a:pt x="673" y="101"/>
                  <a:pt x="669" y="102"/>
                </a:cubicBezTo>
                <a:cubicBezTo>
                  <a:pt x="671" y="107"/>
                  <a:pt x="671" y="107"/>
                  <a:pt x="671" y="107"/>
                </a:cubicBezTo>
                <a:cubicBezTo>
                  <a:pt x="675" y="105"/>
                  <a:pt x="679" y="104"/>
                  <a:pt x="682" y="102"/>
                </a:cubicBezTo>
                <a:lnTo>
                  <a:pt x="680" y="97"/>
                </a:lnTo>
                <a:close/>
                <a:moveTo>
                  <a:pt x="702" y="88"/>
                </a:moveTo>
                <a:cubicBezTo>
                  <a:pt x="699" y="89"/>
                  <a:pt x="695" y="91"/>
                  <a:pt x="691" y="92"/>
                </a:cubicBezTo>
                <a:cubicBezTo>
                  <a:pt x="693" y="97"/>
                  <a:pt x="693" y="97"/>
                  <a:pt x="693" y="97"/>
                </a:cubicBezTo>
                <a:cubicBezTo>
                  <a:pt x="697" y="96"/>
                  <a:pt x="701" y="94"/>
                  <a:pt x="704" y="93"/>
                </a:cubicBezTo>
                <a:lnTo>
                  <a:pt x="702" y="88"/>
                </a:lnTo>
                <a:close/>
                <a:moveTo>
                  <a:pt x="725" y="79"/>
                </a:moveTo>
                <a:cubicBezTo>
                  <a:pt x="721" y="80"/>
                  <a:pt x="717" y="82"/>
                  <a:pt x="713" y="83"/>
                </a:cubicBezTo>
                <a:cubicBezTo>
                  <a:pt x="715" y="88"/>
                  <a:pt x="715" y="88"/>
                  <a:pt x="715" y="88"/>
                </a:cubicBezTo>
                <a:cubicBezTo>
                  <a:pt x="719" y="87"/>
                  <a:pt x="723" y="85"/>
                  <a:pt x="727" y="84"/>
                </a:cubicBezTo>
                <a:lnTo>
                  <a:pt x="725" y="79"/>
                </a:lnTo>
                <a:close/>
                <a:moveTo>
                  <a:pt x="747" y="70"/>
                </a:moveTo>
                <a:cubicBezTo>
                  <a:pt x="743" y="71"/>
                  <a:pt x="740" y="73"/>
                  <a:pt x="736" y="74"/>
                </a:cubicBezTo>
                <a:cubicBezTo>
                  <a:pt x="738" y="79"/>
                  <a:pt x="738" y="79"/>
                  <a:pt x="738" y="79"/>
                </a:cubicBezTo>
                <a:cubicBezTo>
                  <a:pt x="741" y="78"/>
                  <a:pt x="745" y="76"/>
                  <a:pt x="749" y="75"/>
                </a:cubicBezTo>
                <a:lnTo>
                  <a:pt x="747" y="70"/>
                </a:lnTo>
                <a:close/>
                <a:moveTo>
                  <a:pt x="770" y="62"/>
                </a:moveTo>
                <a:cubicBezTo>
                  <a:pt x="766" y="63"/>
                  <a:pt x="762" y="65"/>
                  <a:pt x="758" y="66"/>
                </a:cubicBezTo>
                <a:cubicBezTo>
                  <a:pt x="760" y="71"/>
                  <a:pt x="760" y="71"/>
                  <a:pt x="760" y="71"/>
                </a:cubicBezTo>
                <a:cubicBezTo>
                  <a:pt x="764" y="70"/>
                  <a:pt x="768" y="68"/>
                  <a:pt x="771" y="67"/>
                </a:cubicBezTo>
                <a:lnTo>
                  <a:pt x="770" y="62"/>
                </a:lnTo>
                <a:close/>
                <a:moveTo>
                  <a:pt x="793" y="54"/>
                </a:moveTo>
                <a:cubicBezTo>
                  <a:pt x="789" y="56"/>
                  <a:pt x="785" y="57"/>
                  <a:pt x="781" y="58"/>
                </a:cubicBezTo>
                <a:cubicBezTo>
                  <a:pt x="783" y="63"/>
                  <a:pt x="783" y="63"/>
                  <a:pt x="783" y="63"/>
                </a:cubicBezTo>
                <a:cubicBezTo>
                  <a:pt x="787" y="62"/>
                  <a:pt x="790" y="61"/>
                  <a:pt x="794" y="60"/>
                </a:cubicBezTo>
                <a:lnTo>
                  <a:pt x="793" y="54"/>
                </a:lnTo>
                <a:close/>
                <a:moveTo>
                  <a:pt x="815" y="47"/>
                </a:moveTo>
                <a:cubicBezTo>
                  <a:pt x="812" y="48"/>
                  <a:pt x="808" y="50"/>
                  <a:pt x="804" y="51"/>
                </a:cubicBezTo>
                <a:cubicBezTo>
                  <a:pt x="806" y="56"/>
                  <a:pt x="806" y="56"/>
                  <a:pt x="806" y="56"/>
                </a:cubicBezTo>
                <a:cubicBezTo>
                  <a:pt x="809" y="55"/>
                  <a:pt x="813" y="54"/>
                  <a:pt x="817" y="52"/>
                </a:cubicBezTo>
                <a:lnTo>
                  <a:pt x="815" y="47"/>
                </a:lnTo>
                <a:close/>
                <a:moveTo>
                  <a:pt x="839" y="41"/>
                </a:moveTo>
                <a:cubicBezTo>
                  <a:pt x="835" y="42"/>
                  <a:pt x="831" y="43"/>
                  <a:pt x="827" y="44"/>
                </a:cubicBezTo>
                <a:cubicBezTo>
                  <a:pt x="829" y="49"/>
                  <a:pt x="829" y="49"/>
                  <a:pt x="829" y="49"/>
                </a:cubicBezTo>
                <a:cubicBezTo>
                  <a:pt x="832" y="48"/>
                  <a:pt x="836" y="47"/>
                  <a:pt x="840" y="46"/>
                </a:cubicBezTo>
                <a:lnTo>
                  <a:pt x="839" y="41"/>
                </a:lnTo>
                <a:close/>
                <a:moveTo>
                  <a:pt x="862" y="35"/>
                </a:moveTo>
                <a:cubicBezTo>
                  <a:pt x="858" y="36"/>
                  <a:pt x="854" y="37"/>
                  <a:pt x="850" y="38"/>
                </a:cubicBezTo>
                <a:cubicBezTo>
                  <a:pt x="852" y="43"/>
                  <a:pt x="852" y="43"/>
                  <a:pt x="852" y="43"/>
                </a:cubicBezTo>
                <a:cubicBezTo>
                  <a:pt x="855" y="42"/>
                  <a:pt x="859" y="41"/>
                  <a:pt x="863" y="40"/>
                </a:cubicBezTo>
                <a:lnTo>
                  <a:pt x="862" y="35"/>
                </a:lnTo>
                <a:close/>
                <a:moveTo>
                  <a:pt x="885" y="29"/>
                </a:moveTo>
                <a:cubicBezTo>
                  <a:pt x="881" y="30"/>
                  <a:pt x="877" y="31"/>
                  <a:pt x="874" y="32"/>
                </a:cubicBezTo>
                <a:cubicBezTo>
                  <a:pt x="875" y="37"/>
                  <a:pt x="875" y="37"/>
                  <a:pt x="875" y="37"/>
                </a:cubicBezTo>
                <a:cubicBezTo>
                  <a:pt x="879" y="36"/>
                  <a:pt x="883" y="35"/>
                  <a:pt x="886" y="34"/>
                </a:cubicBezTo>
                <a:lnTo>
                  <a:pt x="885" y="29"/>
                </a:lnTo>
                <a:close/>
                <a:moveTo>
                  <a:pt x="909" y="24"/>
                </a:moveTo>
                <a:cubicBezTo>
                  <a:pt x="905" y="25"/>
                  <a:pt x="901" y="26"/>
                  <a:pt x="897" y="26"/>
                </a:cubicBezTo>
                <a:cubicBezTo>
                  <a:pt x="898" y="32"/>
                  <a:pt x="898" y="32"/>
                  <a:pt x="898" y="32"/>
                </a:cubicBezTo>
                <a:cubicBezTo>
                  <a:pt x="902" y="31"/>
                  <a:pt x="906" y="30"/>
                  <a:pt x="910" y="29"/>
                </a:cubicBezTo>
                <a:lnTo>
                  <a:pt x="909" y="24"/>
                </a:lnTo>
                <a:close/>
                <a:moveTo>
                  <a:pt x="932" y="19"/>
                </a:moveTo>
                <a:cubicBezTo>
                  <a:pt x="928" y="20"/>
                  <a:pt x="925" y="21"/>
                  <a:pt x="921" y="22"/>
                </a:cubicBezTo>
                <a:cubicBezTo>
                  <a:pt x="922" y="27"/>
                  <a:pt x="922" y="27"/>
                  <a:pt x="922" y="27"/>
                </a:cubicBezTo>
                <a:cubicBezTo>
                  <a:pt x="926" y="26"/>
                  <a:pt x="929" y="25"/>
                  <a:pt x="933" y="25"/>
                </a:cubicBezTo>
                <a:lnTo>
                  <a:pt x="932" y="19"/>
                </a:lnTo>
                <a:close/>
                <a:moveTo>
                  <a:pt x="956" y="15"/>
                </a:moveTo>
                <a:cubicBezTo>
                  <a:pt x="952" y="16"/>
                  <a:pt x="948" y="17"/>
                  <a:pt x="944" y="17"/>
                </a:cubicBezTo>
                <a:cubicBezTo>
                  <a:pt x="945" y="23"/>
                  <a:pt x="945" y="23"/>
                  <a:pt x="945" y="23"/>
                </a:cubicBezTo>
                <a:cubicBezTo>
                  <a:pt x="949" y="22"/>
                  <a:pt x="953" y="21"/>
                  <a:pt x="957" y="21"/>
                </a:cubicBezTo>
                <a:lnTo>
                  <a:pt x="956" y="15"/>
                </a:lnTo>
                <a:close/>
                <a:moveTo>
                  <a:pt x="980" y="12"/>
                </a:moveTo>
                <a:cubicBezTo>
                  <a:pt x="976" y="12"/>
                  <a:pt x="972" y="13"/>
                  <a:pt x="968" y="13"/>
                </a:cubicBezTo>
                <a:cubicBezTo>
                  <a:pt x="969" y="19"/>
                  <a:pt x="969" y="19"/>
                  <a:pt x="969" y="19"/>
                </a:cubicBezTo>
                <a:cubicBezTo>
                  <a:pt x="973" y="18"/>
                  <a:pt x="977" y="18"/>
                  <a:pt x="981" y="17"/>
                </a:cubicBezTo>
                <a:lnTo>
                  <a:pt x="980" y="12"/>
                </a:lnTo>
                <a:close/>
                <a:moveTo>
                  <a:pt x="1004" y="9"/>
                </a:moveTo>
                <a:cubicBezTo>
                  <a:pt x="1000" y="9"/>
                  <a:pt x="996" y="10"/>
                  <a:pt x="992" y="10"/>
                </a:cubicBezTo>
                <a:cubicBezTo>
                  <a:pt x="993" y="15"/>
                  <a:pt x="993" y="15"/>
                  <a:pt x="993" y="15"/>
                </a:cubicBezTo>
                <a:cubicBezTo>
                  <a:pt x="996" y="15"/>
                  <a:pt x="1000" y="14"/>
                  <a:pt x="1004" y="14"/>
                </a:cubicBezTo>
                <a:lnTo>
                  <a:pt x="1004" y="9"/>
                </a:lnTo>
                <a:close/>
                <a:moveTo>
                  <a:pt x="1028" y="6"/>
                </a:moveTo>
                <a:cubicBezTo>
                  <a:pt x="1024" y="6"/>
                  <a:pt x="1020" y="7"/>
                  <a:pt x="1016" y="7"/>
                </a:cubicBezTo>
                <a:cubicBezTo>
                  <a:pt x="1016" y="13"/>
                  <a:pt x="1016" y="13"/>
                  <a:pt x="1016" y="13"/>
                </a:cubicBezTo>
                <a:cubicBezTo>
                  <a:pt x="1020" y="12"/>
                  <a:pt x="1024" y="12"/>
                  <a:pt x="1028" y="11"/>
                </a:cubicBezTo>
                <a:lnTo>
                  <a:pt x="1028" y="6"/>
                </a:lnTo>
                <a:close/>
                <a:moveTo>
                  <a:pt x="1052" y="4"/>
                </a:moveTo>
                <a:cubicBezTo>
                  <a:pt x="1048" y="4"/>
                  <a:pt x="1044" y="5"/>
                  <a:pt x="1040" y="5"/>
                </a:cubicBezTo>
                <a:cubicBezTo>
                  <a:pt x="1040" y="10"/>
                  <a:pt x="1040" y="10"/>
                  <a:pt x="1040" y="10"/>
                </a:cubicBezTo>
                <a:cubicBezTo>
                  <a:pt x="1044" y="10"/>
                  <a:pt x="1048" y="10"/>
                  <a:pt x="1052" y="9"/>
                </a:cubicBezTo>
                <a:lnTo>
                  <a:pt x="1052" y="4"/>
                </a:lnTo>
                <a:close/>
                <a:moveTo>
                  <a:pt x="1076" y="2"/>
                </a:moveTo>
                <a:cubicBezTo>
                  <a:pt x="1072" y="2"/>
                  <a:pt x="1068" y="3"/>
                  <a:pt x="1064" y="3"/>
                </a:cubicBezTo>
                <a:cubicBezTo>
                  <a:pt x="1064" y="8"/>
                  <a:pt x="1064" y="8"/>
                  <a:pt x="1064" y="8"/>
                </a:cubicBezTo>
                <a:cubicBezTo>
                  <a:pt x="1068" y="8"/>
                  <a:pt x="1072" y="8"/>
                  <a:pt x="1076" y="8"/>
                </a:cubicBezTo>
                <a:lnTo>
                  <a:pt x="1076" y="2"/>
                </a:lnTo>
                <a:close/>
                <a:moveTo>
                  <a:pt x="1100" y="1"/>
                </a:moveTo>
                <a:cubicBezTo>
                  <a:pt x="1096" y="1"/>
                  <a:pt x="1092" y="1"/>
                  <a:pt x="1088" y="2"/>
                </a:cubicBezTo>
                <a:cubicBezTo>
                  <a:pt x="1088" y="7"/>
                  <a:pt x="1088" y="7"/>
                  <a:pt x="1088" y="7"/>
                </a:cubicBezTo>
                <a:cubicBezTo>
                  <a:pt x="1092" y="7"/>
                  <a:pt x="1096" y="7"/>
                  <a:pt x="1100" y="6"/>
                </a:cubicBezTo>
                <a:lnTo>
                  <a:pt x="1100" y="1"/>
                </a:lnTo>
                <a:close/>
                <a:moveTo>
                  <a:pt x="1124" y="0"/>
                </a:moveTo>
                <a:cubicBezTo>
                  <a:pt x="1120" y="1"/>
                  <a:pt x="1116" y="1"/>
                  <a:pt x="1112" y="1"/>
                </a:cubicBezTo>
                <a:cubicBezTo>
                  <a:pt x="1112" y="6"/>
                  <a:pt x="1112" y="6"/>
                  <a:pt x="1112" y="6"/>
                </a:cubicBezTo>
                <a:cubicBezTo>
                  <a:pt x="1116" y="6"/>
                  <a:pt x="1120" y="6"/>
                  <a:pt x="1124" y="6"/>
                </a:cubicBezTo>
                <a:cubicBezTo>
                  <a:pt x="1124" y="0"/>
                  <a:pt x="1124" y="0"/>
                  <a:pt x="1124" y="0"/>
                </a:cubicBezTo>
                <a:close/>
                <a:moveTo>
                  <a:pt x="1148" y="0"/>
                </a:moveTo>
                <a:cubicBezTo>
                  <a:pt x="1147" y="0"/>
                  <a:pt x="1146" y="0"/>
                  <a:pt x="1145" y="0"/>
                </a:cubicBezTo>
                <a:cubicBezTo>
                  <a:pt x="1142" y="0"/>
                  <a:pt x="1139" y="0"/>
                  <a:pt x="1136" y="0"/>
                </a:cubicBezTo>
                <a:cubicBezTo>
                  <a:pt x="1136" y="6"/>
                  <a:pt x="1136" y="6"/>
                  <a:pt x="1136" y="6"/>
                </a:cubicBezTo>
                <a:cubicBezTo>
                  <a:pt x="1139" y="6"/>
                  <a:pt x="1142" y="6"/>
                  <a:pt x="1145" y="6"/>
                </a:cubicBezTo>
                <a:cubicBezTo>
                  <a:pt x="1146" y="6"/>
                  <a:pt x="1147" y="6"/>
                  <a:pt x="1148" y="6"/>
                </a:cubicBezTo>
                <a:lnTo>
                  <a:pt x="1148" y="0"/>
                </a:lnTo>
                <a:close/>
                <a:moveTo>
                  <a:pt x="1172" y="1"/>
                </a:moveTo>
                <a:cubicBezTo>
                  <a:pt x="1168" y="0"/>
                  <a:pt x="1164" y="0"/>
                  <a:pt x="1160" y="0"/>
                </a:cubicBezTo>
                <a:cubicBezTo>
                  <a:pt x="1160" y="6"/>
                  <a:pt x="1160" y="6"/>
                  <a:pt x="1160" y="6"/>
                </a:cubicBezTo>
                <a:cubicBezTo>
                  <a:pt x="1164" y="6"/>
                  <a:pt x="1168" y="6"/>
                  <a:pt x="1172" y="6"/>
                </a:cubicBezTo>
                <a:lnTo>
                  <a:pt x="1172" y="1"/>
                </a:lnTo>
                <a:close/>
                <a:moveTo>
                  <a:pt x="1196" y="1"/>
                </a:moveTo>
                <a:cubicBezTo>
                  <a:pt x="1192" y="1"/>
                  <a:pt x="1188" y="1"/>
                  <a:pt x="1184" y="1"/>
                </a:cubicBezTo>
                <a:cubicBezTo>
                  <a:pt x="1184" y="6"/>
                  <a:pt x="1184" y="6"/>
                  <a:pt x="1184" y="6"/>
                </a:cubicBezTo>
                <a:cubicBezTo>
                  <a:pt x="1188" y="6"/>
                  <a:pt x="1192" y="6"/>
                  <a:pt x="1196" y="7"/>
                </a:cubicBezTo>
                <a:lnTo>
                  <a:pt x="1196" y="1"/>
                </a:lnTo>
                <a:close/>
                <a:moveTo>
                  <a:pt x="1220" y="3"/>
                </a:moveTo>
                <a:cubicBezTo>
                  <a:pt x="1216" y="2"/>
                  <a:pt x="1212" y="2"/>
                  <a:pt x="1208" y="2"/>
                </a:cubicBezTo>
                <a:cubicBezTo>
                  <a:pt x="1208" y="7"/>
                  <a:pt x="1208" y="7"/>
                  <a:pt x="1208" y="7"/>
                </a:cubicBezTo>
                <a:cubicBezTo>
                  <a:pt x="1212" y="7"/>
                  <a:pt x="1215" y="8"/>
                  <a:pt x="1219" y="8"/>
                </a:cubicBezTo>
                <a:lnTo>
                  <a:pt x="1220" y="3"/>
                </a:lnTo>
                <a:close/>
                <a:moveTo>
                  <a:pt x="1244" y="4"/>
                </a:moveTo>
                <a:cubicBezTo>
                  <a:pt x="1240" y="4"/>
                  <a:pt x="1236" y="4"/>
                  <a:pt x="1232" y="3"/>
                </a:cubicBezTo>
                <a:cubicBezTo>
                  <a:pt x="1231" y="9"/>
                  <a:pt x="1231" y="9"/>
                  <a:pt x="1231" y="9"/>
                </a:cubicBezTo>
                <a:cubicBezTo>
                  <a:pt x="1235" y="9"/>
                  <a:pt x="1239" y="9"/>
                  <a:pt x="1243" y="10"/>
                </a:cubicBezTo>
                <a:lnTo>
                  <a:pt x="1244" y="4"/>
                </a:lnTo>
                <a:close/>
                <a:moveTo>
                  <a:pt x="1268" y="6"/>
                </a:moveTo>
                <a:cubicBezTo>
                  <a:pt x="1264" y="6"/>
                  <a:pt x="1260" y="6"/>
                  <a:pt x="1256" y="5"/>
                </a:cubicBezTo>
                <a:cubicBezTo>
                  <a:pt x="1255" y="11"/>
                  <a:pt x="1255" y="11"/>
                  <a:pt x="1255" y="11"/>
                </a:cubicBezTo>
                <a:cubicBezTo>
                  <a:pt x="1259" y="11"/>
                  <a:pt x="1263" y="11"/>
                  <a:pt x="1267" y="12"/>
                </a:cubicBezTo>
                <a:lnTo>
                  <a:pt x="1268" y="6"/>
                </a:lnTo>
                <a:close/>
                <a:moveTo>
                  <a:pt x="1292" y="9"/>
                </a:moveTo>
                <a:cubicBezTo>
                  <a:pt x="1288" y="9"/>
                  <a:pt x="1284" y="8"/>
                  <a:pt x="1280" y="8"/>
                </a:cubicBezTo>
                <a:cubicBezTo>
                  <a:pt x="1279" y="13"/>
                  <a:pt x="1279" y="13"/>
                  <a:pt x="1279" y="13"/>
                </a:cubicBezTo>
                <a:cubicBezTo>
                  <a:pt x="1283" y="14"/>
                  <a:pt x="1287" y="14"/>
                  <a:pt x="1291" y="14"/>
                </a:cubicBezTo>
                <a:lnTo>
                  <a:pt x="1292" y="9"/>
                </a:lnTo>
                <a:close/>
                <a:moveTo>
                  <a:pt x="1315" y="12"/>
                </a:moveTo>
                <a:cubicBezTo>
                  <a:pt x="1312" y="12"/>
                  <a:pt x="1308" y="11"/>
                  <a:pt x="1304" y="11"/>
                </a:cubicBezTo>
                <a:cubicBezTo>
                  <a:pt x="1303" y="16"/>
                  <a:pt x="1303" y="16"/>
                  <a:pt x="1303" y="16"/>
                </a:cubicBezTo>
                <a:cubicBezTo>
                  <a:pt x="1307" y="17"/>
                  <a:pt x="1311" y="17"/>
                  <a:pt x="1315" y="18"/>
                </a:cubicBezTo>
                <a:lnTo>
                  <a:pt x="1315" y="12"/>
                </a:lnTo>
                <a:close/>
                <a:moveTo>
                  <a:pt x="1339" y="16"/>
                </a:moveTo>
                <a:cubicBezTo>
                  <a:pt x="1335" y="15"/>
                  <a:pt x="1331" y="15"/>
                  <a:pt x="1327" y="14"/>
                </a:cubicBezTo>
                <a:cubicBezTo>
                  <a:pt x="1327" y="19"/>
                  <a:pt x="1327" y="19"/>
                  <a:pt x="1327" y="19"/>
                </a:cubicBezTo>
                <a:cubicBezTo>
                  <a:pt x="1330" y="20"/>
                  <a:pt x="1334" y="21"/>
                  <a:pt x="1338" y="21"/>
                </a:cubicBezTo>
                <a:lnTo>
                  <a:pt x="1339" y="16"/>
                </a:lnTo>
                <a:close/>
                <a:moveTo>
                  <a:pt x="1363" y="20"/>
                </a:moveTo>
                <a:cubicBezTo>
                  <a:pt x="1359" y="19"/>
                  <a:pt x="1355" y="19"/>
                  <a:pt x="1351" y="18"/>
                </a:cubicBezTo>
                <a:cubicBezTo>
                  <a:pt x="1350" y="23"/>
                  <a:pt x="1350" y="23"/>
                  <a:pt x="1350" y="23"/>
                </a:cubicBezTo>
                <a:cubicBezTo>
                  <a:pt x="1354" y="24"/>
                  <a:pt x="1358" y="25"/>
                  <a:pt x="1362" y="25"/>
                </a:cubicBezTo>
                <a:cubicBezTo>
                  <a:pt x="1363" y="20"/>
                  <a:pt x="1363" y="20"/>
                  <a:pt x="1363" y="20"/>
                </a:cubicBezTo>
                <a:close/>
                <a:moveTo>
                  <a:pt x="1387" y="25"/>
                </a:moveTo>
                <a:cubicBezTo>
                  <a:pt x="1383" y="24"/>
                  <a:pt x="1379" y="23"/>
                  <a:pt x="1375" y="23"/>
                </a:cubicBezTo>
                <a:cubicBezTo>
                  <a:pt x="1374" y="28"/>
                  <a:pt x="1374" y="28"/>
                  <a:pt x="1374" y="28"/>
                </a:cubicBezTo>
                <a:cubicBezTo>
                  <a:pt x="1378" y="29"/>
                  <a:pt x="1382" y="29"/>
                  <a:pt x="1385" y="30"/>
                </a:cubicBezTo>
                <a:lnTo>
                  <a:pt x="1387" y="25"/>
                </a:lnTo>
                <a:close/>
                <a:moveTo>
                  <a:pt x="1410" y="30"/>
                </a:moveTo>
                <a:cubicBezTo>
                  <a:pt x="1406" y="29"/>
                  <a:pt x="1402" y="28"/>
                  <a:pt x="1398" y="27"/>
                </a:cubicBezTo>
                <a:cubicBezTo>
                  <a:pt x="1397" y="33"/>
                  <a:pt x="1397" y="33"/>
                  <a:pt x="1397" y="33"/>
                </a:cubicBezTo>
                <a:cubicBezTo>
                  <a:pt x="1401" y="34"/>
                  <a:pt x="1405" y="34"/>
                  <a:pt x="1409" y="35"/>
                </a:cubicBezTo>
                <a:lnTo>
                  <a:pt x="1410" y="30"/>
                </a:lnTo>
                <a:close/>
                <a:moveTo>
                  <a:pt x="1433" y="36"/>
                </a:moveTo>
                <a:cubicBezTo>
                  <a:pt x="1429" y="35"/>
                  <a:pt x="1426" y="34"/>
                  <a:pt x="1422" y="33"/>
                </a:cubicBezTo>
                <a:cubicBezTo>
                  <a:pt x="1420" y="38"/>
                  <a:pt x="1420" y="38"/>
                  <a:pt x="1420" y="38"/>
                </a:cubicBezTo>
                <a:cubicBezTo>
                  <a:pt x="1424" y="39"/>
                  <a:pt x="1428" y="40"/>
                  <a:pt x="1432" y="41"/>
                </a:cubicBezTo>
                <a:lnTo>
                  <a:pt x="1433" y="36"/>
                </a:lnTo>
                <a:close/>
                <a:moveTo>
                  <a:pt x="1457" y="42"/>
                </a:moveTo>
                <a:cubicBezTo>
                  <a:pt x="1453" y="41"/>
                  <a:pt x="1449" y="40"/>
                  <a:pt x="1445" y="39"/>
                </a:cubicBezTo>
                <a:cubicBezTo>
                  <a:pt x="1444" y="44"/>
                  <a:pt x="1444" y="44"/>
                  <a:pt x="1444" y="44"/>
                </a:cubicBezTo>
                <a:cubicBezTo>
                  <a:pt x="1447" y="45"/>
                  <a:pt x="1451" y="46"/>
                  <a:pt x="1455" y="47"/>
                </a:cubicBezTo>
                <a:lnTo>
                  <a:pt x="1457" y="42"/>
                </a:lnTo>
                <a:close/>
                <a:moveTo>
                  <a:pt x="1480" y="49"/>
                </a:moveTo>
                <a:cubicBezTo>
                  <a:pt x="1476" y="48"/>
                  <a:pt x="1472" y="46"/>
                  <a:pt x="1468" y="45"/>
                </a:cubicBezTo>
                <a:cubicBezTo>
                  <a:pt x="1467" y="50"/>
                  <a:pt x="1467" y="50"/>
                  <a:pt x="1467" y="50"/>
                </a:cubicBezTo>
                <a:cubicBezTo>
                  <a:pt x="1471" y="52"/>
                  <a:pt x="1474" y="53"/>
                  <a:pt x="1478" y="54"/>
                </a:cubicBezTo>
                <a:lnTo>
                  <a:pt x="1480" y="49"/>
                </a:lnTo>
                <a:close/>
                <a:moveTo>
                  <a:pt x="1503" y="56"/>
                </a:moveTo>
                <a:cubicBezTo>
                  <a:pt x="1499" y="55"/>
                  <a:pt x="1495" y="53"/>
                  <a:pt x="1491" y="52"/>
                </a:cubicBezTo>
                <a:cubicBezTo>
                  <a:pt x="1490" y="57"/>
                  <a:pt x="1490" y="57"/>
                  <a:pt x="1490" y="57"/>
                </a:cubicBezTo>
                <a:cubicBezTo>
                  <a:pt x="1493" y="59"/>
                  <a:pt x="1497" y="60"/>
                  <a:pt x="1501" y="61"/>
                </a:cubicBezTo>
                <a:lnTo>
                  <a:pt x="1503" y="56"/>
                </a:lnTo>
                <a:close/>
                <a:moveTo>
                  <a:pt x="1525" y="64"/>
                </a:moveTo>
                <a:cubicBezTo>
                  <a:pt x="1522" y="62"/>
                  <a:pt x="1518" y="61"/>
                  <a:pt x="1514" y="60"/>
                </a:cubicBezTo>
                <a:cubicBezTo>
                  <a:pt x="1512" y="65"/>
                  <a:pt x="1512" y="65"/>
                  <a:pt x="1512" y="65"/>
                </a:cubicBezTo>
                <a:cubicBezTo>
                  <a:pt x="1516" y="66"/>
                  <a:pt x="1520" y="67"/>
                  <a:pt x="1524" y="69"/>
                </a:cubicBezTo>
                <a:lnTo>
                  <a:pt x="1525" y="64"/>
                </a:lnTo>
                <a:close/>
                <a:moveTo>
                  <a:pt x="1548" y="72"/>
                </a:moveTo>
                <a:cubicBezTo>
                  <a:pt x="1544" y="70"/>
                  <a:pt x="1541" y="69"/>
                  <a:pt x="1537" y="68"/>
                </a:cubicBezTo>
                <a:cubicBezTo>
                  <a:pt x="1535" y="73"/>
                  <a:pt x="1535" y="73"/>
                  <a:pt x="1535" y="73"/>
                </a:cubicBezTo>
                <a:cubicBezTo>
                  <a:pt x="1539" y="74"/>
                  <a:pt x="1542" y="75"/>
                  <a:pt x="1546" y="77"/>
                </a:cubicBezTo>
                <a:lnTo>
                  <a:pt x="1548" y="72"/>
                </a:lnTo>
                <a:close/>
                <a:moveTo>
                  <a:pt x="1571" y="80"/>
                </a:moveTo>
                <a:cubicBezTo>
                  <a:pt x="1567" y="79"/>
                  <a:pt x="1563" y="77"/>
                  <a:pt x="1559" y="76"/>
                </a:cubicBezTo>
                <a:cubicBezTo>
                  <a:pt x="1557" y="81"/>
                  <a:pt x="1557" y="81"/>
                  <a:pt x="1557" y="81"/>
                </a:cubicBezTo>
                <a:cubicBezTo>
                  <a:pt x="1561" y="82"/>
                  <a:pt x="1565" y="84"/>
                  <a:pt x="1569" y="85"/>
                </a:cubicBezTo>
                <a:lnTo>
                  <a:pt x="1571" y="80"/>
                </a:lnTo>
                <a:close/>
                <a:moveTo>
                  <a:pt x="1593" y="90"/>
                </a:moveTo>
                <a:cubicBezTo>
                  <a:pt x="1589" y="88"/>
                  <a:pt x="1585" y="86"/>
                  <a:pt x="1582" y="85"/>
                </a:cubicBezTo>
                <a:cubicBezTo>
                  <a:pt x="1580" y="90"/>
                  <a:pt x="1580" y="90"/>
                  <a:pt x="1580" y="90"/>
                </a:cubicBezTo>
                <a:cubicBezTo>
                  <a:pt x="1583" y="91"/>
                  <a:pt x="1587" y="93"/>
                  <a:pt x="1591" y="95"/>
                </a:cubicBezTo>
                <a:lnTo>
                  <a:pt x="1593" y="90"/>
                </a:lnTo>
                <a:close/>
                <a:moveTo>
                  <a:pt x="1615" y="99"/>
                </a:moveTo>
                <a:cubicBezTo>
                  <a:pt x="1611" y="98"/>
                  <a:pt x="1607" y="96"/>
                  <a:pt x="1604" y="94"/>
                </a:cubicBezTo>
                <a:cubicBezTo>
                  <a:pt x="1602" y="99"/>
                  <a:pt x="1602" y="99"/>
                  <a:pt x="1602" y="99"/>
                </a:cubicBezTo>
                <a:cubicBezTo>
                  <a:pt x="1605" y="101"/>
                  <a:pt x="1609" y="103"/>
                  <a:pt x="1613" y="104"/>
                </a:cubicBezTo>
                <a:lnTo>
                  <a:pt x="1615" y="99"/>
                </a:lnTo>
                <a:close/>
                <a:moveTo>
                  <a:pt x="1637" y="109"/>
                </a:moveTo>
                <a:cubicBezTo>
                  <a:pt x="1633" y="108"/>
                  <a:pt x="1629" y="106"/>
                  <a:pt x="1626" y="104"/>
                </a:cubicBezTo>
                <a:cubicBezTo>
                  <a:pt x="1623" y="109"/>
                  <a:pt x="1623" y="109"/>
                  <a:pt x="1623" y="109"/>
                </a:cubicBezTo>
                <a:cubicBezTo>
                  <a:pt x="1627" y="111"/>
                  <a:pt x="1631" y="113"/>
                  <a:pt x="1634" y="114"/>
                </a:cubicBezTo>
                <a:lnTo>
                  <a:pt x="1637" y="109"/>
                </a:lnTo>
                <a:close/>
                <a:moveTo>
                  <a:pt x="1658" y="120"/>
                </a:moveTo>
                <a:cubicBezTo>
                  <a:pt x="1655" y="118"/>
                  <a:pt x="1651" y="116"/>
                  <a:pt x="1647" y="115"/>
                </a:cubicBezTo>
                <a:cubicBezTo>
                  <a:pt x="1645" y="119"/>
                  <a:pt x="1645" y="119"/>
                  <a:pt x="1645" y="119"/>
                </a:cubicBezTo>
                <a:cubicBezTo>
                  <a:pt x="1649" y="121"/>
                  <a:pt x="1652" y="123"/>
                  <a:pt x="1656" y="125"/>
                </a:cubicBezTo>
                <a:lnTo>
                  <a:pt x="1658" y="120"/>
                </a:lnTo>
                <a:close/>
                <a:moveTo>
                  <a:pt x="1680" y="131"/>
                </a:moveTo>
                <a:cubicBezTo>
                  <a:pt x="1676" y="129"/>
                  <a:pt x="1672" y="127"/>
                  <a:pt x="1669" y="126"/>
                </a:cubicBezTo>
                <a:cubicBezTo>
                  <a:pt x="1666" y="130"/>
                  <a:pt x="1666" y="130"/>
                  <a:pt x="1666" y="130"/>
                </a:cubicBezTo>
                <a:cubicBezTo>
                  <a:pt x="1670" y="132"/>
                  <a:pt x="1673" y="134"/>
                  <a:pt x="1677" y="136"/>
                </a:cubicBezTo>
                <a:lnTo>
                  <a:pt x="1680" y="131"/>
                </a:lnTo>
                <a:close/>
                <a:moveTo>
                  <a:pt x="1701" y="143"/>
                </a:moveTo>
                <a:cubicBezTo>
                  <a:pt x="1697" y="141"/>
                  <a:pt x="1694" y="139"/>
                  <a:pt x="1690" y="137"/>
                </a:cubicBezTo>
                <a:cubicBezTo>
                  <a:pt x="1688" y="142"/>
                  <a:pt x="1688" y="142"/>
                  <a:pt x="1688" y="142"/>
                </a:cubicBezTo>
                <a:cubicBezTo>
                  <a:pt x="1691" y="143"/>
                  <a:pt x="1695" y="145"/>
                  <a:pt x="1698" y="147"/>
                </a:cubicBezTo>
                <a:lnTo>
                  <a:pt x="1701" y="143"/>
                </a:lnTo>
                <a:close/>
                <a:moveTo>
                  <a:pt x="1721" y="155"/>
                </a:moveTo>
                <a:cubicBezTo>
                  <a:pt x="1718" y="153"/>
                  <a:pt x="1715" y="151"/>
                  <a:pt x="1711" y="149"/>
                </a:cubicBezTo>
                <a:cubicBezTo>
                  <a:pt x="1708" y="153"/>
                  <a:pt x="1708" y="153"/>
                  <a:pt x="1708" y="153"/>
                </a:cubicBezTo>
                <a:cubicBezTo>
                  <a:pt x="1712" y="155"/>
                  <a:pt x="1715" y="157"/>
                  <a:pt x="1719" y="159"/>
                </a:cubicBezTo>
                <a:lnTo>
                  <a:pt x="1721" y="155"/>
                </a:lnTo>
                <a:close/>
                <a:moveTo>
                  <a:pt x="1742" y="167"/>
                </a:moveTo>
                <a:cubicBezTo>
                  <a:pt x="1738" y="165"/>
                  <a:pt x="1735" y="163"/>
                  <a:pt x="1732" y="161"/>
                </a:cubicBezTo>
                <a:cubicBezTo>
                  <a:pt x="1729" y="165"/>
                  <a:pt x="1729" y="165"/>
                  <a:pt x="1729" y="165"/>
                </a:cubicBezTo>
                <a:cubicBezTo>
                  <a:pt x="1732" y="167"/>
                  <a:pt x="1736" y="170"/>
                  <a:pt x="1739" y="172"/>
                </a:cubicBezTo>
                <a:lnTo>
                  <a:pt x="1742" y="167"/>
                </a:lnTo>
                <a:close/>
                <a:moveTo>
                  <a:pt x="1762" y="180"/>
                </a:moveTo>
                <a:cubicBezTo>
                  <a:pt x="1759" y="178"/>
                  <a:pt x="1755" y="176"/>
                  <a:pt x="1752" y="174"/>
                </a:cubicBezTo>
                <a:cubicBezTo>
                  <a:pt x="1749" y="178"/>
                  <a:pt x="1749" y="178"/>
                  <a:pt x="1749" y="178"/>
                </a:cubicBezTo>
                <a:cubicBezTo>
                  <a:pt x="1752" y="180"/>
                  <a:pt x="1756" y="182"/>
                  <a:pt x="1759" y="184"/>
                </a:cubicBezTo>
                <a:lnTo>
                  <a:pt x="1762" y="180"/>
                </a:lnTo>
                <a:close/>
                <a:moveTo>
                  <a:pt x="1782" y="193"/>
                </a:moveTo>
                <a:cubicBezTo>
                  <a:pt x="1779" y="191"/>
                  <a:pt x="1775" y="189"/>
                  <a:pt x="1772" y="187"/>
                </a:cubicBezTo>
                <a:cubicBezTo>
                  <a:pt x="1769" y="191"/>
                  <a:pt x="1769" y="191"/>
                  <a:pt x="1769" y="191"/>
                </a:cubicBezTo>
                <a:cubicBezTo>
                  <a:pt x="1772" y="193"/>
                  <a:pt x="1776" y="196"/>
                  <a:pt x="1779" y="198"/>
                </a:cubicBezTo>
                <a:cubicBezTo>
                  <a:pt x="1782" y="193"/>
                  <a:pt x="1782" y="193"/>
                  <a:pt x="1782" y="193"/>
                </a:cubicBezTo>
                <a:close/>
                <a:moveTo>
                  <a:pt x="1802" y="207"/>
                </a:moveTo>
                <a:cubicBezTo>
                  <a:pt x="1798" y="205"/>
                  <a:pt x="1795" y="202"/>
                  <a:pt x="1792" y="200"/>
                </a:cubicBezTo>
                <a:cubicBezTo>
                  <a:pt x="1789" y="205"/>
                  <a:pt x="1789" y="205"/>
                  <a:pt x="1789" y="205"/>
                </a:cubicBezTo>
                <a:cubicBezTo>
                  <a:pt x="1792" y="207"/>
                  <a:pt x="1795" y="209"/>
                  <a:pt x="1799" y="211"/>
                </a:cubicBezTo>
                <a:lnTo>
                  <a:pt x="1802" y="207"/>
                </a:lnTo>
                <a:close/>
                <a:moveTo>
                  <a:pt x="1821" y="221"/>
                </a:moveTo>
                <a:cubicBezTo>
                  <a:pt x="1818" y="219"/>
                  <a:pt x="1815" y="217"/>
                  <a:pt x="1811" y="214"/>
                </a:cubicBezTo>
                <a:cubicBezTo>
                  <a:pt x="1808" y="218"/>
                  <a:pt x="1808" y="218"/>
                  <a:pt x="1808" y="218"/>
                </a:cubicBezTo>
                <a:cubicBezTo>
                  <a:pt x="1811" y="221"/>
                  <a:pt x="1815" y="223"/>
                  <a:pt x="1818" y="226"/>
                </a:cubicBezTo>
                <a:lnTo>
                  <a:pt x="1821" y="221"/>
                </a:lnTo>
                <a:close/>
                <a:moveTo>
                  <a:pt x="1840" y="236"/>
                </a:moveTo>
                <a:cubicBezTo>
                  <a:pt x="1837" y="233"/>
                  <a:pt x="1834" y="231"/>
                  <a:pt x="1831" y="229"/>
                </a:cubicBezTo>
                <a:cubicBezTo>
                  <a:pt x="1827" y="233"/>
                  <a:pt x="1827" y="233"/>
                  <a:pt x="1827" y="233"/>
                </a:cubicBezTo>
                <a:cubicBezTo>
                  <a:pt x="1830" y="235"/>
                  <a:pt x="1834" y="238"/>
                  <a:pt x="1837" y="240"/>
                </a:cubicBezTo>
                <a:lnTo>
                  <a:pt x="1840" y="236"/>
                </a:lnTo>
                <a:close/>
                <a:moveTo>
                  <a:pt x="1859" y="251"/>
                </a:moveTo>
                <a:cubicBezTo>
                  <a:pt x="1856" y="248"/>
                  <a:pt x="1853" y="246"/>
                  <a:pt x="1849" y="243"/>
                </a:cubicBezTo>
                <a:cubicBezTo>
                  <a:pt x="1846" y="248"/>
                  <a:pt x="1846" y="248"/>
                  <a:pt x="1846" y="248"/>
                </a:cubicBezTo>
                <a:cubicBezTo>
                  <a:pt x="1849" y="250"/>
                  <a:pt x="1852" y="253"/>
                  <a:pt x="1855" y="255"/>
                </a:cubicBezTo>
                <a:lnTo>
                  <a:pt x="1859" y="251"/>
                </a:lnTo>
                <a:close/>
                <a:moveTo>
                  <a:pt x="1877" y="266"/>
                </a:moveTo>
                <a:cubicBezTo>
                  <a:pt x="1874" y="264"/>
                  <a:pt x="1871" y="261"/>
                  <a:pt x="1868" y="259"/>
                </a:cubicBezTo>
                <a:cubicBezTo>
                  <a:pt x="1865" y="263"/>
                  <a:pt x="1865" y="263"/>
                  <a:pt x="1865" y="263"/>
                </a:cubicBezTo>
                <a:cubicBezTo>
                  <a:pt x="1868" y="265"/>
                  <a:pt x="1871" y="268"/>
                  <a:pt x="1874" y="270"/>
                </a:cubicBezTo>
                <a:lnTo>
                  <a:pt x="1877" y="266"/>
                </a:lnTo>
                <a:close/>
                <a:moveTo>
                  <a:pt x="1895" y="282"/>
                </a:moveTo>
                <a:cubicBezTo>
                  <a:pt x="1892" y="280"/>
                  <a:pt x="1889" y="277"/>
                  <a:pt x="1886" y="274"/>
                </a:cubicBezTo>
                <a:cubicBezTo>
                  <a:pt x="1883" y="278"/>
                  <a:pt x="1883" y="278"/>
                  <a:pt x="1883" y="278"/>
                </a:cubicBezTo>
                <a:cubicBezTo>
                  <a:pt x="1886" y="281"/>
                  <a:pt x="1889" y="284"/>
                  <a:pt x="1892" y="286"/>
                </a:cubicBezTo>
                <a:lnTo>
                  <a:pt x="1895" y="282"/>
                </a:lnTo>
                <a:close/>
                <a:moveTo>
                  <a:pt x="1913" y="299"/>
                </a:moveTo>
                <a:cubicBezTo>
                  <a:pt x="1910" y="296"/>
                  <a:pt x="1907" y="293"/>
                  <a:pt x="1904" y="290"/>
                </a:cubicBezTo>
                <a:cubicBezTo>
                  <a:pt x="1901" y="294"/>
                  <a:pt x="1901" y="294"/>
                  <a:pt x="1901" y="294"/>
                </a:cubicBezTo>
                <a:cubicBezTo>
                  <a:pt x="1904" y="297"/>
                  <a:pt x="1906" y="300"/>
                  <a:pt x="1909" y="302"/>
                </a:cubicBezTo>
                <a:lnTo>
                  <a:pt x="1913" y="299"/>
                </a:lnTo>
                <a:close/>
                <a:moveTo>
                  <a:pt x="1930" y="315"/>
                </a:moveTo>
                <a:cubicBezTo>
                  <a:pt x="1928" y="312"/>
                  <a:pt x="1925" y="310"/>
                  <a:pt x="1922" y="307"/>
                </a:cubicBezTo>
                <a:cubicBezTo>
                  <a:pt x="1918" y="311"/>
                  <a:pt x="1918" y="311"/>
                  <a:pt x="1918" y="311"/>
                </a:cubicBezTo>
                <a:cubicBezTo>
                  <a:pt x="1921" y="313"/>
                  <a:pt x="1924" y="316"/>
                  <a:pt x="1927" y="319"/>
                </a:cubicBezTo>
                <a:lnTo>
                  <a:pt x="1930" y="315"/>
                </a:lnTo>
                <a:close/>
                <a:moveTo>
                  <a:pt x="1947" y="332"/>
                </a:moveTo>
                <a:cubicBezTo>
                  <a:pt x="1945" y="329"/>
                  <a:pt x="1942" y="326"/>
                  <a:pt x="1939" y="324"/>
                </a:cubicBezTo>
                <a:cubicBezTo>
                  <a:pt x="1935" y="327"/>
                  <a:pt x="1935" y="327"/>
                  <a:pt x="1935" y="327"/>
                </a:cubicBezTo>
                <a:cubicBezTo>
                  <a:pt x="1938" y="330"/>
                  <a:pt x="1941" y="333"/>
                  <a:pt x="1944" y="336"/>
                </a:cubicBezTo>
                <a:cubicBezTo>
                  <a:pt x="1947" y="332"/>
                  <a:pt x="1947" y="332"/>
                  <a:pt x="1947" y="332"/>
                </a:cubicBezTo>
                <a:close/>
                <a:moveTo>
                  <a:pt x="1964" y="350"/>
                </a:moveTo>
                <a:cubicBezTo>
                  <a:pt x="1961" y="347"/>
                  <a:pt x="1959" y="344"/>
                  <a:pt x="1956" y="341"/>
                </a:cubicBezTo>
                <a:cubicBezTo>
                  <a:pt x="1952" y="344"/>
                  <a:pt x="1952" y="344"/>
                  <a:pt x="1952" y="344"/>
                </a:cubicBezTo>
                <a:cubicBezTo>
                  <a:pt x="1955" y="347"/>
                  <a:pt x="1957" y="350"/>
                  <a:pt x="1960" y="353"/>
                </a:cubicBezTo>
                <a:lnTo>
                  <a:pt x="1964" y="350"/>
                </a:lnTo>
                <a:close/>
                <a:moveTo>
                  <a:pt x="1980" y="367"/>
                </a:moveTo>
                <a:cubicBezTo>
                  <a:pt x="1978" y="364"/>
                  <a:pt x="1975" y="361"/>
                  <a:pt x="1972" y="358"/>
                </a:cubicBezTo>
                <a:cubicBezTo>
                  <a:pt x="1968" y="362"/>
                  <a:pt x="1968" y="362"/>
                  <a:pt x="1968" y="362"/>
                </a:cubicBezTo>
                <a:cubicBezTo>
                  <a:pt x="1971" y="365"/>
                  <a:pt x="1974" y="368"/>
                  <a:pt x="1976" y="371"/>
                </a:cubicBezTo>
                <a:lnTo>
                  <a:pt x="1980" y="367"/>
                </a:lnTo>
                <a:close/>
                <a:moveTo>
                  <a:pt x="1996" y="385"/>
                </a:moveTo>
                <a:cubicBezTo>
                  <a:pt x="1994" y="382"/>
                  <a:pt x="1991" y="379"/>
                  <a:pt x="1988" y="376"/>
                </a:cubicBezTo>
                <a:cubicBezTo>
                  <a:pt x="1984" y="380"/>
                  <a:pt x="1984" y="380"/>
                  <a:pt x="1984" y="380"/>
                </a:cubicBezTo>
                <a:cubicBezTo>
                  <a:pt x="1987" y="383"/>
                  <a:pt x="1990" y="386"/>
                  <a:pt x="1992" y="389"/>
                </a:cubicBezTo>
                <a:lnTo>
                  <a:pt x="1996" y="385"/>
                </a:lnTo>
                <a:close/>
                <a:moveTo>
                  <a:pt x="2012" y="404"/>
                </a:moveTo>
                <a:cubicBezTo>
                  <a:pt x="2009" y="401"/>
                  <a:pt x="2007" y="398"/>
                  <a:pt x="2004" y="394"/>
                </a:cubicBezTo>
                <a:cubicBezTo>
                  <a:pt x="2000" y="398"/>
                  <a:pt x="2000" y="398"/>
                  <a:pt x="2000" y="398"/>
                </a:cubicBezTo>
                <a:cubicBezTo>
                  <a:pt x="2003" y="401"/>
                  <a:pt x="2005" y="404"/>
                  <a:pt x="2008" y="407"/>
                </a:cubicBezTo>
                <a:lnTo>
                  <a:pt x="2012" y="404"/>
                </a:lnTo>
                <a:close/>
                <a:moveTo>
                  <a:pt x="2027" y="422"/>
                </a:moveTo>
                <a:cubicBezTo>
                  <a:pt x="2025" y="419"/>
                  <a:pt x="2022" y="416"/>
                  <a:pt x="2020" y="413"/>
                </a:cubicBezTo>
                <a:cubicBezTo>
                  <a:pt x="2015" y="416"/>
                  <a:pt x="2015" y="416"/>
                  <a:pt x="2015" y="416"/>
                </a:cubicBezTo>
                <a:cubicBezTo>
                  <a:pt x="2018" y="420"/>
                  <a:pt x="2020" y="423"/>
                  <a:pt x="2023" y="426"/>
                </a:cubicBezTo>
                <a:lnTo>
                  <a:pt x="2027" y="422"/>
                </a:lnTo>
                <a:close/>
                <a:moveTo>
                  <a:pt x="2042" y="441"/>
                </a:moveTo>
                <a:cubicBezTo>
                  <a:pt x="2039" y="438"/>
                  <a:pt x="2037" y="435"/>
                  <a:pt x="2034" y="432"/>
                </a:cubicBezTo>
                <a:cubicBezTo>
                  <a:pt x="2030" y="435"/>
                  <a:pt x="2030" y="435"/>
                  <a:pt x="2030" y="435"/>
                </a:cubicBezTo>
                <a:cubicBezTo>
                  <a:pt x="2033" y="438"/>
                  <a:pt x="2035" y="442"/>
                  <a:pt x="2038" y="445"/>
                </a:cubicBezTo>
                <a:lnTo>
                  <a:pt x="2042" y="441"/>
                </a:lnTo>
                <a:close/>
                <a:moveTo>
                  <a:pt x="2056" y="461"/>
                </a:moveTo>
                <a:cubicBezTo>
                  <a:pt x="2054" y="458"/>
                  <a:pt x="2051" y="454"/>
                  <a:pt x="2049" y="451"/>
                </a:cubicBezTo>
                <a:cubicBezTo>
                  <a:pt x="2045" y="454"/>
                  <a:pt x="2045" y="454"/>
                  <a:pt x="2045" y="454"/>
                </a:cubicBezTo>
                <a:cubicBezTo>
                  <a:pt x="2047" y="458"/>
                  <a:pt x="2050" y="461"/>
                  <a:pt x="2052" y="464"/>
                </a:cubicBezTo>
                <a:lnTo>
                  <a:pt x="2056" y="461"/>
                </a:lnTo>
                <a:close/>
                <a:moveTo>
                  <a:pt x="2070" y="481"/>
                </a:moveTo>
                <a:cubicBezTo>
                  <a:pt x="2068" y="477"/>
                  <a:pt x="2066" y="474"/>
                  <a:pt x="2063" y="471"/>
                </a:cubicBezTo>
                <a:cubicBezTo>
                  <a:pt x="2059" y="474"/>
                  <a:pt x="2059" y="474"/>
                  <a:pt x="2059" y="474"/>
                </a:cubicBezTo>
                <a:cubicBezTo>
                  <a:pt x="2061" y="477"/>
                  <a:pt x="2063" y="480"/>
                  <a:pt x="2066" y="484"/>
                </a:cubicBezTo>
                <a:lnTo>
                  <a:pt x="2070" y="481"/>
                </a:lnTo>
                <a:close/>
                <a:moveTo>
                  <a:pt x="2084" y="500"/>
                </a:moveTo>
                <a:cubicBezTo>
                  <a:pt x="2082" y="497"/>
                  <a:pt x="2079" y="494"/>
                  <a:pt x="2077" y="490"/>
                </a:cubicBezTo>
                <a:cubicBezTo>
                  <a:pt x="2073" y="493"/>
                  <a:pt x="2073" y="493"/>
                  <a:pt x="2073" y="493"/>
                </a:cubicBezTo>
                <a:cubicBezTo>
                  <a:pt x="2075" y="497"/>
                  <a:pt x="2077" y="500"/>
                  <a:pt x="2079" y="503"/>
                </a:cubicBezTo>
                <a:lnTo>
                  <a:pt x="2084" y="500"/>
                </a:lnTo>
                <a:close/>
                <a:moveTo>
                  <a:pt x="2097" y="521"/>
                </a:moveTo>
                <a:cubicBezTo>
                  <a:pt x="2095" y="517"/>
                  <a:pt x="2093" y="514"/>
                  <a:pt x="2090" y="511"/>
                </a:cubicBezTo>
                <a:cubicBezTo>
                  <a:pt x="2086" y="513"/>
                  <a:pt x="2086" y="513"/>
                  <a:pt x="2086" y="513"/>
                </a:cubicBezTo>
                <a:cubicBezTo>
                  <a:pt x="2088" y="517"/>
                  <a:pt x="2090" y="520"/>
                  <a:pt x="2092" y="524"/>
                </a:cubicBezTo>
                <a:lnTo>
                  <a:pt x="2097" y="521"/>
                </a:lnTo>
                <a:close/>
                <a:moveTo>
                  <a:pt x="2110" y="541"/>
                </a:moveTo>
                <a:cubicBezTo>
                  <a:pt x="2108" y="538"/>
                  <a:pt x="2105" y="534"/>
                  <a:pt x="2103" y="531"/>
                </a:cubicBezTo>
                <a:cubicBezTo>
                  <a:pt x="2099" y="534"/>
                  <a:pt x="2099" y="534"/>
                  <a:pt x="2099" y="534"/>
                </a:cubicBezTo>
                <a:cubicBezTo>
                  <a:pt x="2101" y="537"/>
                  <a:pt x="2103" y="541"/>
                  <a:pt x="2105" y="544"/>
                </a:cubicBezTo>
                <a:lnTo>
                  <a:pt x="2110" y="541"/>
                </a:lnTo>
                <a:close/>
                <a:moveTo>
                  <a:pt x="2122" y="562"/>
                </a:moveTo>
                <a:cubicBezTo>
                  <a:pt x="2120" y="558"/>
                  <a:pt x="2118" y="555"/>
                  <a:pt x="2116" y="552"/>
                </a:cubicBezTo>
                <a:cubicBezTo>
                  <a:pt x="2111" y="554"/>
                  <a:pt x="2111" y="554"/>
                  <a:pt x="2111" y="554"/>
                </a:cubicBezTo>
                <a:cubicBezTo>
                  <a:pt x="2113" y="558"/>
                  <a:pt x="2115" y="561"/>
                  <a:pt x="2117" y="565"/>
                </a:cubicBezTo>
                <a:lnTo>
                  <a:pt x="2122" y="562"/>
                </a:lnTo>
                <a:close/>
                <a:moveTo>
                  <a:pt x="2134" y="583"/>
                </a:moveTo>
                <a:cubicBezTo>
                  <a:pt x="2132" y="579"/>
                  <a:pt x="2130" y="576"/>
                  <a:pt x="2128" y="572"/>
                </a:cubicBezTo>
                <a:cubicBezTo>
                  <a:pt x="2123" y="575"/>
                  <a:pt x="2123" y="575"/>
                  <a:pt x="2123" y="575"/>
                </a:cubicBezTo>
                <a:cubicBezTo>
                  <a:pt x="2125" y="579"/>
                  <a:pt x="2127" y="582"/>
                  <a:pt x="2129" y="586"/>
                </a:cubicBezTo>
                <a:lnTo>
                  <a:pt x="2134" y="583"/>
                </a:lnTo>
                <a:close/>
                <a:moveTo>
                  <a:pt x="2145" y="604"/>
                </a:moveTo>
                <a:cubicBezTo>
                  <a:pt x="2143" y="601"/>
                  <a:pt x="2142" y="597"/>
                  <a:pt x="2140" y="594"/>
                </a:cubicBezTo>
                <a:cubicBezTo>
                  <a:pt x="2135" y="596"/>
                  <a:pt x="2135" y="596"/>
                  <a:pt x="2135" y="596"/>
                </a:cubicBezTo>
                <a:cubicBezTo>
                  <a:pt x="2137" y="600"/>
                  <a:pt x="2139" y="603"/>
                  <a:pt x="2141" y="607"/>
                </a:cubicBezTo>
                <a:lnTo>
                  <a:pt x="2145" y="604"/>
                </a:lnTo>
                <a:close/>
                <a:moveTo>
                  <a:pt x="2156" y="626"/>
                </a:moveTo>
                <a:cubicBezTo>
                  <a:pt x="2155" y="622"/>
                  <a:pt x="2153" y="618"/>
                  <a:pt x="2151" y="615"/>
                </a:cubicBezTo>
                <a:cubicBezTo>
                  <a:pt x="2146" y="617"/>
                  <a:pt x="2146" y="617"/>
                  <a:pt x="2146" y="617"/>
                </a:cubicBezTo>
                <a:cubicBezTo>
                  <a:pt x="2148" y="621"/>
                  <a:pt x="2150" y="624"/>
                  <a:pt x="2152" y="628"/>
                </a:cubicBezTo>
                <a:lnTo>
                  <a:pt x="2156" y="626"/>
                </a:lnTo>
                <a:close/>
                <a:moveTo>
                  <a:pt x="2167" y="647"/>
                </a:moveTo>
                <a:cubicBezTo>
                  <a:pt x="2165" y="644"/>
                  <a:pt x="2164" y="640"/>
                  <a:pt x="2162" y="636"/>
                </a:cubicBezTo>
                <a:cubicBezTo>
                  <a:pt x="2157" y="639"/>
                  <a:pt x="2157" y="639"/>
                  <a:pt x="2157" y="639"/>
                </a:cubicBezTo>
                <a:cubicBezTo>
                  <a:pt x="2159" y="642"/>
                  <a:pt x="2160" y="646"/>
                  <a:pt x="2162" y="650"/>
                </a:cubicBezTo>
                <a:lnTo>
                  <a:pt x="2167" y="647"/>
                </a:lnTo>
                <a:close/>
                <a:moveTo>
                  <a:pt x="2177" y="669"/>
                </a:moveTo>
                <a:cubicBezTo>
                  <a:pt x="2175" y="665"/>
                  <a:pt x="2174" y="662"/>
                  <a:pt x="2172" y="658"/>
                </a:cubicBezTo>
                <a:cubicBezTo>
                  <a:pt x="2167" y="660"/>
                  <a:pt x="2167" y="660"/>
                  <a:pt x="2167" y="660"/>
                </a:cubicBezTo>
                <a:cubicBezTo>
                  <a:pt x="2169" y="664"/>
                  <a:pt x="2171" y="668"/>
                  <a:pt x="2172" y="671"/>
                </a:cubicBezTo>
                <a:cubicBezTo>
                  <a:pt x="2177" y="669"/>
                  <a:pt x="2177" y="669"/>
                  <a:pt x="2177" y="669"/>
                </a:cubicBezTo>
                <a:close/>
                <a:moveTo>
                  <a:pt x="2187" y="691"/>
                </a:moveTo>
                <a:cubicBezTo>
                  <a:pt x="2185" y="687"/>
                  <a:pt x="2184" y="684"/>
                  <a:pt x="2182" y="680"/>
                </a:cubicBezTo>
                <a:cubicBezTo>
                  <a:pt x="2177" y="682"/>
                  <a:pt x="2177" y="682"/>
                  <a:pt x="2177" y="682"/>
                </a:cubicBezTo>
                <a:cubicBezTo>
                  <a:pt x="2179" y="686"/>
                  <a:pt x="2180" y="689"/>
                  <a:pt x="2182" y="693"/>
                </a:cubicBezTo>
                <a:cubicBezTo>
                  <a:pt x="2187" y="691"/>
                  <a:pt x="2187" y="691"/>
                  <a:pt x="2187" y="691"/>
                </a:cubicBezTo>
                <a:close/>
                <a:moveTo>
                  <a:pt x="2196" y="713"/>
                </a:moveTo>
                <a:cubicBezTo>
                  <a:pt x="2195" y="709"/>
                  <a:pt x="2193" y="706"/>
                  <a:pt x="2192" y="702"/>
                </a:cubicBezTo>
                <a:cubicBezTo>
                  <a:pt x="2187" y="704"/>
                  <a:pt x="2187" y="704"/>
                  <a:pt x="2187" y="704"/>
                </a:cubicBezTo>
                <a:cubicBezTo>
                  <a:pt x="2188" y="708"/>
                  <a:pt x="2190" y="712"/>
                  <a:pt x="2191" y="715"/>
                </a:cubicBezTo>
                <a:lnTo>
                  <a:pt x="2196" y="713"/>
                </a:lnTo>
                <a:close/>
                <a:moveTo>
                  <a:pt x="2205" y="736"/>
                </a:moveTo>
                <a:cubicBezTo>
                  <a:pt x="2204" y="732"/>
                  <a:pt x="2202" y="728"/>
                  <a:pt x="2201" y="724"/>
                </a:cubicBezTo>
                <a:cubicBezTo>
                  <a:pt x="2196" y="726"/>
                  <a:pt x="2196" y="726"/>
                  <a:pt x="2196" y="726"/>
                </a:cubicBezTo>
                <a:cubicBezTo>
                  <a:pt x="2197" y="730"/>
                  <a:pt x="2199" y="734"/>
                  <a:pt x="2200" y="737"/>
                </a:cubicBezTo>
                <a:lnTo>
                  <a:pt x="2205" y="736"/>
                </a:lnTo>
                <a:close/>
                <a:moveTo>
                  <a:pt x="2213" y="758"/>
                </a:moveTo>
                <a:cubicBezTo>
                  <a:pt x="2212" y="754"/>
                  <a:pt x="2211" y="751"/>
                  <a:pt x="2209" y="747"/>
                </a:cubicBezTo>
                <a:cubicBezTo>
                  <a:pt x="2204" y="749"/>
                  <a:pt x="2204" y="749"/>
                  <a:pt x="2204" y="749"/>
                </a:cubicBezTo>
                <a:cubicBezTo>
                  <a:pt x="2206" y="752"/>
                  <a:pt x="2207" y="756"/>
                  <a:pt x="2208" y="760"/>
                </a:cubicBezTo>
                <a:lnTo>
                  <a:pt x="2213" y="758"/>
                </a:lnTo>
                <a:close/>
                <a:moveTo>
                  <a:pt x="2221" y="781"/>
                </a:moveTo>
                <a:cubicBezTo>
                  <a:pt x="2220" y="777"/>
                  <a:pt x="2219" y="773"/>
                  <a:pt x="2217" y="769"/>
                </a:cubicBezTo>
                <a:cubicBezTo>
                  <a:pt x="2212" y="771"/>
                  <a:pt x="2212" y="771"/>
                  <a:pt x="2212" y="771"/>
                </a:cubicBezTo>
                <a:cubicBezTo>
                  <a:pt x="2214" y="775"/>
                  <a:pt x="2215" y="779"/>
                  <a:pt x="2216" y="783"/>
                </a:cubicBezTo>
                <a:lnTo>
                  <a:pt x="2221" y="781"/>
                </a:lnTo>
                <a:close/>
                <a:moveTo>
                  <a:pt x="2229" y="804"/>
                </a:moveTo>
                <a:cubicBezTo>
                  <a:pt x="2228" y="800"/>
                  <a:pt x="2226" y="796"/>
                  <a:pt x="2225" y="792"/>
                </a:cubicBezTo>
                <a:cubicBezTo>
                  <a:pt x="2220" y="794"/>
                  <a:pt x="2220" y="794"/>
                  <a:pt x="2220" y="794"/>
                </a:cubicBezTo>
                <a:cubicBezTo>
                  <a:pt x="2221" y="798"/>
                  <a:pt x="2223" y="801"/>
                  <a:pt x="2224" y="805"/>
                </a:cubicBezTo>
                <a:lnTo>
                  <a:pt x="2229" y="804"/>
                </a:lnTo>
                <a:close/>
                <a:moveTo>
                  <a:pt x="2236" y="827"/>
                </a:moveTo>
                <a:cubicBezTo>
                  <a:pt x="2235" y="823"/>
                  <a:pt x="2234" y="819"/>
                  <a:pt x="2233" y="815"/>
                </a:cubicBezTo>
                <a:cubicBezTo>
                  <a:pt x="2227" y="817"/>
                  <a:pt x="2227" y="817"/>
                  <a:pt x="2227" y="817"/>
                </a:cubicBezTo>
                <a:cubicBezTo>
                  <a:pt x="2229" y="820"/>
                  <a:pt x="2230" y="824"/>
                  <a:pt x="2231" y="828"/>
                </a:cubicBezTo>
                <a:lnTo>
                  <a:pt x="2236" y="827"/>
                </a:lnTo>
                <a:close/>
                <a:moveTo>
                  <a:pt x="2243" y="850"/>
                </a:moveTo>
                <a:cubicBezTo>
                  <a:pt x="2242" y="846"/>
                  <a:pt x="2241" y="842"/>
                  <a:pt x="2239" y="838"/>
                </a:cubicBezTo>
                <a:cubicBezTo>
                  <a:pt x="2234" y="840"/>
                  <a:pt x="2234" y="840"/>
                  <a:pt x="2234" y="840"/>
                </a:cubicBezTo>
                <a:cubicBezTo>
                  <a:pt x="2235" y="843"/>
                  <a:pt x="2237" y="847"/>
                  <a:pt x="2238" y="851"/>
                </a:cubicBezTo>
                <a:lnTo>
                  <a:pt x="2243" y="850"/>
                </a:lnTo>
                <a:close/>
                <a:moveTo>
                  <a:pt x="2249" y="873"/>
                </a:moveTo>
                <a:cubicBezTo>
                  <a:pt x="2248" y="869"/>
                  <a:pt x="2247" y="865"/>
                  <a:pt x="2246" y="861"/>
                </a:cubicBezTo>
                <a:cubicBezTo>
                  <a:pt x="2241" y="863"/>
                  <a:pt x="2241" y="863"/>
                  <a:pt x="2241" y="863"/>
                </a:cubicBezTo>
                <a:cubicBezTo>
                  <a:pt x="2242" y="867"/>
                  <a:pt x="2243" y="870"/>
                  <a:pt x="2244" y="874"/>
                </a:cubicBezTo>
                <a:lnTo>
                  <a:pt x="2249" y="873"/>
                </a:lnTo>
                <a:close/>
                <a:moveTo>
                  <a:pt x="2255" y="896"/>
                </a:moveTo>
                <a:cubicBezTo>
                  <a:pt x="2254" y="892"/>
                  <a:pt x="2253" y="888"/>
                  <a:pt x="2252" y="885"/>
                </a:cubicBezTo>
                <a:cubicBezTo>
                  <a:pt x="2247" y="886"/>
                  <a:pt x="2247" y="886"/>
                  <a:pt x="2247" y="886"/>
                </a:cubicBezTo>
                <a:cubicBezTo>
                  <a:pt x="2248" y="890"/>
                  <a:pt x="2249" y="894"/>
                  <a:pt x="2250" y="898"/>
                </a:cubicBezTo>
                <a:cubicBezTo>
                  <a:pt x="2255" y="896"/>
                  <a:pt x="2255" y="896"/>
                  <a:pt x="2255" y="896"/>
                </a:cubicBezTo>
                <a:close/>
                <a:moveTo>
                  <a:pt x="2260" y="920"/>
                </a:moveTo>
                <a:cubicBezTo>
                  <a:pt x="2259" y="916"/>
                  <a:pt x="2258" y="912"/>
                  <a:pt x="2258" y="908"/>
                </a:cubicBezTo>
                <a:cubicBezTo>
                  <a:pt x="2252" y="909"/>
                  <a:pt x="2252" y="909"/>
                  <a:pt x="2252" y="909"/>
                </a:cubicBezTo>
                <a:cubicBezTo>
                  <a:pt x="2253" y="913"/>
                  <a:pt x="2254" y="917"/>
                  <a:pt x="2255" y="921"/>
                </a:cubicBezTo>
                <a:lnTo>
                  <a:pt x="2260" y="920"/>
                </a:lnTo>
                <a:close/>
                <a:moveTo>
                  <a:pt x="2265" y="943"/>
                </a:moveTo>
                <a:cubicBezTo>
                  <a:pt x="2264" y="939"/>
                  <a:pt x="2263" y="935"/>
                  <a:pt x="2263" y="931"/>
                </a:cubicBezTo>
                <a:cubicBezTo>
                  <a:pt x="2257" y="933"/>
                  <a:pt x="2257" y="933"/>
                  <a:pt x="2257" y="933"/>
                </a:cubicBezTo>
                <a:cubicBezTo>
                  <a:pt x="2258" y="936"/>
                  <a:pt x="2259" y="940"/>
                  <a:pt x="2260" y="944"/>
                </a:cubicBezTo>
                <a:lnTo>
                  <a:pt x="2265" y="943"/>
                </a:lnTo>
                <a:close/>
                <a:moveTo>
                  <a:pt x="2270" y="967"/>
                </a:moveTo>
                <a:cubicBezTo>
                  <a:pt x="2269" y="963"/>
                  <a:pt x="2268" y="959"/>
                  <a:pt x="2267" y="955"/>
                </a:cubicBezTo>
                <a:cubicBezTo>
                  <a:pt x="2262" y="956"/>
                  <a:pt x="2262" y="956"/>
                  <a:pt x="2262" y="956"/>
                </a:cubicBezTo>
                <a:cubicBezTo>
                  <a:pt x="2263" y="960"/>
                  <a:pt x="2264" y="964"/>
                  <a:pt x="2264" y="968"/>
                </a:cubicBezTo>
                <a:lnTo>
                  <a:pt x="2270" y="967"/>
                </a:lnTo>
                <a:close/>
                <a:moveTo>
                  <a:pt x="2274" y="991"/>
                </a:moveTo>
                <a:cubicBezTo>
                  <a:pt x="2273" y="987"/>
                  <a:pt x="2272" y="983"/>
                  <a:pt x="2272" y="979"/>
                </a:cubicBezTo>
                <a:cubicBezTo>
                  <a:pt x="2266" y="980"/>
                  <a:pt x="2266" y="980"/>
                  <a:pt x="2266" y="980"/>
                </a:cubicBezTo>
                <a:cubicBezTo>
                  <a:pt x="2267" y="984"/>
                  <a:pt x="2268" y="987"/>
                  <a:pt x="2268" y="991"/>
                </a:cubicBezTo>
                <a:lnTo>
                  <a:pt x="2274" y="991"/>
                </a:lnTo>
                <a:close/>
                <a:moveTo>
                  <a:pt x="2277" y="1014"/>
                </a:moveTo>
                <a:cubicBezTo>
                  <a:pt x="2277" y="1010"/>
                  <a:pt x="2276" y="1006"/>
                  <a:pt x="2275" y="1002"/>
                </a:cubicBezTo>
                <a:cubicBezTo>
                  <a:pt x="2270" y="1003"/>
                  <a:pt x="2270" y="1003"/>
                  <a:pt x="2270" y="1003"/>
                </a:cubicBezTo>
                <a:cubicBezTo>
                  <a:pt x="2271" y="1007"/>
                  <a:pt x="2271" y="1011"/>
                  <a:pt x="2272" y="1015"/>
                </a:cubicBezTo>
                <a:lnTo>
                  <a:pt x="2277" y="1014"/>
                </a:lnTo>
                <a:close/>
                <a:moveTo>
                  <a:pt x="2280" y="1038"/>
                </a:moveTo>
                <a:cubicBezTo>
                  <a:pt x="2280" y="1034"/>
                  <a:pt x="2279" y="1030"/>
                  <a:pt x="2279" y="1026"/>
                </a:cubicBezTo>
                <a:cubicBezTo>
                  <a:pt x="2274" y="1027"/>
                  <a:pt x="2274" y="1027"/>
                  <a:pt x="2274" y="1027"/>
                </a:cubicBezTo>
                <a:cubicBezTo>
                  <a:pt x="2274" y="1031"/>
                  <a:pt x="2275" y="1035"/>
                  <a:pt x="2275" y="1039"/>
                </a:cubicBezTo>
                <a:lnTo>
                  <a:pt x="2280" y="1038"/>
                </a:lnTo>
                <a:close/>
                <a:moveTo>
                  <a:pt x="2283" y="1062"/>
                </a:moveTo>
                <a:cubicBezTo>
                  <a:pt x="2283" y="1058"/>
                  <a:pt x="2282" y="1054"/>
                  <a:pt x="2282" y="1050"/>
                </a:cubicBezTo>
                <a:cubicBezTo>
                  <a:pt x="2277" y="1051"/>
                  <a:pt x="2277" y="1051"/>
                  <a:pt x="2277" y="1051"/>
                </a:cubicBezTo>
                <a:cubicBezTo>
                  <a:pt x="2277" y="1055"/>
                  <a:pt x="2277" y="1059"/>
                  <a:pt x="2278" y="1063"/>
                </a:cubicBezTo>
                <a:lnTo>
                  <a:pt x="2283" y="1062"/>
                </a:lnTo>
                <a:close/>
                <a:moveTo>
                  <a:pt x="2286" y="1086"/>
                </a:moveTo>
                <a:cubicBezTo>
                  <a:pt x="2285" y="1082"/>
                  <a:pt x="2285" y="1078"/>
                  <a:pt x="2284" y="1074"/>
                </a:cubicBezTo>
                <a:cubicBezTo>
                  <a:pt x="2279" y="1075"/>
                  <a:pt x="2279" y="1075"/>
                  <a:pt x="2279" y="1075"/>
                </a:cubicBezTo>
                <a:cubicBezTo>
                  <a:pt x="2279" y="1079"/>
                  <a:pt x="2280" y="1083"/>
                  <a:pt x="2280" y="1086"/>
                </a:cubicBezTo>
                <a:lnTo>
                  <a:pt x="2286" y="1086"/>
                </a:lnTo>
                <a:close/>
                <a:moveTo>
                  <a:pt x="2287" y="1110"/>
                </a:moveTo>
                <a:cubicBezTo>
                  <a:pt x="2287" y="1106"/>
                  <a:pt x="2287" y="1102"/>
                  <a:pt x="2287" y="1098"/>
                </a:cubicBezTo>
                <a:cubicBezTo>
                  <a:pt x="2281" y="1098"/>
                  <a:pt x="2281" y="1098"/>
                  <a:pt x="2281" y="1098"/>
                </a:cubicBezTo>
                <a:cubicBezTo>
                  <a:pt x="2281" y="1102"/>
                  <a:pt x="2282" y="1106"/>
                  <a:pt x="2282" y="1110"/>
                </a:cubicBezTo>
                <a:lnTo>
                  <a:pt x="2287" y="1110"/>
                </a:lnTo>
                <a:close/>
                <a:moveTo>
                  <a:pt x="2289" y="1134"/>
                </a:moveTo>
                <a:cubicBezTo>
                  <a:pt x="2289" y="1130"/>
                  <a:pt x="2288" y="1126"/>
                  <a:pt x="2288" y="1122"/>
                </a:cubicBezTo>
                <a:cubicBezTo>
                  <a:pt x="2283" y="1122"/>
                  <a:pt x="2283" y="1122"/>
                  <a:pt x="2283" y="1122"/>
                </a:cubicBezTo>
                <a:cubicBezTo>
                  <a:pt x="2283" y="1126"/>
                  <a:pt x="2283" y="1130"/>
                  <a:pt x="2284" y="1134"/>
                </a:cubicBezTo>
                <a:lnTo>
                  <a:pt x="2289" y="1134"/>
                </a:lnTo>
                <a:close/>
                <a:moveTo>
                  <a:pt x="2290" y="1158"/>
                </a:moveTo>
                <a:cubicBezTo>
                  <a:pt x="2290" y="1154"/>
                  <a:pt x="2290" y="1150"/>
                  <a:pt x="2289" y="1146"/>
                </a:cubicBezTo>
                <a:cubicBezTo>
                  <a:pt x="2284" y="1146"/>
                  <a:pt x="2284" y="1146"/>
                  <a:pt x="2284" y="1146"/>
                </a:cubicBezTo>
                <a:cubicBezTo>
                  <a:pt x="2284" y="1150"/>
                  <a:pt x="2284" y="1154"/>
                  <a:pt x="2285" y="1158"/>
                </a:cubicBezTo>
                <a:lnTo>
                  <a:pt x="2290" y="1158"/>
                </a:lnTo>
                <a:close/>
                <a:moveTo>
                  <a:pt x="2291" y="1182"/>
                </a:moveTo>
                <a:cubicBezTo>
                  <a:pt x="2290" y="1178"/>
                  <a:pt x="2290" y="1174"/>
                  <a:pt x="2290" y="1170"/>
                </a:cubicBezTo>
                <a:cubicBezTo>
                  <a:pt x="2285" y="1170"/>
                  <a:pt x="2285" y="1170"/>
                  <a:pt x="2285" y="1170"/>
                </a:cubicBezTo>
                <a:cubicBezTo>
                  <a:pt x="2285" y="1174"/>
                  <a:pt x="2285" y="1178"/>
                  <a:pt x="2285" y="1182"/>
                </a:cubicBezTo>
                <a:lnTo>
                  <a:pt x="2291" y="1182"/>
                </a:lnTo>
                <a:close/>
                <a:moveTo>
                  <a:pt x="2291" y="1206"/>
                </a:moveTo>
                <a:cubicBezTo>
                  <a:pt x="2291" y="1202"/>
                  <a:pt x="2291" y="1198"/>
                  <a:pt x="2291" y="1194"/>
                </a:cubicBezTo>
                <a:cubicBezTo>
                  <a:pt x="2285" y="1194"/>
                  <a:pt x="2285" y="1194"/>
                  <a:pt x="2285" y="1194"/>
                </a:cubicBezTo>
                <a:cubicBezTo>
                  <a:pt x="2285" y="1198"/>
                  <a:pt x="2285" y="1202"/>
                  <a:pt x="2285" y="1206"/>
                </a:cubicBezTo>
                <a:lnTo>
                  <a:pt x="2291" y="1206"/>
                </a:lnTo>
                <a:close/>
              </a:path>
            </a:pathLst>
          </a:custGeom>
          <a:solidFill>
            <a:schemeClr val="tx2"/>
          </a:solidFill>
          <a:ln>
            <a:solidFill>
              <a:schemeClr val="accent2">
                <a:lumMod val="50000"/>
              </a:schemeClr>
            </a:solid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7" name="Freeform 151">
            <a:extLst>
              <a:ext uri="{FF2B5EF4-FFF2-40B4-BE49-F238E27FC236}">
                <a16:creationId xmlns:a16="http://schemas.microsoft.com/office/drawing/2014/main" id="{772D549C-102C-DA93-3ABC-010309310C79}"/>
              </a:ext>
            </a:extLst>
          </p:cNvPr>
          <p:cNvSpPr>
            <a:spLocks noEditPoints="1"/>
          </p:cNvSpPr>
          <p:nvPr/>
        </p:nvSpPr>
        <p:spPr bwMode="auto">
          <a:xfrm rot="5400000" flipV="1">
            <a:off x="5048552" y="5755081"/>
            <a:ext cx="1234785" cy="571437"/>
          </a:xfrm>
          <a:custGeom>
            <a:avLst/>
            <a:gdLst>
              <a:gd name="T0" fmla="*/ 795 w 795"/>
              <a:gd name="T1" fmla="*/ 16 h 364"/>
              <a:gd name="T2" fmla="*/ 778 w 795"/>
              <a:gd name="T3" fmla="*/ 5 h 364"/>
              <a:gd name="T4" fmla="*/ 733 w 795"/>
              <a:gd name="T5" fmla="*/ 45 h 364"/>
              <a:gd name="T6" fmla="*/ 752 w 795"/>
              <a:gd name="T7" fmla="*/ 14 h 364"/>
              <a:gd name="T8" fmla="*/ 733 w 795"/>
              <a:gd name="T9" fmla="*/ 45 h 364"/>
              <a:gd name="T10" fmla="*/ 707 w 795"/>
              <a:gd name="T11" fmla="*/ 54 h 364"/>
              <a:gd name="T12" fmla="*/ 674 w 795"/>
              <a:gd name="T13" fmla="*/ 49 h 364"/>
              <a:gd name="T14" fmla="*/ 629 w 795"/>
              <a:gd name="T15" fmla="*/ 90 h 364"/>
              <a:gd name="T16" fmla="*/ 648 w 795"/>
              <a:gd name="T17" fmla="*/ 61 h 364"/>
              <a:gd name="T18" fmla="*/ 629 w 795"/>
              <a:gd name="T19" fmla="*/ 90 h 364"/>
              <a:gd name="T20" fmla="*/ 603 w 795"/>
              <a:gd name="T21" fmla="*/ 102 h 364"/>
              <a:gd name="T22" fmla="*/ 570 w 795"/>
              <a:gd name="T23" fmla="*/ 94 h 364"/>
              <a:gd name="T24" fmla="*/ 527 w 795"/>
              <a:gd name="T25" fmla="*/ 135 h 364"/>
              <a:gd name="T26" fmla="*/ 544 w 795"/>
              <a:gd name="T27" fmla="*/ 106 h 364"/>
              <a:gd name="T28" fmla="*/ 527 w 795"/>
              <a:gd name="T29" fmla="*/ 135 h 364"/>
              <a:gd name="T30" fmla="*/ 501 w 795"/>
              <a:gd name="T31" fmla="*/ 146 h 364"/>
              <a:gd name="T32" fmla="*/ 466 w 795"/>
              <a:gd name="T33" fmla="*/ 142 h 364"/>
              <a:gd name="T34" fmla="*/ 423 w 795"/>
              <a:gd name="T35" fmla="*/ 182 h 364"/>
              <a:gd name="T36" fmla="*/ 440 w 795"/>
              <a:gd name="T37" fmla="*/ 154 h 364"/>
              <a:gd name="T38" fmla="*/ 423 w 795"/>
              <a:gd name="T39" fmla="*/ 182 h 364"/>
              <a:gd name="T40" fmla="*/ 397 w 795"/>
              <a:gd name="T41" fmla="*/ 194 h 364"/>
              <a:gd name="T42" fmla="*/ 362 w 795"/>
              <a:gd name="T43" fmla="*/ 187 h 364"/>
              <a:gd name="T44" fmla="*/ 319 w 795"/>
              <a:gd name="T45" fmla="*/ 227 h 364"/>
              <a:gd name="T46" fmla="*/ 336 w 795"/>
              <a:gd name="T47" fmla="*/ 198 h 364"/>
              <a:gd name="T48" fmla="*/ 319 w 795"/>
              <a:gd name="T49" fmla="*/ 227 h 364"/>
              <a:gd name="T50" fmla="*/ 293 w 795"/>
              <a:gd name="T51" fmla="*/ 239 h 364"/>
              <a:gd name="T52" fmla="*/ 260 w 795"/>
              <a:gd name="T53" fmla="*/ 232 h 364"/>
              <a:gd name="T54" fmla="*/ 215 w 795"/>
              <a:gd name="T55" fmla="*/ 272 h 364"/>
              <a:gd name="T56" fmla="*/ 234 w 795"/>
              <a:gd name="T57" fmla="*/ 243 h 364"/>
              <a:gd name="T58" fmla="*/ 215 w 795"/>
              <a:gd name="T59" fmla="*/ 272 h 364"/>
              <a:gd name="T60" fmla="*/ 189 w 795"/>
              <a:gd name="T61" fmla="*/ 284 h 364"/>
              <a:gd name="T62" fmla="*/ 156 w 795"/>
              <a:gd name="T63" fmla="*/ 279 h 364"/>
              <a:gd name="T64" fmla="*/ 111 w 795"/>
              <a:gd name="T65" fmla="*/ 319 h 364"/>
              <a:gd name="T66" fmla="*/ 130 w 795"/>
              <a:gd name="T67" fmla="*/ 291 h 364"/>
              <a:gd name="T68" fmla="*/ 111 w 795"/>
              <a:gd name="T69" fmla="*/ 319 h 364"/>
              <a:gd name="T70" fmla="*/ 85 w 795"/>
              <a:gd name="T71" fmla="*/ 331 h 364"/>
              <a:gd name="T72" fmla="*/ 52 w 795"/>
              <a:gd name="T73" fmla="*/ 324 h 364"/>
              <a:gd name="T74" fmla="*/ 7 w 795"/>
              <a:gd name="T75" fmla="*/ 364 h 364"/>
              <a:gd name="T76" fmla="*/ 26 w 795"/>
              <a:gd name="T77" fmla="*/ 336 h 364"/>
              <a:gd name="T78" fmla="*/ 7 w 795"/>
              <a:gd name="T79" fmla="*/ 36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5" h="364">
                <a:moveTo>
                  <a:pt x="785" y="21"/>
                </a:moveTo>
                <a:lnTo>
                  <a:pt x="795" y="16"/>
                </a:lnTo>
                <a:lnTo>
                  <a:pt x="785" y="0"/>
                </a:lnTo>
                <a:lnTo>
                  <a:pt x="778" y="5"/>
                </a:lnTo>
                <a:lnTo>
                  <a:pt x="785" y="21"/>
                </a:lnTo>
                <a:close/>
                <a:moveTo>
                  <a:pt x="733" y="45"/>
                </a:moveTo>
                <a:lnTo>
                  <a:pt x="759" y="33"/>
                </a:lnTo>
                <a:lnTo>
                  <a:pt x="752" y="14"/>
                </a:lnTo>
                <a:lnTo>
                  <a:pt x="726" y="26"/>
                </a:lnTo>
                <a:lnTo>
                  <a:pt x="733" y="45"/>
                </a:lnTo>
                <a:close/>
                <a:moveTo>
                  <a:pt x="681" y="66"/>
                </a:moveTo>
                <a:lnTo>
                  <a:pt x="707" y="54"/>
                </a:lnTo>
                <a:lnTo>
                  <a:pt x="700" y="38"/>
                </a:lnTo>
                <a:lnTo>
                  <a:pt x="674" y="49"/>
                </a:lnTo>
                <a:lnTo>
                  <a:pt x="681" y="66"/>
                </a:lnTo>
                <a:close/>
                <a:moveTo>
                  <a:pt x="629" y="90"/>
                </a:moveTo>
                <a:lnTo>
                  <a:pt x="655" y="78"/>
                </a:lnTo>
                <a:lnTo>
                  <a:pt x="648" y="61"/>
                </a:lnTo>
                <a:lnTo>
                  <a:pt x="622" y="73"/>
                </a:lnTo>
                <a:lnTo>
                  <a:pt x="629" y="90"/>
                </a:lnTo>
                <a:close/>
                <a:moveTo>
                  <a:pt x="579" y="113"/>
                </a:moveTo>
                <a:lnTo>
                  <a:pt x="603" y="102"/>
                </a:lnTo>
                <a:lnTo>
                  <a:pt x="596" y="83"/>
                </a:lnTo>
                <a:lnTo>
                  <a:pt x="570" y="94"/>
                </a:lnTo>
                <a:lnTo>
                  <a:pt x="579" y="113"/>
                </a:lnTo>
                <a:close/>
                <a:moveTo>
                  <a:pt x="527" y="135"/>
                </a:moveTo>
                <a:lnTo>
                  <a:pt x="553" y="123"/>
                </a:lnTo>
                <a:lnTo>
                  <a:pt x="544" y="106"/>
                </a:lnTo>
                <a:lnTo>
                  <a:pt x="518" y="118"/>
                </a:lnTo>
                <a:lnTo>
                  <a:pt x="527" y="135"/>
                </a:lnTo>
                <a:close/>
                <a:moveTo>
                  <a:pt x="475" y="158"/>
                </a:moveTo>
                <a:lnTo>
                  <a:pt x="501" y="146"/>
                </a:lnTo>
                <a:lnTo>
                  <a:pt x="492" y="130"/>
                </a:lnTo>
                <a:lnTo>
                  <a:pt x="466" y="142"/>
                </a:lnTo>
                <a:lnTo>
                  <a:pt x="475" y="158"/>
                </a:lnTo>
                <a:close/>
                <a:moveTo>
                  <a:pt x="423" y="182"/>
                </a:moveTo>
                <a:lnTo>
                  <a:pt x="449" y="170"/>
                </a:lnTo>
                <a:lnTo>
                  <a:pt x="440" y="154"/>
                </a:lnTo>
                <a:lnTo>
                  <a:pt x="414" y="163"/>
                </a:lnTo>
                <a:lnTo>
                  <a:pt x="423" y="182"/>
                </a:lnTo>
                <a:close/>
                <a:moveTo>
                  <a:pt x="371" y="203"/>
                </a:moveTo>
                <a:lnTo>
                  <a:pt x="397" y="194"/>
                </a:lnTo>
                <a:lnTo>
                  <a:pt x="388" y="175"/>
                </a:lnTo>
                <a:lnTo>
                  <a:pt x="362" y="187"/>
                </a:lnTo>
                <a:lnTo>
                  <a:pt x="371" y="203"/>
                </a:lnTo>
                <a:close/>
                <a:moveTo>
                  <a:pt x="319" y="227"/>
                </a:moveTo>
                <a:lnTo>
                  <a:pt x="345" y="215"/>
                </a:lnTo>
                <a:lnTo>
                  <a:pt x="336" y="198"/>
                </a:lnTo>
                <a:lnTo>
                  <a:pt x="312" y="210"/>
                </a:lnTo>
                <a:lnTo>
                  <a:pt x="319" y="227"/>
                </a:lnTo>
                <a:close/>
                <a:moveTo>
                  <a:pt x="267" y="251"/>
                </a:moveTo>
                <a:lnTo>
                  <a:pt x="293" y="239"/>
                </a:lnTo>
                <a:lnTo>
                  <a:pt x="286" y="222"/>
                </a:lnTo>
                <a:lnTo>
                  <a:pt x="260" y="232"/>
                </a:lnTo>
                <a:lnTo>
                  <a:pt x="267" y="251"/>
                </a:lnTo>
                <a:close/>
                <a:moveTo>
                  <a:pt x="215" y="272"/>
                </a:moveTo>
                <a:lnTo>
                  <a:pt x="241" y="262"/>
                </a:lnTo>
                <a:lnTo>
                  <a:pt x="234" y="243"/>
                </a:lnTo>
                <a:lnTo>
                  <a:pt x="208" y="255"/>
                </a:lnTo>
                <a:lnTo>
                  <a:pt x="215" y="272"/>
                </a:lnTo>
                <a:close/>
                <a:moveTo>
                  <a:pt x="163" y="295"/>
                </a:moveTo>
                <a:lnTo>
                  <a:pt x="189" y="284"/>
                </a:lnTo>
                <a:lnTo>
                  <a:pt x="182" y="267"/>
                </a:lnTo>
                <a:lnTo>
                  <a:pt x="156" y="279"/>
                </a:lnTo>
                <a:lnTo>
                  <a:pt x="163" y="295"/>
                </a:lnTo>
                <a:close/>
                <a:moveTo>
                  <a:pt x="111" y="319"/>
                </a:moveTo>
                <a:lnTo>
                  <a:pt x="137" y="307"/>
                </a:lnTo>
                <a:lnTo>
                  <a:pt x="130" y="291"/>
                </a:lnTo>
                <a:lnTo>
                  <a:pt x="104" y="303"/>
                </a:lnTo>
                <a:lnTo>
                  <a:pt x="111" y="319"/>
                </a:lnTo>
                <a:close/>
                <a:moveTo>
                  <a:pt x="59" y="343"/>
                </a:moveTo>
                <a:lnTo>
                  <a:pt x="85" y="331"/>
                </a:lnTo>
                <a:lnTo>
                  <a:pt x="78" y="312"/>
                </a:lnTo>
                <a:lnTo>
                  <a:pt x="52" y="324"/>
                </a:lnTo>
                <a:lnTo>
                  <a:pt x="59" y="343"/>
                </a:lnTo>
                <a:close/>
                <a:moveTo>
                  <a:pt x="7" y="364"/>
                </a:moveTo>
                <a:lnTo>
                  <a:pt x="33" y="352"/>
                </a:lnTo>
                <a:lnTo>
                  <a:pt x="26" y="336"/>
                </a:lnTo>
                <a:lnTo>
                  <a:pt x="0" y="347"/>
                </a:lnTo>
                <a:lnTo>
                  <a:pt x="7" y="36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78" name="Freeform 152">
            <a:extLst>
              <a:ext uri="{FF2B5EF4-FFF2-40B4-BE49-F238E27FC236}">
                <a16:creationId xmlns:a16="http://schemas.microsoft.com/office/drawing/2014/main" id="{344CD589-0664-751E-F854-CA7C7E95E923}"/>
              </a:ext>
            </a:extLst>
          </p:cNvPr>
          <p:cNvSpPr>
            <a:spLocks/>
          </p:cNvSpPr>
          <p:nvPr/>
        </p:nvSpPr>
        <p:spPr bwMode="auto">
          <a:xfrm rot="5400000" flipV="1">
            <a:off x="5899534" y="5385985"/>
            <a:ext cx="84500" cy="84234"/>
          </a:xfrm>
          <a:custGeom>
            <a:avLst/>
            <a:gdLst>
              <a:gd name="T0" fmla="*/ 23 w 34"/>
              <a:gd name="T1" fmla="*/ 31 h 34"/>
              <a:gd name="T2" fmla="*/ 3 w 34"/>
              <a:gd name="T3" fmla="*/ 23 h 34"/>
              <a:gd name="T4" fmla="*/ 11 w 34"/>
              <a:gd name="T5" fmla="*/ 4 h 34"/>
              <a:gd name="T6" fmla="*/ 31 w 34"/>
              <a:gd name="T7" fmla="*/ 11 h 34"/>
              <a:gd name="T8" fmla="*/ 23 w 34"/>
              <a:gd name="T9" fmla="*/ 31 h 34"/>
            </a:gdLst>
            <a:ahLst/>
            <a:cxnLst>
              <a:cxn ang="0">
                <a:pos x="T0" y="T1"/>
              </a:cxn>
              <a:cxn ang="0">
                <a:pos x="T2" y="T3"/>
              </a:cxn>
              <a:cxn ang="0">
                <a:pos x="T4" y="T5"/>
              </a:cxn>
              <a:cxn ang="0">
                <a:pos x="T6" y="T7"/>
              </a:cxn>
              <a:cxn ang="0">
                <a:pos x="T8" y="T9"/>
              </a:cxn>
            </a:cxnLst>
            <a:rect l="0" t="0" r="r" b="b"/>
            <a:pathLst>
              <a:path w="34" h="34">
                <a:moveTo>
                  <a:pt x="23" y="31"/>
                </a:moveTo>
                <a:cubicBezTo>
                  <a:pt x="16" y="34"/>
                  <a:pt x="7" y="31"/>
                  <a:pt x="3" y="23"/>
                </a:cubicBezTo>
                <a:cubicBezTo>
                  <a:pt x="0" y="16"/>
                  <a:pt x="3" y="7"/>
                  <a:pt x="11" y="4"/>
                </a:cubicBezTo>
                <a:cubicBezTo>
                  <a:pt x="19" y="0"/>
                  <a:pt x="27" y="4"/>
                  <a:pt x="31" y="11"/>
                </a:cubicBezTo>
                <a:cubicBezTo>
                  <a:pt x="34" y="19"/>
                  <a:pt x="31" y="28"/>
                  <a:pt x="23" y="3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9" name="Freeform 153">
            <a:extLst>
              <a:ext uri="{FF2B5EF4-FFF2-40B4-BE49-F238E27FC236}">
                <a16:creationId xmlns:a16="http://schemas.microsoft.com/office/drawing/2014/main" id="{F72C9961-9B52-A25F-6522-CC97811EA220}"/>
              </a:ext>
            </a:extLst>
          </p:cNvPr>
          <p:cNvSpPr>
            <a:spLocks/>
          </p:cNvSpPr>
          <p:nvPr/>
        </p:nvSpPr>
        <p:spPr bwMode="auto">
          <a:xfrm rot="5400000" flipV="1">
            <a:off x="5442394" y="6077502"/>
            <a:ext cx="383163" cy="332919"/>
          </a:xfrm>
          <a:custGeom>
            <a:avLst/>
            <a:gdLst>
              <a:gd name="T0" fmla="*/ 38 w 92"/>
              <a:gd name="T1" fmla="*/ 86 h 86"/>
              <a:gd name="T2" fmla="*/ 92 w 92"/>
              <a:gd name="T3" fmla="*/ 10 h 86"/>
              <a:gd name="T4" fmla="*/ 0 w 92"/>
              <a:gd name="T5" fmla="*/ 0 h 86"/>
              <a:gd name="T6" fmla="*/ 38 w 92"/>
              <a:gd name="T7" fmla="*/ 86 h 86"/>
            </a:gdLst>
            <a:ahLst/>
            <a:cxnLst>
              <a:cxn ang="0">
                <a:pos x="T0" y="T1"/>
              </a:cxn>
              <a:cxn ang="0">
                <a:pos x="T2" y="T3"/>
              </a:cxn>
              <a:cxn ang="0">
                <a:pos x="T4" y="T5"/>
              </a:cxn>
              <a:cxn ang="0">
                <a:pos x="T6" y="T7"/>
              </a:cxn>
            </a:cxnLst>
            <a:rect l="0" t="0" r="r" b="b"/>
            <a:pathLst>
              <a:path w="92" h="86">
                <a:moveTo>
                  <a:pt x="38" y="86"/>
                </a:moveTo>
                <a:lnTo>
                  <a:pt x="92" y="10"/>
                </a:lnTo>
                <a:lnTo>
                  <a:pt x="0" y="0"/>
                </a:lnTo>
                <a:lnTo>
                  <a:pt x="38" y="8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0" name="Freeform 154">
            <a:extLst>
              <a:ext uri="{FF2B5EF4-FFF2-40B4-BE49-F238E27FC236}">
                <a16:creationId xmlns:a16="http://schemas.microsoft.com/office/drawing/2014/main" id="{6E668946-ED79-F2D9-342C-DC1FA5DEB1CC}"/>
              </a:ext>
            </a:extLst>
          </p:cNvPr>
          <p:cNvSpPr>
            <a:spLocks noEditPoints="1"/>
          </p:cNvSpPr>
          <p:nvPr/>
        </p:nvSpPr>
        <p:spPr bwMode="auto">
          <a:xfrm rot="5400000" flipV="1">
            <a:off x="3388122" y="3726917"/>
            <a:ext cx="805244" cy="1853093"/>
          </a:xfrm>
          <a:custGeom>
            <a:avLst/>
            <a:gdLst>
              <a:gd name="T0" fmla="*/ 365 w 365"/>
              <a:gd name="T1" fmla="*/ 7 h 795"/>
              <a:gd name="T2" fmla="*/ 343 w 365"/>
              <a:gd name="T3" fmla="*/ 10 h 795"/>
              <a:gd name="T4" fmla="*/ 339 w 365"/>
              <a:gd name="T5" fmla="*/ 69 h 795"/>
              <a:gd name="T6" fmla="*/ 332 w 365"/>
              <a:gd name="T7" fmla="*/ 33 h 795"/>
              <a:gd name="T8" fmla="*/ 339 w 365"/>
              <a:gd name="T9" fmla="*/ 69 h 795"/>
              <a:gd name="T10" fmla="*/ 327 w 365"/>
              <a:gd name="T11" fmla="*/ 95 h 795"/>
              <a:gd name="T12" fmla="*/ 298 w 365"/>
              <a:gd name="T13" fmla="*/ 111 h 795"/>
              <a:gd name="T14" fmla="*/ 291 w 365"/>
              <a:gd name="T15" fmla="*/ 173 h 795"/>
              <a:gd name="T16" fmla="*/ 287 w 365"/>
              <a:gd name="T17" fmla="*/ 137 h 795"/>
              <a:gd name="T18" fmla="*/ 291 w 365"/>
              <a:gd name="T19" fmla="*/ 173 h 795"/>
              <a:gd name="T20" fmla="*/ 282 w 365"/>
              <a:gd name="T21" fmla="*/ 199 h 795"/>
              <a:gd name="T22" fmla="*/ 251 w 365"/>
              <a:gd name="T23" fmla="*/ 215 h 795"/>
              <a:gd name="T24" fmla="*/ 246 w 365"/>
              <a:gd name="T25" fmla="*/ 275 h 795"/>
              <a:gd name="T26" fmla="*/ 242 w 365"/>
              <a:gd name="T27" fmla="*/ 241 h 795"/>
              <a:gd name="T28" fmla="*/ 246 w 365"/>
              <a:gd name="T29" fmla="*/ 275 h 795"/>
              <a:gd name="T30" fmla="*/ 235 w 365"/>
              <a:gd name="T31" fmla="*/ 301 h 795"/>
              <a:gd name="T32" fmla="*/ 206 w 365"/>
              <a:gd name="T33" fmla="*/ 319 h 795"/>
              <a:gd name="T34" fmla="*/ 202 w 365"/>
              <a:gd name="T35" fmla="*/ 379 h 795"/>
              <a:gd name="T36" fmla="*/ 194 w 365"/>
              <a:gd name="T37" fmla="*/ 345 h 795"/>
              <a:gd name="T38" fmla="*/ 202 w 365"/>
              <a:gd name="T39" fmla="*/ 379 h 795"/>
              <a:gd name="T40" fmla="*/ 190 w 365"/>
              <a:gd name="T41" fmla="*/ 405 h 795"/>
              <a:gd name="T42" fmla="*/ 161 w 365"/>
              <a:gd name="T43" fmla="*/ 424 h 795"/>
              <a:gd name="T44" fmla="*/ 154 w 365"/>
              <a:gd name="T45" fmla="*/ 483 h 795"/>
              <a:gd name="T46" fmla="*/ 149 w 365"/>
              <a:gd name="T47" fmla="*/ 450 h 795"/>
              <a:gd name="T48" fmla="*/ 154 w 365"/>
              <a:gd name="T49" fmla="*/ 483 h 795"/>
              <a:gd name="T50" fmla="*/ 142 w 365"/>
              <a:gd name="T51" fmla="*/ 509 h 795"/>
              <a:gd name="T52" fmla="*/ 114 w 365"/>
              <a:gd name="T53" fmla="*/ 528 h 795"/>
              <a:gd name="T54" fmla="*/ 109 w 365"/>
              <a:gd name="T55" fmla="*/ 587 h 795"/>
              <a:gd name="T56" fmla="*/ 102 w 365"/>
              <a:gd name="T57" fmla="*/ 554 h 795"/>
              <a:gd name="T58" fmla="*/ 109 w 365"/>
              <a:gd name="T59" fmla="*/ 587 h 795"/>
              <a:gd name="T60" fmla="*/ 97 w 365"/>
              <a:gd name="T61" fmla="*/ 613 h 795"/>
              <a:gd name="T62" fmla="*/ 69 w 365"/>
              <a:gd name="T63" fmla="*/ 632 h 795"/>
              <a:gd name="T64" fmla="*/ 62 w 365"/>
              <a:gd name="T65" fmla="*/ 691 h 795"/>
              <a:gd name="T66" fmla="*/ 57 w 365"/>
              <a:gd name="T67" fmla="*/ 658 h 795"/>
              <a:gd name="T68" fmla="*/ 62 w 365"/>
              <a:gd name="T69" fmla="*/ 691 h 795"/>
              <a:gd name="T70" fmla="*/ 50 w 365"/>
              <a:gd name="T71" fmla="*/ 717 h 795"/>
              <a:gd name="T72" fmla="*/ 22 w 365"/>
              <a:gd name="T73" fmla="*/ 736 h 795"/>
              <a:gd name="T74" fmla="*/ 17 w 365"/>
              <a:gd name="T75" fmla="*/ 795 h 795"/>
              <a:gd name="T76" fmla="*/ 10 w 365"/>
              <a:gd name="T77" fmla="*/ 762 h 795"/>
              <a:gd name="T78" fmla="*/ 17 w 365"/>
              <a:gd name="T79" fmla="*/ 795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5" h="795">
                <a:moveTo>
                  <a:pt x="362" y="17"/>
                </a:moveTo>
                <a:lnTo>
                  <a:pt x="365" y="7"/>
                </a:lnTo>
                <a:lnTo>
                  <a:pt x="348" y="0"/>
                </a:lnTo>
                <a:lnTo>
                  <a:pt x="343" y="10"/>
                </a:lnTo>
                <a:lnTo>
                  <a:pt x="362" y="17"/>
                </a:lnTo>
                <a:close/>
                <a:moveTo>
                  <a:pt x="339" y="69"/>
                </a:moveTo>
                <a:lnTo>
                  <a:pt x="351" y="43"/>
                </a:lnTo>
                <a:lnTo>
                  <a:pt x="332" y="33"/>
                </a:lnTo>
                <a:lnTo>
                  <a:pt x="322" y="59"/>
                </a:lnTo>
                <a:lnTo>
                  <a:pt x="339" y="69"/>
                </a:lnTo>
                <a:close/>
                <a:moveTo>
                  <a:pt x="315" y="121"/>
                </a:moveTo>
                <a:lnTo>
                  <a:pt x="327" y="95"/>
                </a:lnTo>
                <a:lnTo>
                  <a:pt x="310" y="85"/>
                </a:lnTo>
                <a:lnTo>
                  <a:pt x="298" y="111"/>
                </a:lnTo>
                <a:lnTo>
                  <a:pt x="315" y="121"/>
                </a:lnTo>
                <a:close/>
                <a:moveTo>
                  <a:pt x="291" y="173"/>
                </a:moveTo>
                <a:lnTo>
                  <a:pt x="303" y="147"/>
                </a:lnTo>
                <a:lnTo>
                  <a:pt x="287" y="137"/>
                </a:lnTo>
                <a:lnTo>
                  <a:pt x="275" y="163"/>
                </a:lnTo>
                <a:lnTo>
                  <a:pt x="291" y="173"/>
                </a:lnTo>
                <a:close/>
                <a:moveTo>
                  <a:pt x="270" y="225"/>
                </a:moveTo>
                <a:lnTo>
                  <a:pt x="282" y="199"/>
                </a:lnTo>
                <a:lnTo>
                  <a:pt x="263" y="189"/>
                </a:lnTo>
                <a:lnTo>
                  <a:pt x="251" y="215"/>
                </a:lnTo>
                <a:lnTo>
                  <a:pt x="270" y="225"/>
                </a:lnTo>
                <a:close/>
                <a:moveTo>
                  <a:pt x="246" y="275"/>
                </a:moveTo>
                <a:lnTo>
                  <a:pt x="258" y="249"/>
                </a:lnTo>
                <a:lnTo>
                  <a:pt x="242" y="241"/>
                </a:lnTo>
                <a:lnTo>
                  <a:pt x="230" y="267"/>
                </a:lnTo>
                <a:lnTo>
                  <a:pt x="246" y="275"/>
                </a:lnTo>
                <a:close/>
                <a:moveTo>
                  <a:pt x="223" y="327"/>
                </a:moveTo>
                <a:lnTo>
                  <a:pt x="235" y="301"/>
                </a:lnTo>
                <a:lnTo>
                  <a:pt x="218" y="293"/>
                </a:lnTo>
                <a:lnTo>
                  <a:pt x="206" y="319"/>
                </a:lnTo>
                <a:lnTo>
                  <a:pt x="223" y="327"/>
                </a:lnTo>
                <a:close/>
                <a:moveTo>
                  <a:pt x="202" y="379"/>
                </a:moveTo>
                <a:lnTo>
                  <a:pt x="211" y="353"/>
                </a:lnTo>
                <a:lnTo>
                  <a:pt x="194" y="345"/>
                </a:lnTo>
                <a:lnTo>
                  <a:pt x="183" y="371"/>
                </a:lnTo>
                <a:lnTo>
                  <a:pt x="202" y="379"/>
                </a:lnTo>
                <a:close/>
                <a:moveTo>
                  <a:pt x="178" y="431"/>
                </a:moveTo>
                <a:lnTo>
                  <a:pt x="190" y="405"/>
                </a:lnTo>
                <a:lnTo>
                  <a:pt x="171" y="397"/>
                </a:lnTo>
                <a:lnTo>
                  <a:pt x="161" y="424"/>
                </a:lnTo>
                <a:lnTo>
                  <a:pt x="178" y="431"/>
                </a:lnTo>
                <a:close/>
                <a:moveTo>
                  <a:pt x="154" y="483"/>
                </a:moveTo>
                <a:lnTo>
                  <a:pt x="166" y="457"/>
                </a:lnTo>
                <a:lnTo>
                  <a:pt x="149" y="450"/>
                </a:lnTo>
                <a:lnTo>
                  <a:pt x="138" y="476"/>
                </a:lnTo>
                <a:lnTo>
                  <a:pt x="154" y="483"/>
                </a:lnTo>
                <a:close/>
                <a:moveTo>
                  <a:pt x="131" y="535"/>
                </a:moveTo>
                <a:lnTo>
                  <a:pt x="142" y="509"/>
                </a:lnTo>
                <a:lnTo>
                  <a:pt x="126" y="502"/>
                </a:lnTo>
                <a:lnTo>
                  <a:pt x="114" y="528"/>
                </a:lnTo>
                <a:lnTo>
                  <a:pt x="131" y="535"/>
                </a:lnTo>
                <a:close/>
                <a:moveTo>
                  <a:pt x="109" y="587"/>
                </a:moveTo>
                <a:lnTo>
                  <a:pt x="121" y="561"/>
                </a:lnTo>
                <a:lnTo>
                  <a:pt x="102" y="554"/>
                </a:lnTo>
                <a:lnTo>
                  <a:pt x="90" y="580"/>
                </a:lnTo>
                <a:lnTo>
                  <a:pt x="109" y="587"/>
                </a:lnTo>
                <a:close/>
                <a:moveTo>
                  <a:pt x="86" y="639"/>
                </a:moveTo>
                <a:lnTo>
                  <a:pt x="97" y="613"/>
                </a:lnTo>
                <a:lnTo>
                  <a:pt x="81" y="606"/>
                </a:lnTo>
                <a:lnTo>
                  <a:pt x="69" y="632"/>
                </a:lnTo>
                <a:lnTo>
                  <a:pt x="86" y="639"/>
                </a:lnTo>
                <a:close/>
                <a:moveTo>
                  <a:pt x="62" y="691"/>
                </a:moveTo>
                <a:lnTo>
                  <a:pt x="74" y="665"/>
                </a:lnTo>
                <a:lnTo>
                  <a:pt x="57" y="658"/>
                </a:lnTo>
                <a:lnTo>
                  <a:pt x="45" y="684"/>
                </a:lnTo>
                <a:lnTo>
                  <a:pt x="62" y="691"/>
                </a:lnTo>
                <a:close/>
                <a:moveTo>
                  <a:pt x="41" y="743"/>
                </a:moveTo>
                <a:lnTo>
                  <a:pt x="50" y="717"/>
                </a:lnTo>
                <a:lnTo>
                  <a:pt x="34" y="710"/>
                </a:lnTo>
                <a:lnTo>
                  <a:pt x="22" y="736"/>
                </a:lnTo>
                <a:lnTo>
                  <a:pt x="41" y="743"/>
                </a:lnTo>
                <a:close/>
                <a:moveTo>
                  <a:pt x="17" y="795"/>
                </a:moveTo>
                <a:lnTo>
                  <a:pt x="29" y="769"/>
                </a:lnTo>
                <a:lnTo>
                  <a:pt x="10" y="762"/>
                </a:lnTo>
                <a:lnTo>
                  <a:pt x="0" y="788"/>
                </a:lnTo>
                <a:lnTo>
                  <a:pt x="17" y="79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1" name="Freeform 155">
            <a:extLst>
              <a:ext uri="{FF2B5EF4-FFF2-40B4-BE49-F238E27FC236}">
                <a16:creationId xmlns:a16="http://schemas.microsoft.com/office/drawing/2014/main" id="{BF5FEFE8-D0F9-88E5-ED6C-E9031032A40D}"/>
              </a:ext>
            </a:extLst>
          </p:cNvPr>
          <p:cNvSpPr>
            <a:spLocks/>
          </p:cNvSpPr>
          <p:nvPr/>
        </p:nvSpPr>
        <p:spPr bwMode="auto">
          <a:xfrm rot="5400000" flipV="1">
            <a:off x="4667757" y="4217069"/>
            <a:ext cx="86586" cy="85273"/>
          </a:xfrm>
          <a:custGeom>
            <a:avLst/>
            <a:gdLst>
              <a:gd name="T0" fmla="*/ 31 w 35"/>
              <a:gd name="T1" fmla="*/ 24 h 35"/>
              <a:gd name="T2" fmla="*/ 11 w 35"/>
              <a:gd name="T3" fmla="*/ 31 h 35"/>
              <a:gd name="T4" fmla="*/ 4 w 35"/>
              <a:gd name="T5" fmla="*/ 11 h 35"/>
              <a:gd name="T6" fmla="*/ 24 w 35"/>
              <a:gd name="T7" fmla="*/ 4 h 35"/>
              <a:gd name="T8" fmla="*/ 31 w 35"/>
              <a:gd name="T9" fmla="*/ 24 h 35"/>
            </a:gdLst>
            <a:ahLst/>
            <a:cxnLst>
              <a:cxn ang="0">
                <a:pos x="T0" y="T1"/>
              </a:cxn>
              <a:cxn ang="0">
                <a:pos x="T2" y="T3"/>
              </a:cxn>
              <a:cxn ang="0">
                <a:pos x="T4" y="T5"/>
              </a:cxn>
              <a:cxn ang="0">
                <a:pos x="T6" y="T7"/>
              </a:cxn>
              <a:cxn ang="0">
                <a:pos x="T8" y="T9"/>
              </a:cxn>
            </a:cxnLst>
            <a:rect l="0" t="0" r="r" b="b"/>
            <a:pathLst>
              <a:path w="35" h="35">
                <a:moveTo>
                  <a:pt x="31" y="24"/>
                </a:moveTo>
                <a:cubicBezTo>
                  <a:pt x="28" y="31"/>
                  <a:pt x="19" y="35"/>
                  <a:pt x="11" y="31"/>
                </a:cubicBezTo>
                <a:cubicBezTo>
                  <a:pt x="4" y="28"/>
                  <a:pt x="0" y="19"/>
                  <a:pt x="4" y="11"/>
                </a:cubicBezTo>
                <a:cubicBezTo>
                  <a:pt x="7" y="4"/>
                  <a:pt x="16" y="0"/>
                  <a:pt x="24" y="4"/>
                </a:cubicBezTo>
                <a:cubicBezTo>
                  <a:pt x="31" y="7"/>
                  <a:pt x="35" y="16"/>
                  <a:pt x="31" y="24"/>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2" name="Freeform 156">
            <a:extLst>
              <a:ext uri="{FF2B5EF4-FFF2-40B4-BE49-F238E27FC236}">
                <a16:creationId xmlns:a16="http://schemas.microsoft.com/office/drawing/2014/main" id="{D1171E59-25B3-4203-A299-84DA14D1E898}"/>
              </a:ext>
            </a:extLst>
          </p:cNvPr>
          <p:cNvSpPr>
            <a:spLocks/>
          </p:cNvSpPr>
          <p:nvPr/>
        </p:nvSpPr>
        <p:spPr bwMode="auto">
          <a:xfrm rot="5400000" flipV="1">
            <a:off x="3683772" y="4421144"/>
            <a:ext cx="262732" cy="365395"/>
          </a:xfrm>
          <a:custGeom>
            <a:avLst/>
            <a:gdLst>
              <a:gd name="T0" fmla="*/ 85 w 85"/>
              <a:gd name="T1" fmla="*/ 95 h 95"/>
              <a:gd name="T2" fmla="*/ 76 w 85"/>
              <a:gd name="T3" fmla="*/ 0 h 95"/>
              <a:gd name="T4" fmla="*/ 0 w 85"/>
              <a:gd name="T5" fmla="*/ 57 h 95"/>
              <a:gd name="T6" fmla="*/ 85 w 85"/>
              <a:gd name="T7" fmla="*/ 95 h 95"/>
            </a:gdLst>
            <a:ahLst/>
            <a:cxnLst>
              <a:cxn ang="0">
                <a:pos x="T0" y="T1"/>
              </a:cxn>
              <a:cxn ang="0">
                <a:pos x="T2" y="T3"/>
              </a:cxn>
              <a:cxn ang="0">
                <a:pos x="T4" y="T5"/>
              </a:cxn>
              <a:cxn ang="0">
                <a:pos x="T6" y="T7"/>
              </a:cxn>
            </a:cxnLst>
            <a:rect l="0" t="0" r="r" b="b"/>
            <a:pathLst>
              <a:path w="85" h="95">
                <a:moveTo>
                  <a:pt x="85" y="95"/>
                </a:moveTo>
                <a:lnTo>
                  <a:pt x="76" y="0"/>
                </a:lnTo>
                <a:lnTo>
                  <a:pt x="0" y="57"/>
                </a:lnTo>
                <a:lnTo>
                  <a:pt x="85" y="9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83" name="Freeform 157">
            <a:extLst>
              <a:ext uri="{FF2B5EF4-FFF2-40B4-BE49-F238E27FC236}">
                <a16:creationId xmlns:a16="http://schemas.microsoft.com/office/drawing/2014/main" id="{1E8D5442-3800-E93E-2FAF-3EB73D82AFA2}"/>
              </a:ext>
            </a:extLst>
          </p:cNvPr>
          <p:cNvSpPr>
            <a:spLocks noEditPoints="1"/>
          </p:cNvSpPr>
          <p:nvPr/>
        </p:nvSpPr>
        <p:spPr bwMode="auto">
          <a:xfrm rot="5400000" flipV="1">
            <a:off x="5018354" y="454339"/>
            <a:ext cx="1289029" cy="577589"/>
          </a:xfrm>
          <a:custGeom>
            <a:avLst/>
            <a:gdLst>
              <a:gd name="T0" fmla="*/ 10 w 795"/>
              <a:gd name="T1" fmla="*/ 0 h 364"/>
              <a:gd name="T2" fmla="*/ 10 w 795"/>
              <a:gd name="T3" fmla="*/ 21 h 364"/>
              <a:gd name="T4" fmla="*/ 69 w 795"/>
              <a:gd name="T5" fmla="*/ 26 h 364"/>
              <a:gd name="T6" fmla="*/ 36 w 795"/>
              <a:gd name="T7" fmla="*/ 33 h 364"/>
              <a:gd name="T8" fmla="*/ 69 w 795"/>
              <a:gd name="T9" fmla="*/ 26 h 364"/>
              <a:gd name="T10" fmla="*/ 95 w 795"/>
              <a:gd name="T11" fmla="*/ 38 h 364"/>
              <a:gd name="T12" fmla="*/ 114 w 795"/>
              <a:gd name="T13" fmla="*/ 66 h 364"/>
              <a:gd name="T14" fmla="*/ 173 w 795"/>
              <a:gd name="T15" fmla="*/ 73 h 364"/>
              <a:gd name="T16" fmla="*/ 140 w 795"/>
              <a:gd name="T17" fmla="*/ 78 h 364"/>
              <a:gd name="T18" fmla="*/ 173 w 795"/>
              <a:gd name="T19" fmla="*/ 73 h 364"/>
              <a:gd name="T20" fmla="*/ 199 w 795"/>
              <a:gd name="T21" fmla="*/ 83 h 364"/>
              <a:gd name="T22" fmla="*/ 218 w 795"/>
              <a:gd name="T23" fmla="*/ 113 h 364"/>
              <a:gd name="T24" fmla="*/ 277 w 795"/>
              <a:gd name="T25" fmla="*/ 118 h 364"/>
              <a:gd name="T26" fmla="*/ 244 w 795"/>
              <a:gd name="T27" fmla="*/ 123 h 364"/>
              <a:gd name="T28" fmla="*/ 277 w 795"/>
              <a:gd name="T29" fmla="*/ 118 h 364"/>
              <a:gd name="T30" fmla="*/ 303 w 795"/>
              <a:gd name="T31" fmla="*/ 130 h 364"/>
              <a:gd name="T32" fmla="*/ 322 w 795"/>
              <a:gd name="T33" fmla="*/ 158 h 364"/>
              <a:gd name="T34" fmla="*/ 381 w 795"/>
              <a:gd name="T35" fmla="*/ 163 h 364"/>
              <a:gd name="T36" fmla="*/ 348 w 795"/>
              <a:gd name="T37" fmla="*/ 170 h 364"/>
              <a:gd name="T38" fmla="*/ 381 w 795"/>
              <a:gd name="T39" fmla="*/ 163 h 364"/>
              <a:gd name="T40" fmla="*/ 407 w 795"/>
              <a:gd name="T41" fmla="*/ 175 h 364"/>
              <a:gd name="T42" fmla="*/ 424 w 795"/>
              <a:gd name="T43" fmla="*/ 203 h 364"/>
              <a:gd name="T44" fmla="*/ 485 w 795"/>
              <a:gd name="T45" fmla="*/ 210 h 364"/>
              <a:gd name="T46" fmla="*/ 450 w 795"/>
              <a:gd name="T47" fmla="*/ 215 h 364"/>
              <a:gd name="T48" fmla="*/ 485 w 795"/>
              <a:gd name="T49" fmla="*/ 210 h 364"/>
              <a:gd name="T50" fmla="*/ 511 w 795"/>
              <a:gd name="T51" fmla="*/ 222 h 364"/>
              <a:gd name="T52" fmla="*/ 528 w 795"/>
              <a:gd name="T53" fmla="*/ 251 h 364"/>
              <a:gd name="T54" fmla="*/ 589 w 795"/>
              <a:gd name="T55" fmla="*/ 255 h 364"/>
              <a:gd name="T56" fmla="*/ 554 w 795"/>
              <a:gd name="T57" fmla="*/ 262 h 364"/>
              <a:gd name="T58" fmla="*/ 589 w 795"/>
              <a:gd name="T59" fmla="*/ 255 h 364"/>
              <a:gd name="T60" fmla="*/ 615 w 795"/>
              <a:gd name="T61" fmla="*/ 267 h 364"/>
              <a:gd name="T62" fmla="*/ 632 w 795"/>
              <a:gd name="T63" fmla="*/ 295 h 364"/>
              <a:gd name="T64" fmla="*/ 691 w 795"/>
              <a:gd name="T65" fmla="*/ 303 h 364"/>
              <a:gd name="T66" fmla="*/ 658 w 795"/>
              <a:gd name="T67" fmla="*/ 307 h 364"/>
              <a:gd name="T68" fmla="*/ 691 w 795"/>
              <a:gd name="T69" fmla="*/ 303 h 364"/>
              <a:gd name="T70" fmla="*/ 717 w 795"/>
              <a:gd name="T71" fmla="*/ 312 h 364"/>
              <a:gd name="T72" fmla="*/ 736 w 795"/>
              <a:gd name="T73" fmla="*/ 343 h 364"/>
              <a:gd name="T74" fmla="*/ 795 w 795"/>
              <a:gd name="T75" fmla="*/ 347 h 364"/>
              <a:gd name="T76" fmla="*/ 762 w 795"/>
              <a:gd name="T77" fmla="*/ 352 h 364"/>
              <a:gd name="T78" fmla="*/ 795 w 795"/>
              <a:gd name="T79" fmla="*/ 347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5" h="364">
                <a:moveTo>
                  <a:pt x="17" y="5"/>
                </a:moveTo>
                <a:lnTo>
                  <a:pt x="10" y="0"/>
                </a:lnTo>
                <a:lnTo>
                  <a:pt x="0" y="16"/>
                </a:lnTo>
                <a:lnTo>
                  <a:pt x="10" y="21"/>
                </a:lnTo>
                <a:lnTo>
                  <a:pt x="17" y="5"/>
                </a:lnTo>
                <a:close/>
                <a:moveTo>
                  <a:pt x="69" y="26"/>
                </a:moveTo>
                <a:lnTo>
                  <a:pt x="43" y="14"/>
                </a:lnTo>
                <a:lnTo>
                  <a:pt x="36" y="33"/>
                </a:lnTo>
                <a:lnTo>
                  <a:pt x="62" y="45"/>
                </a:lnTo>
                <a:lnTo>
                  <a:pt x="69" y="26"/>
                </a:lnTo>
                <a:close/>
                <a:moveTo>
                  <a:pt x="121" y="49"/>
                </a:moveTo>
                <a:lnTo>
                  <a:pt x="95" y="38"/>
                </a:lnTo>
                <a:lnTo>
                  <a:pt x="88" y="54"/>
                </a:lnTo>
                <a:lnTo>
                  <a:pt x="114" y="66"/>
                </a:lnTo>
                <a:lnTo>
                  <a:pt x="121" y="49"/>
                </a:lnTo>
                <a:close/>
                <a:moveTo>
                  <a:pt x="173" y="73"/>
                </a:moveTo>
                <a:lnTo>
                  <a:pt x="147" y="61"/>
                </a:lnTo>
                <a:lnTo>
                  <a:pt x="140" y="78"/>
                </a:lnTo>
                <a:lnTo>
                  <a:pt x="166" y="90"/>
                </a:lnTo>
                <a:lnTo>
                  <a:pt x="173" y="73"/>
                </a:lnTo>
                <a:close/>
                <a:moveTo>
                  <a:pt x="225" y="94"/>
                </a:moveTo>
                <a:lnTo>
                  <a:pt x="199" y="83"/>
                </a:lnTo>
                <a:lnTo>
                  <a:pt x="192" y="102"/>
                </a:lnTo>
                <a:lnTo>
                  <a:pt x="218" y="113"/>
                </a:lnTo>
                <a:lnTo>
                  <a:pt x="225" y="94"/>
                </a:lnTo>
                <a:close/>
                <a:moveTo>
                  <a:pt x="277" y="118"/>
                </a:moveTo>
                <a:lnTo>
                  <a:pt x="251" y="106"/>
                </a:lnTo>
                <a:lnTo>
                  <a:pt x="244" y="123"/>
                </a:lnTo>
                <a:lnTo>
                  <a:pt x="270" y="135"/>
                </a:lnTo>
                <a:lnTo>
                  <a:pt x="277" y="118"/>
                </a:lnTo>
                <a:close/>
                <a:moveTo>
                  <a:pt x="329" y="142"/>
                </a:moveTo>
                <a:lnTo>
                  <a:pt x="303" y="130"/>
                </a:lnTo>
                <a:lnTo>
                  <a:pt x="296" y="146"/>
                </a:lnTo>
                <a:lnTo>
                  <a:pt x="322" y="158"/>
                </a:lnTo>
                <a:lnTo>
                  <a:pt x="329" y="142"/>
                </a:lnTo>
                <a:close/>
                <a:moveTo>
                  <a:pt x="381" y="163"/>
                </a:moveTo>
                <a:lnTo>
                  <a:pt x="355" y="154"/>
                </a:lnTo>
                <a:lnTo>
                  <a:pt x="348" y="170"/>
                </a:lnTo>
                <a:lnTo>
                  <a:pt x="374" y="182"/>
                </a:lnTo>
                <a:lnTo>
                  <a:pt x="381" y="163"/>
                </a:lnTo>
                <a:close/>
                <a:moveTo>
                  <a:pt x="433" y="187"/>
                </a:moveTo>
                <a:lnTo>
                  <a:pt x="407" y="175"/>
                </a:lnTo>
                <a:lnTo>
                  <a:pt x="398" y="194"/>
                </a:lnTo>
                <a:lnTo>
                  <a:pt x="424" y="203"/>
                </a:lnTo>
                <a:lnTo>
                  <a:pt x="433" y="187"/>
                </a:lnTo>
                <a:close/>
                <a:moveTo>
                  <a:pt x="485" y="210"/>
                </a:moveTo>
                <a:lnTo>
                  <a:pt x="459" y="198"/>
                </a:lnTo>
                <a:lnTo>
                  <a:pt x="450" y="215"/>
                </a:lnTo>
                <a:lnTo>
                  <a:pt x="476" y="227"/>
                </a:lnTo>
                <a:lnTo>
                  <a:pt x="485" y="210"/>
                </a:lnTo>
                <a:close/>
                <a:moveTo>
                  <a:pt x="537" y="232"/>
                </a:moveTo>
                <a:lnTo>
                  <a:pt x="511" y="222"/>
                </a:lnTo>
                <a:lnTo>
                  <a:pt x="502" y="239"/>
                </a:lnTo>
                <a:lnTo>
                  <a:pt x="528" y="251"/>
                </a:lnTo>
                <a:lnTo>
                  <a:pt x="537" y="232"/>
                </a:lnTo>
                <a:close/>
                <a:moveTo>
                  <a:pt x="589" y="255"/>
                </a:moveTo>
                <a:lnTo>
                  <a:pt x="563" y="243"/>
                </a:lnTo>
                <a:lnTo>
                  <a:pt x="554" y="262"/>
                </a:lnTo>
                <a:lnTo>
                  <a:pt x="580" y="272"/>
                </a:lnTo>
                <a:lnTo>
                  <a:pt x="589" y="255"/>
                </a:lnTo>
                <a:close/>
                <a:moveTo>
                  <a:pt x="641" y="279"/>
                </a:moveTo>
                <a:lnTo>
                  <a:pt x="615" y="267"/>
                </a:lnTo>
                <a:lnTo>
                  <a:pt x="606" y="284"/>
                </a:lnTo>
                <a:lnTo>
                  <a:pt x="632" y="295"/>
                </a:lnTo>
                <a:lnTo>
                  <a:pt x="641" y="279"/>
                </a:lnTo>
                <a:close/>
                <a:moveTo>
                  <a:pt x="691" y="303"/>
                </a:moveTo>
                <a:lnTo>
                  <a:pt x="665" y="291"/>
                </a:lnTo>
                <a:lnTo>
                  <a:pt x="658" y="307"/>
                </a:lnTo>
                <a:lnTo>
                  <a:pt x="684" y="319"/>
                </a:lnTo>
                <a:lnTo>
                  <a:pt x="691" y="303"/>
                </a:lnTo>
                <a:close/>
                <a:moveTo>
                  <a:pt x="743" y="324"/>
                </a:moveTo>
                <a:lnTo>
                  <a:pt x="717" y="312"/>
                </a:lnTo>
                <a:lnTo>
                  <a:pt x="710" y="331"/>
                </a:lnTo>
                <a:lnTo>
                  <a:pt x="736" y="343"/>
                </a:lnTo>
                <a:lnTo>
                  <a:pt x="743" y="324"/>
                </a:lnTo>
                <a:close/>
                <a:moveTo>
                  <a:pt x="795" y="347"/>
                </a:moveTo>
                <a:lnTo>
                  <a:pt x="769" y="336"/>
                </a:lnTo>
                <a:lnTo>
                  <a:pt x="762" y="352"/>
                </a:lnTo>
                <a:lnTo>
                  <a:pt x="788" y="364"/>
                </a:lnTo>
                <a:lnTo>
                  <a:pt x="795" y="34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84" name="Freeform 158">
            <a:extLst>
              <a:ext uri="{FF2B5EF4-FFF2-40B4-BE49-F238E27FC236}">
                <a16:creationId xmlns:a16="http://schemas.microsoft.com/office/drawing/2014/main" id="{A752E432-B1FB-62D0-AFEC-D46AAF9C92BD}"/>
              </a:ext>
            </a:extLst>
          </p:cNvPr>
          <p:cNvSpPr>
            <a:spLocks/>
          </p:cNvSpPr>
          <p:nvPr/>
        </p:nvSpPr>
        <p:spPr bwMode="auto">
          <a:xfrm rot="5400000" flipV="1">
            <a:off x="5900056" y="1341981"/>
            <a:ext cx="83456" cy="84234"/>
          </a:xfrm>
          <a:custGeom>
            <a:avLst/>
            <a:gdLst>
              <a:gd name="T0" fmla="*/ 23 w 34"/>
              <a:gd name="T1" fmla="*/ 4 h 34"/>
              <a:gd name="T2" fmla="*/ 31 w 34"/>
              <a:gd name="T3" fmla="*/ 23 h 34"/>
              <a:gd name="T4" fmla="*/ 11 w 34"/>
              <a:gd name="T5" fmla="*/ 31 h 34"/>
              <a:gd name="T6" fmla="*/ 3 w 34"/>
              <a:gd name="T7" fmla="*/ 11 h 34"/>
              <a:gd name="T8" fmla="*/ 23 w 34"/>
              <a:gd name="T9" fmla="*/ 4 h 34"/>
            </a:gdLst>
            <a:ahLst/>
            <a:cxnLst>
              <a:cxn ang="0">
                <a:pos x="T0" y="T1"/>
              </a:cxn>
              <a:cxn ang="0">
                <a:pos x="T2" y="T3"/>
              </a:cxn>
              <a:cxn ang="0">
                <a:pos x="T4" y="T5"/>
              </a:cxn>
              <a:cxn ang="0">
                <a:pos x="T6" y="T7"/>
              </a:cxn>
              <a:cxn ang="0">
                <a:pos x="T8" y="T9"/>
              </a:cxn>
            </a:cxnLst>
            <a:rect l="0" t="0" r="r" b="b"/>
            <a:pathLst>
              <a:path w="34" h="34">
                <a:moveTo>
                  <a:pt x="23" y="4"/>
                </a:moveTo>
                <a:cubicBezTo>
                  <a:pt x="31" y="7"/>
                  <a:pt x="34" y="16"/>
                  <a:pt x="31" y="23"/>
                </a:cubicBezTo>
                <a:cubicBezTo>
                  <a:pt x="27" y="31"/>
                  <a:pt x="19" y="34"/>
                  <a:pt x="11" y="31"/>
                </a:cubicBezTo>
                <a:cubicBezTo>
                  <a:pt x="3" y="28"/>
                  <a:pt x="0" y="19"/>
                  <a:pt x="3" y="11"/>
                </a:cubicBezTo>
                <a:cubicBezTo>
                  <a:pt x="7" y="4"/>
                  <a:pt x="16" y="0"/>
                  <a:pt x="23" y="4"/>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5" name="Freeform 159">
            <a:extLst>
              <a:ext uri="{FF2B5EF4-FFF2-40B4-BE49-F238E27FC236}">
                <a16:creationId xmlns:a16="http://schemas.microsoft.com/office/drawing/2014/main" id="{0D4F1D77-415B-342A-6336-615B44845778}"/>
              </a:ext>
            </a:extLst>
          </p:cNvPr>
          <p:cNvSpPr>
            <a:spLocks/>
          </p:cNvSpPr>
          <p:nvPr/>
        </p:nvSpPr>
        <p:spPr bwMode="auto">
          <a:xfrm rot="5400000" flipV="1">
            <a:off x="5443674" y="323225"/>
            <a:ext cx="337449" cy="341395"/>
          </a:xfrm>
          <a:custGeom>
            <a:avLst/>
            <a:gdLst>
              <a:gd name="T0" fmla="*/ 93 w 93"/>
              <a:gd name="T1" fmla="*/ 0 h 86"/>
              <a:gd name="T2" fmla="*/ 0 w 93"/>
              <a:gd name="T3" fmla="*/ 10 h 86"/>
              <a:gd name="T4" fmla="*/ 55 w 93"/>
              <a:gd name="T5" fmla="*/ 86 h 86"/>
              <a:gd name="T6" fmla="*/ 93 w 93"/>
              <a:gd name="T7" fmla="*/ 0 h 86"/>
            </a:gdLst>
            <a:ahLst/>
            <a:cxnLst>
              <a:cxn ang="0">
                <a:pos x="T0" y="T1"/>
              </a:cxn>
              <a:cxn ang="0">
                <a:pos x="T2" y="T3"/>
              </a:cxn>
              <a:cxn ang="0">
                <a:pos x="T4" y="T5"/>
              </a:cxn>
              <a:cxn ang="0">
                <a:pos x="T6" y="T7"/>
              </a:cxn>
            </a:cxnLst>
            <a:rect l="0" t="0" r="r" b="b"/>
            <a:pathLst>
              <a:path w="93" h="86">
                <a:moveTo>
                  <a:pt x="93" y="0"/>
                </a:moveTo>
                <a:lnTo>
                  <a:pt x="0" y="10"/>
                </a:lnTo>
                <a:lnTo>
                  <a:pt x="55" y="86"/>
                </a:lnTo>
                <a:lnTo>
                  <a:pt x="93"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6" name="Freeform 160">
            <a:extLst>
              <a:ext uri="{FF2B5EF4-FFF2-40B4-BE49-F238E27FC236}">
                <a16:creationId xmlns:a16="http://schemas.microsoft.com/office/drawing/2014/main" id="{69F3D548-6C4B-8059-2CA1-07245D24A0D9}"/>
              </a:ext>
            </a:extLst>
          </p:cNvPr>
          <p:cNvSpPr>
            <a:spLocks noEditPoints="1"/>
          </p:cNvSpPr>
          <p:nvPr/>
        </p:nvSpPr>
        <p:spPr bwMode="auto">
          <a:xfrm rot="5400000" flipV="1">
            <a:off x="3560526" y="1407209"/>
            <a:ext cx="721341" cy="1592186"/>
          </a:xfrm>
          <a:custGeom>
            <a:avLst/>
            <a:gdLst>
              <a:gd name="T0" fmla="*/ 17 w 367"/>
              <a:gd name="T1" fmla="*/ 0 h 795"/>
              <a:gd name="T2" fmla="*/ 5 w 367"/>
              <a:gd name="T3" fmla="*/ 17 h 795"/>
              <a:gd name="T4" fmla="*/ 45 w 367"/>
              <a:gd name="T5" fmla="*/ 59 h 795"/>
              <a:gd name="T6" fmla="*/ 14 w 367"/>
              <a:gd name="T7" fmla="*/ 43 h 795"/>
              <a:gd name="T8" fmla="*/ 45 w 367"/>
              <a:gd name="T9" fmla="*/ 59 h 795"/>
              <a:gd name="T10" fmla="*/ 55 w 367"/>
              <a:gd name="T11" fmla="*/ 85 h 795"/>
              <a:gd name="T12" fmla="*/ 50 w 367"/>
              <a:gd name="T13" fmla="*/ 121 h 795"/>
              <a:gd name="T14" fmla="*/ 90 w 367"/>
              <a:gd name="T15" fmla="*/ 163 h 795"/>
              <a:gd name="T16" fmla="*/ 62 w 367"/>
              <a:gd name="T17" fmla="*/ 147 h 795"/>
              <a:gd name="T18" fmla="*/ 90 w 367"/>
              <a:gd name="T19" fmla="*/ 163 h 795"/>
              <a:gd name="T20" fmla="*/ 102 w 367"/>
              <a:gd name="T21" fmla="*/ 189 h 795"/>
              <a:gd name="T22" fmla="*/ 95 w 367"/>
              <a:gd name="T23" fmla="*/ 225 h 795"/>
              <a:gd name="T24" fmla="*/ 135 w 367"/>
              <a:gd name="T25" fmla="*/ 267 h 795"/>
              <a:gd name="T26" fmla="*/ 107 w 367"/>
              <a:gd name="T27" fmla="*/ 249 h 795"/>
              <a:gd name="T28" fmla="*/ 135 w 367"/>
              <a:gd name="T29" fmla="*/ 267 h 795"/>
              <a:gd name="T30" fmla="*/ 147 w 367"/>
              <a:gd name="T31" fmla="*/ 293 h 795"/>
              <a:gd name="T32" fmla="*/ 142 w 367"/>
              <a:gd name="T33" fmla="*/ 327 h 795"/>
              <a:gd name="T34" fmla="*/ 182 w 367"/>
              <a:gd name="T35" fmla="*/ 371 h 795"/>
              <a:gd name="T36" fmla="*/ 154 w 367"/>
              <a:gd name="T37" fmla="*/ 353 h 795"/>
              <a:gd name="T38" fmla="*/ 182 w 367"/>
              <a:gd name="T39" fmla="*/ 371 h 795"/>
              <a:gd name="T40" fmla="*/ 194 w 367"/>
              <a:gd name="T41" fmla="*/ 397 h 795"/>
              <a:gd name="T42" fmla="*/ 187 w 367"/>
              <a:gd name="T43" fmla="*/ 431 h 795"/>
              <a:gd name="T44" fmla="*/ 227 w 367"/>
              <a:gd name="T45" fmla="*/ 476 h 795"/>
              <a:gd name="T46" fmla="*/ 199 w 367"/>
              <a:gd name="T47" fmla="*/ 457 h 795"/>
              <a:gd name="T48" fmla="*/ 227 w 367"/>
              <a:gd name="T49" fmla="*/ 476 h 795"/>
              <a:gd name="T50" fmla="*/ 239 w 367"/>
              <a:gd name="T51" fmla="*/ 502 h 795"/>
              <a:gd name="T52" fmla="*/ 234 w 367"/>
              <a:gd name="T53" fmla="*/ 535 h 795"/>
              <a:gd name="T54" fmla="*/ 274 w 367"/>
              <a:gd name="T55" fmla="*/ 580 h 795"/>
              <a:gd name="T56" fmla="*/ 246 w 367"/>
              <a:gd name="T57" fmla="*/ 561 h 795"/>
              <a:gd name="T58" fmla="*/ 274 w 367"/>
              <a:gd name="T59" fmla="*/ 580 h 795"/>
              <a:gd name="T60" fmla="*/ 286 w 367"/>
              <a:gd name="T61" fmla="*/ 606 h 795"/>
              <a:gd name="T62" fmla="*/ 279 w 367"/>
              <a:gd name="T63" fmla="*/ 639 h 795"/>
              <a:gd name="T64" fmla="*/ 319 w 367"/>
              <a:gd name="T65" fmla="*/ 684 h 795"/>
              <a:gd name="T66" fmla="*/ 291 w 367"/>
              <a:gd name="T67" fmla="*/ 665 h 795"/>
              <a:gd name="T68" fmla="*/ 319 w 367"/>
              <a:gd name="T69" fmla="*/ 684 h 795"/>
              <a:gd name="T70" fmla="*/ 331 w 367"/>
              <a:gd name="T71" fmla="*/ 710 h 795"/>
              <a:gd name="T72" fmla="*/ 327 w 367"/>
              <a:gd name="T73" fmla="*/ 743 h 795"/>
              <a:gd name="T74" fmla="*/ 367 w 367"/>
              <a:gd name="T75" fmla="*/ 788 h 795"/>
              <a:gd name="T76" fmla="*/ 336 w 367"/>
              <a:gd name="T77" fmla="*/ 769 h 795"/>
              <a:gd name="T78" fmla="*/ 367 w 367"/>
              <a:gd name="T79" fmla="*/ 788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7" h="795">
                <a:moveTo>
                  <a:pt x="21" y="10"/>
                </a:moveTo>
                <a:lnTo>
                  <a:pt x="17" y="0"/>
                </a:lnTo>
                <a:lnTo>
                  <a:pt x="0" y="7"/>
                </a:lnTo>
                <a:lnTo>
                  <a:pt x="5" y="17"/>
                </a:lnTo>
                <a:lnTo>
                  <a:pt x="21" y="10"/>
                </a:lnTo>
                <a:close/>
                <a:moveTo>
                  <a:pt x="45" y="59"/>
                </a:moveTo>
                <a:lnTo>
                  <a:pt x="33" y="33"/>
                </a:lnTo>
                <a:lnTo>
                  <a:pt x="14" y="43"/>
                </a:lnTo>
                <a:lnTo>
                  <a:pt x="26" y="69"/>
                </a:lnTo>
                <a:lnTo>
                  <a:pt x="45" y="59"/>
                </a:lnTo>
                <a:close/>
                <a:moveTo>
                  <a:pt x="66" y="111"/>
                </a:moveTo>
                <a:lnTo>
                  <a:pt x="55" y="85"/>
                </a:lnTo>
                <a:lnTo>
                  <a:pt x="38" y="95"/>
                </a:lnTo>
                <a:lnTo>
                  <a:pt x="50" y="121"/>
                </a:lnTo>
                <a:lnTo>
                  <a:pt x="66" y="111"/>
                </a:lnTo>
                <a:close/>
                <a:moveTo>
                  <a:pt x="90" y="163"/>
                </a:moveTo>
                <a:lnTo>
                  <a:pt x="78" y="137"/>
                </a:lnTo>
                <a:lnTo>
                  <a:pt x="62" y="147"/>
                </a:lnTo>
                <a:lnTo>
                  <a:pt x="73" y="173"/>
                </a:lnTo>
                <a:lnTo>
                  <a:pt x="90" y="163"/>
                </a:lnTo>
                <a:close/>
                <a:moveTo>
                  <a:pt x="114" y="215"/>
                </a:moveTo>
                <a:lnTo>
                  <a:pt x="102" y="189"/>
                </a:lnTo>
                <a:lnTo>
                  <a:pt x="85" y="199"/>
                </a:lnTo>
                <a:lnTo>
                  <a:pt x="95" y="225"/>
                </a:lnTo>
                <a:lnTo>
                  <a:pt x="114" y="215"/>
                </a:lnTo>
                <a:close/>
                <a:moveTo>
                  <a:pt x="135" y="267"/>
                </a:moveTo>
                <a:lnTo>
                  <a:pt x="125" y="241"/>
                </a:lnTo>
                <a:lnTo>
                  <a:pt x="107" y="249"/>
                </a:lnTo>
                <a:lnTo>
                  <a:pt x="118" y="275"/>
                </a:lnTo>
                <a:lnTo>
                  <a:pt x="135" y="267"/>
                </a:lnTo>
                <a:close/>
                <a:moveTo>
                  <a:pt x="159" y="319"/>
                </a:moveTo>
                <a:lnTo>
                  <a:pt x="147" y="293"/>
                </a:lnTo>
                <a:lnTo>
                  <a:pt x="130" y="301"/>
                </a:lnTo>
                <a:lnTo>
                  <a:pt x="142" y="327"/>
                </a:lnTo>
                <a:lnTo>
                  <a:pt x="159" y="319"/>
                </a:lnTo>
                <a:close/>
                <a:moveTo>
                  <a:pt x="182" y="371"/>
                </a:moveTo>
                <a:lnTo>
                  <a:pt x="170" y="345"/>
                </a:lnTo>
                <a:lnTo>
                  <a:pt x="154" y="353"/>
                </a:lnTo>
                <a:lnTo>
                  <a:pt x="166" y="379"/>
                </a:lnTo>
                <a:lnTo>
                  <a:pt x="182" y="371"/>
                </a:lnTo>
                <a:close/>
                <a:moveTo>
                  <a:pt x="206" y="424"/>
                </a:moveTo>
                <a:lnTo>
                  <a:pt x="194" y="397"/>
                </a:lnTo>
                <a:lnTo>
                  <a:pt x="175" y="405"/>
                </a:lnTo>
                <a:lnTo>
                  <a:pt x="187" y="431"/>
                </a:lnTo>
                <a:lnTo>
                  <a:pt x="206" y="424"/>
                </a:lnTo>
                <a:close/>
                <a:moveTo>
                  <a:pt x="227" y="476"/>
                </a:moveTo>
                <a:lnTo>
                  <a:pt x="215" y="450"/>
                </a:lnTo>
                <a:lnTo>
                  <a:pt x="199" y="457"/>
                </a:lnTo>
                <a:lnTo>
                  <a:pt x="211" y="483"/>
                </a:lnTo>
                <a:lnTo>
                  <a:pt x="227" y="476"/>
                </a:lnTo>
                <a:close/>
                <a:moveTo>
                  <a:pt x="251" y="528"/>
                </a:moveTo>
                <a:lnTo>
                  <a:pt x="239" y="502"/>
                </a:lnTo>
                <a:lnTo>
                  <a:pt x="222" y="509"/>
                </a:lnTo>
                <a:lnTo>
                  <a:pt x="234" y="535"/>
                </a:lnTo>
                <a:lnTo>
                  <a:pt x="251" y="528"/>
                </a:lnTo>
                <a:close/>
                <a:moveTo>
                  <a:pt x="274" y="580"/>
                </a:moveTo>
                <a:lnTo>
                  <a:pt x="263" y="554"/>
                </a:lnTo>
                <a:lnTo>
                  <a:pt x="246" y="561"/>
                </a:lnTo>
                <a:lnTo>
                  <a:pt x="256" y="587"/>
                </a:lnTo>
                <a:lnTo>
                  <a:pt x="274" y="580"/>
                </a:lnTo>
                <a:close/>
                <a:moveTo>
                  <a:pt x="296" y="632"/>
                </a:moveTo>
                <a:lnTo>
                  <a:pt x="286" y="606"/>
                </a:lnTo>
                <a:lnTo>
                  <a:pt x="267" y="613"/>
                </a:lnTo>
                <a:lnTo>
                  <a:pt x="279" y="639"/>
                </a:lnTo>
                <a:lnTo>
                  <a:pt x="296" y="632"/>
                </a:lnTo>
                <a:close/>
                <a:moveTo>
                  <a:pt x="319" y="684"/>
                </a:moveTo>
                <a:lnTo>
                  <a:pt x="308" y="658"/>
                </a:lnTo>
                <a:lnTo>
                  <a:pt x="291" y="665"/>
                </a:lnTo>
                <a:lnTo>
                  <a:pt x="303" y="691"/>
                </a:lnTo>
                <a:lnTo>
                  <a:pt x="319" y="684"/>
                </a:lnTo>
                <a:close/>
                <a:moveTo>
                  <a:pt x="343" y="736"/>
                </a:moveTo>
                <a:lnTo>
                  <a:pt x="331" y="710"/>
                </a:lnTo>
                <a:lnTo>
                  <a:pt x="315" y="717"/>
                </a:lnTo>
                <a:lnTo>
                  <a:pt x="327" y="743"/>
                </a:lnTo>
                <a:lnTo>
                  <a:pt x="343" y="736"/>
                </a:lnTo>
                <a:close/>
                <a:moveTo>
                  <a:pt x="367" y="788"/>
                </a:moveTo>
                <a:lnTo>
                  <a:pt x="355" y="762"/>
                </a:lnTo>
                <a:lnTo>
                  <a:pt x="336" y="769"/>
                </a:lnTo>
                <a:lnTo>
                  <a:pt x="348" y="795"/>
                </a:lnTo>
                <a:lnTo>
                  <a:pt x="367" y="788"/>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87" name="Freeform 161">
            <a:extLst>
              <a:ext uri="{FF2B5EF4-FFF2-40B4-BE49-F238E27FC236}">
                <a16:creationId xmlns:a16="http://schemas.microsoft.com/office/drawing/2014/main" id="{043B5715-9A50-692D-3211-1809EF883D4E}"/>
              </a:ext>
            </a:extLst>
          </p:cNvPr>
          <p:cNvSpPr>
            <a:spLocks/>
          </p:cNvSpPr>
          <p:nvPr/>
        </p:nvSpPr>
        <p:spPr bwMode="auto">
          <a:xfrm rot="5400000" flipV="1">
            <a:off x="4669322" y="2510901"/>
            <a:ext cx="83456" cy="85273"/>
          </a:xfrm>
          <a:custGeom>
            <a:avLst/>
            <a:gdLst>
              <a:gd name="T0" fmla="*/ 30 w 34"/>
              <a:gd name="T1" fmla="*/ 11 h 35"/>
              <a:gd name="T2" fmla="*/ 23 w 34"/>
              <a:gd name="T3" fmla="*/ 31 h 35"/>
              <a:gd name="T4" fmla="*/ 3 w 34"/>
              <a:gd name="T5" fmla="*/ 24 h 35"/>
              <a:gd name="T6" fmla="*/ 11 w 34"/>
              <a:gd name="T7" fmla="*/ 4 h 35"/>
              <a:gd name="T8" fmla="*/ 30 w 34"/>
              <a:gd name="T9" fmla="*/ 11 h 35"/>
            </a:gdLst>
            <a:ahLst/>
            <a:cxnLst>
              <a:cxn ang="0">
                <a:pos x="T0" y="T1"/>
              </a:cxn>
              <a:cxn ang="0">
                <a:pos x="T2" y="T3"/>
              </a:cxn>
              <a:cxn ang="0">
                <a:pos x="T4" y="T5"/>
              </a:cxn>
              <a:cxn ang="0">
                <a:pos x="T6" y="T7"/>
              </a:cxn>
              <a:cxn ang="0">
                <a:pos x="T8" y="T9"/>
              </a:cxn>
            </a:cxnLst>
            <a:rect l="0" t="0" r="r" b="b"/>
            <a:pathLst>
              <a:path w="34" h="35">
                <a:moveTo>
                  <a:pt x="30" y="11"/>
                </a:moveTo>
                <a:cubicBezTo>
                  <a:pt x="34" y="19"/>
                  <a:pt x="30" y="28"/>
                  <a:pt x="23" y="31"/>
                </a:cubicBezTo>
                <a:cubicBezTo>
                  <a:pt x="15" y="35"/>
                  <a:pt x="6" y="31"/>
                  <a:pt x="3" y="24"/>
                </a:cubicBezTo>
                <a:cubicBezTo>
                  <a:pt x="0" y="16"/>
                  <a:pt x="3" y="7"/>
                  <a:pt x="11" y="4"/>
                </a:cubicBezTo>
                <a:cubicBezTo>
                  <a:pt x="18" y="0"/>
                  <a:pt x="27" y="4"/>
                  <a:pt x="30" y="1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8" name="Freeform 162">
            <a:extLst>
              <a:ext uri="{FF2B5EF4-FFF2-40B4-BE49-F238E27FC236}">
                <a16:creationId xmlns:a16="http://schemas.microsoft.com/office/drawing/2014/main" id="{7F3170E0-653A-7F7A-78C9-B6C93B26F06D}"/>
              </a:ext>
            </a:extLst>
          </p:cNvPr>
          <p:cNvSpPr>
            <a:spLocks/>
          </p:cNvSpPr>
          <p:nvPr/>
        </p:nvSpPr>
        <p:spPr bwMode="auto">
          <a:xfrm rot="5400000" flipV="1">
            <a:off x="3756475" y="2073294"/>
            <a:ext cx="329955" cy="348675"/>
          </a:xfrm>
          <a:custGeom>
            <a:avLst/>
            <a:gdLst>
              <a:gd name="T0" fmla="*/ 85 w 85"/>
              <a:gd name="T1" fmla="*/ 55 h 93"/>
              <a:gd name="T2" fmla="*/ 9 w 85"/>
              <a:gd name="T3" fmla="*/ 0 h 93"/>
              <a:gd name="T4" fmla="*/ 0 w 85"/>
              <a:gd name="T5" fmla="*/ 93 h 93"/>
              <a:gd name="T6" fmla="*/ 85 w 85"/>
              <a:gd name="T7" fmla="*/ 55 h 93"/>
            </a:gdLst>
            <a:ahLst/>
            <a:cxnLst>
              <a:cxn ang="0">
                <a:pos x="T0" y="T1"/>
              </a:cxn>
              <a:cxn ang="0">
                <a:pos x="T2" y="T3"/>
              </a:cxn>
              <a:cxn ang="0">
                <a:pos x="T4" y="T5"/>
              </a:cxn>
              <a:cxn ang="0">
                <a:pos x="T6" y="T7"/>
              </a:cxn>
            </a:cxnLst>
            <a:rect l="0" t="0" r="r" b="b"/>
            <a:pathLst>
              <a:path w="85" h="93">
                <a:moveTo>
                  <a:pt x="85" y="55"/>
                </a:moveTo>
                <a:lnTo>
                  <a:pt x="9" y="0"/>
                </a:lnTo>
                <a:lnTo>
                  <a:pt x="0" y="93"/>
                </a:lnTo>
                <a:lnTo>
                  <a:pt x="85" y="5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9" name="TextBox 88">
            <a:extLst>
              <a:ext uri="{FF2B5EF4-FFF2-40B4-BE49-F238E27FC236}">
                <a16:creationId xmlns:a16="http://schemas.microsoft.com/office/drawing/2014/main" id="{A0A2D03E-23D7-080B-4112-ABAA6EABA3F1}"/>
              </a:ext>
            </a:extLst>
          </p:cNvPr>
          <p:cNvSpPr txBox="1"/>
          <p:nvPr/>
        </p:nvSpPr>
        <p:spPr>
          <a:xfrm>
            <a:off x="1213111" y="1022856"/>
            <a:ext cx="2459123" cy="1600438"/>
          </a:xfrm>
          <a:prstGeom prst="rect">
            <a:avLst/>
          </a:prstGeom>
          <a:solidFill>
            <a:schemeClr val="tx2">
              <a:lumMod val="20000"/>
              <a:lumOff val="80000"/>
            </a:schemeClr>
          </a:solidFill>
        </p:spPr>
        <p:txBody>
          <a:bodyPr wrap="square">
            <a:spAutoFit/>
          </a:bodyPr>
          <a:lstStyle/>
          <a:p>
            <a:r>
              <a:rPr lang="lt-LT" sz="1400" dirty="0">
                <a:latin typeface="Times New Roman" panose="02020603050405020304" pitchFamily="18" charset="0"/>
                <a:cs typeface="Times New Roman" panose="02020603050405020304" pitchFamily="18" charset="0"/>
              </a:rPr>
              <a:t>Rugsėjo mėnesio pabaigoje pedagogai numato tolimesnį ugdymo proceso organizavimą ir ugdymo(</a:t>
            </a:r>
            <a:r>
              <a:rPr lang="lt-LT" sz="1400" dirty="0" err="1">
                <a:latin typeface="Times New Roman" panose="02020603050405020304" pitchFamily="18" charset="0"/>
                <a:cs typeface="Times New Roman" panose="02020603050405020304" pitchFamily="18" charset="0"/>
              </a:rPr>
              <a:t>si</a:t>
            </a:r>
            <a:r>
              <a:rPr lang="lt-LT" sz="1400" dirty="0">
                <a:latin typeface="Times New Roman" panose="02020603050405020304" pitchFamily="18" charset="0"/>
                <a:cs typeface="Times New Roman" panose="02020603050405020304" pitchFamily="18" charset="0"/>
              </a:rPr>
              <a:t>) aplinkos kūrimą, kad atitiktų greitai kintančius vaikų poreikius (svarbu atsiremti ir į pasiekimų lygius) </a:t>
            </a:r>
          </a:p>
        </p:txBody>
      </p:sp>
      <p:sp>
        <p:nvSpPr>
          <p:cNvPr id="90" name="TextBox 89">
            <a:extLst>
              <a:ext uri="{FF2B5EF4-FFF2-40B4-BE49-F238E27FC236}">
                <a16:creationId xmlns:a16="http://schemas.microsoft.com/office/drawing/2014/main" id="{1DFBB47D-B764-432B-3940-66751F800FB9}"/>
              </a:ext>
            </a:extLst>
          </p:cNvPr>
          <p:cNvSpPr txBox="1"/>
          <p:nvPr/>
        </p:nvSpPr>
        <p:spPr>
          <a:xfrm>
            <a:off x="2201291" y="3443983"/>
            <a:ext cx="1614866" cy="1169551"/>
          </a:xfrm>
          <a:prstGeom prst="rect">
            <a:avLst/>
          </a:prstGeom>
          <a:solidFill>
            <a:schemeClr val="tx2">
              <a:lumMod val="20000"/>
              <a:lumOff val="80000"/>
            </a:schemeClr>
          </a:solidFill>
        </p:spPr>
        <p:txBody>
          <a:bodyPr wrap="square">
            <a:spAutoFit/>
          </a:bodyPr>
          <a:lstStyle/>
          <a:p>
            <a:r>
              <a:rPr lang="lt-LT" sz="1400" dirty="0">
                <a:latin typeface="Times New Roman" panose="02020603050405020304" pitchFamily="18" charset="0"/>
                <a:cs typeface="Times New Roman" panose="02020603050405020304" pitchFamily="18" charset="0"/>
              </a:rPr>
              <a:t>Mokslo metų eigoje numato lūkesčius kiekvienam vaikui, kad jo pasiekimai gerėtų.</a:t>
            </a:r>
            <a:endParaRPr lang="lt-LT" sz="1400" dirty="0"/>
          </a:p>
        </p:txBody>
      </p:sp>
      <p:sp>
        <p:nvSpPr>
          <p:cNvPr id="91" name="Isosceles Triangle 4">
            <a:extLst>
              <a:ext uri="{FF2B5EF4-FFF2-40B4-BE49-F238E27FC236}">
                <a16:creationId xmlns:a16="http://schemas.microsoft.com/office/drawing/2014/main" id="{61FF4659-E452-1B94-1F1B-5BCCE22B5333}"/>
              </a:ext>
            </a:extLst>
          </p:cNvPr>
          <p:cNvSpPr/>
          <p:nvPr/>
        </p:nvSpPr>
        <p:spPr>
          <a:xfrm rot="8991035">
            <a:off x="6623443" y="5626836"/>
            <a:ext cx="266604" cy="22983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Isosceles Triangle 4">
            <a:extLst>
              <a:ext uri="{FF2B5EF4-FFF2-40B4-BE49-F238E27FC236}">
                <a16:creationId xmlns:a16="http://schemas.microsoft.com/office/drawing/2014/main" id="{3536552E-0512-54AB-0983-356510F4C27F}"/>
              </a:ext>
            </a:extLst>
          </p:cNvPr>
          <p:cNvSpPr/>
          <p:nvPr/>
        </p:nvSpPr>
        <p:spPr>
          <a:xfrm rot="4801663">
            <a:off x="4924726" y="4989795"/>
            <a:ext cx="266604" cy="22983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Isosceles Triangle 4">
            <a:extLst>
              <a:ext uri="{FF2B5EF4-FFF2-40B4-BE49-F238E27FC236}">
                <a16:creationId xmlns:a16="http://schemas.microsoft.com/office/drawing/2014/main" id="{E1C3FD32-1ACD-97E2-3E53-BAE68405B9FF}"/>
              </a:ext>
            </a:extLst>
          </p:cNvPr>
          <p:cNvSpPr/>
          <p:nvPr/>
        </p:nvSpPr>
        <p:spPr>
          <a:xfrm rot="14328292">
            <a:off x="4116479" y="3299680"/>
            <a:ext cx="266604" cy="22983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Isosceles Triangle 4">
            <a:extLst>
              <a:ext uri="{FF2B5EF4-FFF2-40B4-BE49-F238E27FC236}">
                <a16:creationId xmlns:a16="http://schemas.microsoft.com/office/drawing/2014/main" id="{11E5B8FD-B28C-C405-0905-87F7C9FFEA62}"/>
              </a:ext>
            </a:extLst>
          </p:cNvPr>
          <p:cNvSpPr/>
          <p:nvPr/>
        </p:nvSpPr>
        <p:spPr>
          <a:xfrm rot="3604181">
            <a:off x="4964740" y="1457164"/>
            <a:ext cx="266604" cy="22983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8717E3E2-CA00-5D75-498E-0B723B76BC15}"/>
              </a:ext>
            </a:extLst>
          </p:cNvPr>
          <p:cNvSpPr txBox="1"/>
          <p:nvPr/>
        </p:nvSpPr>
        <p:spPr>
          <a:xfrm rot="5400000">
            <a:off x="10977580" y="3099655"/>
            <a:ext cx="1620765" cy="400110"/>
          </a:xfrm>
          <a:prstGeom prst="rect">
            <a:avLst/>
          </a:prstGeom>
          <a:noFill/>
        </p:spPr>
        <p:txBody>
          <a:bodyPr wrap="none" rtlCol="0">
            <a:spAutoFit/>
          </a:bodyPr>
          <a:lstStyle/>
          <a:p>
            <a:pPr algn="r"/>
            <a:r>
              <a:rPr lang="lt-LT" sz="2000" b="1" dirty="0">
                <a:latin typeface="Calibri Light" panose="020F0302020204030204" pitchFamily="34" charset="0"/>
              </a:rPr>
              <a:t>Ugdymo sritys</a:t>
            </a:r>
            <a:endParaRPr lang="en-US" sz="2000" b="1" dirty="0">
              <a:latin typeface="Calibri Light" panose="020F0302020204030204" pitchFamily="34" charset="0"/>
            </a:endParaRPr>
          </a:p>
        </p:txBody>
      </p:sp>
      <p:cxnSp>
        <p:nvCxnSpPr>
          <p:cNvPr id="96" name="Straight Arrow Connector 95">
            <a:extLst>
              <a:ext uri="{FF2B5EF4-FFF2-40B4-BE49-F238E27FC236}">
                <a16:creationId xmlns:a16="http://schemas.microsoft.com/office/drawing/2014/main" id="{45C35475-871A-5BBE-D9E8-11074C565761}"/>
              </a:ext>
            </a:extLst>
          </p:cNvPr>
          <p:cNvCxnSpPr/>
          <p:nvPr/>
        </p:nvCxnSpPr>
        <p:spPr>
          <a:xfrm flipH="1" flipV="1">
            <a:off x="9052093" y="411772"/>
            <a:ext cx="2507491" cy="28832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E2C21C34-5A99-57EA-43B7-318DE09792BD}"/>
              </a:ext>
            </a:extLst>
          </p:cNvPr>
          <p:cNvCxnSpPr>
            <a:endCxn id="50" idx="12"/>
          </p:cNvCxnSpPr>
          <p:nvPr/>
        </p:nvCxnSpPr>
        <p:spPr>
          <a:xfrm flipH="1" flipV="1">
            <a:off x="9930912" y="1005809"/>
            <a:ext cx="1608367" cy="2289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4D456014-58C5-9E3A-DC04-C764B5F0D49E}"/>
              </a:ext>
            </a:extLst>
          </p:cNvPr>
          <p:cNvCxnSpPr>
            <a:endCxn id="57" idx="3"/>
          </p:cNvCxnSpPr>
          <p:nvPr/>
        </p:nvCxnSpPr>
        <p:spPr>
          <a:xfrm flipH="1" flipV="1">
            <a:off x="10668312" y="2711837"/>
            <a:ext cx="891272" cy="583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382342A1-3F6F-EDE2-B166-227F5101730A}"/>
              </a:ext>
            </a:extLst>
          </p:cNvPr>
          <p:cNvCxnSpPr>
            <a:endCxn id="52" idx="1"/>
          </p:cNvCxnSpPr>
          <p:nvPr/>
        </p:nvCxnSpPr>
        <p:spPr>
          <a:xfrm flipH="1">
            <a:off x="10513847" y="3295037"/>
            <a:ext cx="1053755" cy="3710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3AF26FA5-CDDF-6B02-9A85-1C1B02226BD6}"/>
              </a:ext>
            </a:extLst>
          </p:cNvPr>
          <p:cNvCxnSpPr>
            <a:endCxn id="53" idx="12"/>
          </p:cNvCxnSpPr>
          <p:nvPr/>
        </p:nvCxnSpPr>
        <p:spPr>
          <a:xfrm flipH="1">
            <a:off x="9917561" y="3295037"/>
            <a:ext cx="1642023" cy="16732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C45E5F9C-C542-1CBD-628E-559DB0BB7EC7}"/>
              </a:ext>
            </a:extLst>
          </p:cNvPr>
          <p:cNvCxnSpPr>
            <a:endCxn id="62" idx="3"/>
          </p:cNvCxnSpPr>
          <p:nvPr/>
        </p:nvCxnSpPr>
        <p:spPr>
          <a:xfrm flipH="1">
            <a:off x="9091580" y="3345423"/>
            <a:ext cx="2468004" cy="2896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72587D10-F736-0942-C968-2FE014AC5B4E}"/>
              </a:ext>
            </a:extLst>
          </p:cNvPr>
          <p:cNvSpPr txBox="1"/>
          <p:nvPr/>
        </p:nvSpPr>
        <p:spPr>
          <a:xfrm>
            <a:off x="5184264" y="1273871"/>
            <a:ext cx="1679499" cy="400110"/>
          </a:xfrm>
          <a:prstGeom prst="rect">
            <a:avLst/>
          </a:prstGeom>
          <a:noFill/>
        </p:spPr>
        <p:txBody>
          <a:bodyPr wrap="square" rtlCol="0">
            <a:spAutoFit/>
          </a:bodyPr>
          <a:lstStyle/>
          <a:p>
            <a:pPr algn="r"/>
            <a:r>
              <a:rPr lang="lt-LT" sz="2000" b="1" dirty="0">
                <a:latin typeface="Calibri Light" panose="020F0302020204030204" pitchFamily="34" charset="0"/>
              </a:rPr>
              <a:t>Kompetencijos</a:t>
            </a:r>
            <a:endParaRPr lang="en-US" sz="2000" b="1" dirty="0">
              <a:latin typeface="Calibri Light" panose="020F0302020204030204" pitchFamily="34" charset="0"/>
            </a:endParaRPr>
          </a:p>
        </p:txBody>
      </p:sp>
      <p:sp>
        <p:nvSpPr>
          <p:cNvPr id="104" name="TextBox 103">
            <a:extLst>
              <a:ext uri="{FF2B5EF4-FFF2-40B4-BE49-F238E27FC236}">
                <a16:creationId xmlns:a16="http://schemas.microsoft.com/office/drawing/2014/main" id="{118434D5-98A9-4920-ED35-B34FE32D4F71}"/>
              </a:ext>
            </a:extLst>
          </p:cNvPr>
          <p:cNvSpPr txBox="1"/>
          <p:nvPr/>
        </p:nvSpPr>
        <p:spPr>
          <a:xfrm rot="16200000">
            <a:off x="-3107330" y="3246968"/>
            <a:ext cx="6863272" cy="369332"/>
          </a:xfrm>
          <a:prstGeom prst="rect">
            <a:avLst/>
          </a:prstGeom>
          <a:solidFill>
            <a:schemeClr val="accent1">
              <a:lumMod val="20000"/>
              <a:lumOff val="80000"/>
            </a:schemeClr>
          </a:solidFill>
        </p:spPr>
        <p:txBody>
          <a:bodyPr wrap="square">
            <a:spAutoFit/>
          </a:bodyPr>
          <a:lstStyle/>
          <a:p>
            <a:pPr algn="ctr"/>
            <a:r>
              <a:rPr lang="lt-LT" b="1" dirty="0">
                <a:latin typeface="Times New Roman" panose="02020603050405020304" pitchFamily="18" charset="0"/>
                <a:cs typeface="Times New Roman" panose="02020603050405020304" pitchFamily="18" charset="0"/>
              </a:rPr>
              <a:t>Personalizuotas (suasmenintas) pasiekimų vertinimo procesas </a:t>
            </a:r>
          </a:p>
        </p:txBody>
      </p:sp>
    </p:spTree>
    <p:extLst>
      <p:ext uri="{BB962C8B-B14F-4D97-AF65-F5344CB8AC3E}">
        <p14:creationId xmlns:p14="http://schemas.microsoft.com/office/powerpoint/2010/main" val="1842835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solidFill>
            <a:schemeClr val="accent2"/>
          </a:solidFill>
        </p:spPr>
        <p:txBody>
          <a:bodyPr/>
          <a:lstStyle/>
          <a:p>
            <a:r>
              <a:rPr lang="lt-LT" dirty="0"/>
              <a:t>Kaip vertiname vaiko ūgtį?</a:t>
            </a:r>
          </a:p>
        </p:txBody>
      </p:sp>
      <p:sp>
        <p:nvSpPr>
          <p:cNvPr id="3" name="Teksto vietos rezervavimo ženklas 2"/>
          <p:cNvSpPr>
            <a:spLocks noGrp="1"/>
          </p:cNvSpPr>
          <p:nvPr>
            <p:ph type="body" sz="half" idx="1"/>
          </p:nvPr>
        </p:nvSpPr>
        <p:spPr>
          <a:xfrm>
            <a:off x="838200" y="1825625"/>
            <a:ext cx="5010978" cy="4351338"/>
          </a:xfrm>
        </p:spPr>
        <p:txBody>
          <a:bodyPr>
            <a:normAutofit/>
          </a:bodyPr>
          <a:lstStyle/>
          <a:p>
            <a:r>
              <a:rPr lang="lt-LT" dirty="0">
                <a:latin typeface="Arial Narrow" panose="020B0606020202030204" pitchFamily="34" charset="0"/>
              </a:rPr>
              <a:t>Kiekviename vertinimo etape tikslingai renkamės vertinimo tipą: </a:t>
            </a:r>
          </a:p>
          <a:p>
            <a:pPr lvl="1"/>
            <a:r>
              <a:rPr lang="lt-LT" b="1" dirty="0">
                <a:latin typeface="Arial Narrow" panose="020B0606020202030204" pitchFamily="34" charset="0"/>
              </a:rPr>
              <a:t>Formuojamasis vertinimas </a:t>
            </a:r>
            <a:r>
              <a:rPr lang="lt-LT" dirty="0">
                <a:latin typeface="Arial Narrow" panose="020B0606020202030204" pitchFamily="34" charset="0"/>
              </a:rPr>
              <a:t>taikomas vaiko individualios pažangos skatinimui, stebėjimui ir vertinimui. </a:t>
            </a:r>
          </a:p>
          <a:p>
            <a:pPr lvl="1"/>
            <a:r>
              <a:rPr lang="lt-LT" b="1" dirty="0">
                <a:latin typeface="Arial Narrow" panose="020B0606020202030204" pitchFamily="34" charset="0"/>
              </a:rPr>
              <a:t>Apibendrinamasis (sumuojamasis) vertinimas </a:t>
            </a:r>
            <a:r>
              <a:rPr lang="lt-LT" dirty="0">
                <a:latin typeface="Arial Narrow" panose="020B0606020202030204" pitchFamily="34" charset="0"/>
              </a:rPr>
              <a:t>naudojamas vaiko pasiekimų įvertinimui baigus priešmokyklinio ugdymo programą. </a:t>
            </a:r>
          </a:p>
          <a:p>
            <a:pPr marL="0" indent="0">
              <a:buNone/>
            </a:pPr>
            <a:endParaRPr lang="lt-LT" dirty="0">
              <a:latin typeface="Arial Narrow" panose="020B0606020202030204" pitchFamily="34" charset="0"/>
            </a:endParaRPr>
          </a:p>
          <a:p>
            <a:endParaRPr lang="lt-LT" dirty="0">
              <a:latin typeface="Arial Narrow" panose="020B0606020202030204" pitchFamily="34" charset="0"/>
            </a:endParaRPr>
          </a:p>
          <a:p>
            <a:endParaRPr lang="lt-LT" dirty="0">
              <a:latin typeface="Arial Narrow" panose="020B0606020202030204" pitchFamily="34" charset="0"/>
            </a:endParaRPr>
          </a:p>
          <a:p>
            <a:endParaRPr lang="lt-LT" dirty="0">
              <a:latin typeface="Arial Narrow" panose="020B0606020202030204" pitchFamily="34" charset="0"/>
            </a:endParaRPr>
          </a:p>
          <a:p>
            <a:endParaRPr lang="lt-LT" dirty="0">
              <a:latin typeface="Arial Narrow" panose="020B0606020202030204" pitchFamily="34" charset="0"/>
            </a:endParaRPr>
          </a:p>
          <a:p>
            <a:endParaRPr lang="lt-LT" dirty="0">
              <a:latin typeface="Arial Narrow" panose="020B0606020202030204" pitchFamily="34" charset="0"/>
            </a:endParaRPr>
          </a:p>
        </p:txBody>
      </p:sp>
      <p:pic>
        <p:nvPicPr>
          <p:cNvPr id="5" name="Picture 4" descr="3D stairs design">
            <a:extLst>
              <a:ext uri="{FF2B5EF4-FFF2-40B4-BE49-F238E27FC236}">
                <a16:creationId xmlns:a16="http://schemas.microsoft.com/office/drawing/2014/main" id="{002589F3-609E-58DB-EC9D-25CA7125A6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900002"/>
            <a:ext cx="5801784" cy="4351338"/>
          </a:xfrm>
          <a:prstGeom prst="rect">
            <a:avLst/>
          </a:prstGeom>
        </p:spPr>
      </p:pic>
    </p:spTree>
    <p:extLst>
      <p:ext uri="{BB962C8B-B14F-4D97-AF65-F5344CB8AC3E}">
        <p14:creationId xmlns:p14="http://schemas.microsoft.com/office/powerpoint/2010/main" val="274774135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p:cNvSpPr>
            <a:spLocks noGrp="1"/>
          </p:cNvSpPr>
          <p:nvPr>
            <p:ph type="title"/>
          </p:nvPr>
        </p:nvSpPr>
        <p:spPr>
          <a:xfrm>
            <a:off x="1048254" y="760910"/>
            <a:ext cx="10515600" cy="753991"/>
          </a:xfrm>
          <a:solidFill>
            <a:schemeClr val="accent2"/>
          </a:solidFill>
        </p:spPr>
        <p:txBody>
          <a:bodyPr>
            <a:normAutofit/>
          </a:bodyPr>
          <a:lstStyle/>
          <a:p>
            <a:r>
              <a:rPr lang="lt-LT" dirty="0"/>
              <a:t>Formuojamojo vertinimo rengimo įrankiai</a:t>
            </a:r>
          </a:p>
        </p:txBody>
      </p:sp>
      <p:sp>
        <p:nvSpPr>
          <p:cNvPr id="4" name="Skaidrės numerio vietos rezervavimo ženklas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0F489-3BE4-4394-B3A6-A281D9EB78C5}" type="slidenum">
              <a:rPr kumimoji="0" lang="lt-LT" sz="1800" b="0" i="0" u="none" strike="noStrike" kern="1200" cap="none" spc="0" normalizeH="0" baseline="0" noProof="0" smtClean="0">
                <a:ln>
                  <a:noFill/>
                </a:ln>
                <a:solidFill>
                  <a:srgbClr val="2F6335"/>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lt-LT" sz="1800" b="0" i="0" u="none" strike="noStrike" kern="1200" cap="none" spc="0" normalizeH="0" baseline="0" noProof="0">
              <a:ln>
                <a:noFill/>
              </a:ln>
              <a:solidFill>
                <a:srgbClr val="2F6335"/>
              </a:solidFill>
              <a:effectLst/>
              <a:uLnTx/>
              <a:uFillTx/>
              <a:latin typeface="Calibri"/>
              <a:ea typeface="+mn-ea"/>
              <a:cs typeface="+mn-cs"/>
            </a:endParaRPr>
          </a:p>
        </p:txBody>
      </p:sp>
      <p:sp>
        <p:nvSpPr>
          <p:cNvPr id="5" name="Teksto vietos rezervavimo ženklas 2">
            <a:extLst>
              <a:ext uri="{FF2B5EF4-FFF2-40B4-BE49-F238E27FC236}">
                <a16:creationId xmlns:a16="http://schemas.microsoft.com/office/drawing/2014/main" id="{009716A2-16D5-6C20-ECCF-47246165DAFB}"/>
              </a:ext>
            </a:extLst>
          </p:cNvPr>
          <p:cNvSpPr>
            <a:spLocks noGrp="1"/>
          </p:cNvSpPr>
          <p:nvPr>
            <p:ph type="body" sz="half" idx="1"/>
          </p:nvPr>
        </p:nvSpPr>
        <p:spPr>
          <a:xfrm>
            <a:off x="838200" y="1825625"/>
            <a:ext cx="5181600" cy="4351338"/>
          </a:xfrm>
        </p:spPr>
        <p:txBody>
          <a:bodyPr>
            <a:normAutofit fontScale="85000" lnSpcReduction="20000"/>
          </a:bodyPr>
          <a:lstStyle/>
          <a:p>
            <a:pPr>
              <a:lnSpc>
                <a:spcPct val="107000"/>
              </a:lnSpc>
              <a:spcAft>
                <a:spcPts val="800"/>
              </a:spcAft>
            </a:pPr>
            <a:r>
              <a:rPr lang="lt-LT" sz="3500" dirty="0">
                <a:latin typeface="Arial Narrow" panose="020B0606020202030204" pitchFamily="34" charset="0"/>
                <a:ea typeface="Calibri" panose="020F0502020204030204" pitchFamily="34" charset="0"/>
                <a:cs typeface="Times New Roman" panose="02020603050405020304" pitchFamily="18" charset="0"/>
              </a:rPr>
              <a:t>Tikslas: </a:t>
            </a:r>
            <a:endParaRPr lang="lt-LT" sz="3500" dirty="0">
              <a:effectLst/>
              <a:latin typeface="Arial Narrow" panose="020B0606020202030204" pitchFamily="34" charset="0"/>
              <a:ea typeface="Calibri" panose="020F0502020204030204" pitchFamily="34" charset="0"/>
              <a:cs typeface="Times New Roman" panose="02020603050405020304" pitchFamily="18" charset="0"/>
            </a:endParaRPr>
          </a:p>
          <a:p>
            <a:pPr lvl="1">
              <a:lnSpc>
                <a:spcPct val="107000"/>
              </a:lnSpc>
              <a:spcAft>
                <a:spcPts val="800"/>
              </a:spcAft>
            </a:pPr>
            <a:r>
              <a:rPr lang="lt-LT" sz="3500" dirty="0">
                <a:effectLst/>
                <a:latin typeface="Arial Narrow" panose="020B0606020202030204" pitchFamily="34" charset="0"/>
                <a:ea typeface="Calibri" panose="020F0502020204030204" pitchFamily="34" charset="0"/>
                <a:cs typeface="Times New Roman" panose="02020603050405020304" pitchFamily="18" charset="0"/>
              </a:rPr>
              <a:t>Stebėti vaiko pasiekimus ir pažangą;</a:t>
            </a:r>
            <a:endParaRPr lang="en-US" sz="3500" dirty="0">
              <a:effectLst/>
              <a:latin typeface="Arial Narrow" panose="020B0606020202030204" pitchFamily="34" charset="0"/>
              <a:ea typeface="Calibri" panose="020F0502020204030204" pitchFamily="34" charset="0"/>
              <a:cs typeface="Times New Roman" panose="02020603050405020304" pitchFamily="18" charset="0"/>
            </a:endParaRPr>
          </a:p>
          <a:p>
            <a:pPr lvl="1">
              <a:lnSpc>
                <a:spcPct val="107000"/>
              </a:lnSpc>
              <a:spcAft>
                <a:spcPts val="800"/>
              </a:spcAft>
            </a:pPr>
            <a:r>
              <a:rPr lang="lt-LT" sz="3500" dirty="0">
                <a:effectLst/>
                <a:latin typeface="Arial Narrow" panose="020B0606020202030204" pitchFamily="34" charset="0"/>
                <a:ea typeface="Calibri" panose="020F0502020204030204" pitchFamily="34" charset="0"/>
                <a:cs typeface="Times New Roman" panose="02020603050405020304" pitchFamily="18" charset="0"/>
              </a:rPr>
              <a:t>Įvertinti ugdymosi procesą ir numatyti jo tobulinimo galimybes;</a:t>
            </a:r>
          </a:p>
          <a:p>
            <a:pPr lvl="1">
              <a:lnSpc>
                <a:spcPct val="107000"/>
              </a:lnSpc>
              <a:spcAft>
                <a:spcPts val="800"/>
              </a:spcAft>
            </a:pPr>
            <a:r>
              <a:rPr lang="lt-LT" sz="3500" dirty="0">
                <a:effectLst/>
                <a:latin typeface="Arial Narrow" panose="020B0606020202030204" pitchFamily="34" charset="0"/>
                <a:ea typeface="Calibri" panose="020F0502020204030204" pitchFamily="34" charset="0"/>
                <a:cs typeface="Times New Roman" panose="02020603050405020304" pitchFamily="18" charset="0"/>
              </a:rPr>
              <a:t>Numatyti ugdymo ir paramos teikimo prioritetus</a:t>
            </a:r>
            <a:r>
              <a:rPr lang="lt-LT" sz="3500" dirty="0">
                <a:latin typeface="Arial Narrow" panose="020B0606020202030204" pitchFamily="34" charset="0"/>
                <a:ea typeface="Calibri" panose="020F0502020204030204" pitchFamily="34" charset="0"/>
                <a:cs typeface="Times New Roman" panose="02020603050405020304" pitchFamily="18" charset="0"/>
              </a:rPr>
              <a:t>.</a:t>
            </a:r>
            <a:r>
              <a:rPr lang="lt-LT" sz="3500" dirty="0">
                <a:effectLst/>
                <a:latin typeface="Arial Narrow" panose="020B0606020202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lt-LT" sz="1800" b="1" dirty="0">
                <a:effectLst/>
                <a:latin typeface="Arial Narrow" panose="020B0606020202030204" pitchFamily="34" charset="0"/>
                <a:ea typeface="Calibri" panose="020F0502020204030204" pitchFamily="34" charset="0"/>
                <a:cs typeface="Times New Roman" panose="02020603050405020304" pitchFamily="18" charset="0"/>
              </a:rPr>
              <a:t> </a:t>
            </a:r>
            <a:endParaRPr lang="lt-LT" sz="1800" dirty="0">
              <a:effectLst/>
              <a:latin typeface="Arial Narrow" panose="020B0606020202030204" pitchFamily="34" charset="0"/>
              <a:ea typeface="Calibri" panose="020F0502020204030204" pitchFamily="34" charset="0"/>
              <a:cs typeface="Times New Roman" panose="02020603050405020304" pitchFamily="18" charset="0"/>
            </a:endParaRPr>
          </a:p>
          <a:p>
            <a:pPr marL="0" indent="0">
              <a:buNone/>
            </a:pPr>
            <a:endParaRPr lang="lt-LT" dirty="0">
              <a:latin typeface="Arial Narrow" panose="020B0606020202030204" pitchFamily="34" charset="0"/>
            </a:endParaRPr>
          </a:p>
          <a:p>
            <a:endParaRPr lang="lt-LT" dirty="0">
              <a:latin typeface="Arial Narrow" panose="020B0606020202030204" pitchFamily="34" charset="0"/>
            </a:endParaRPr>
          </a:p>
          <a:p>
            <a:endParaRPr lang="lt-LT" dirty="0">
              <a:latin typeface="Arial Narrow" panose="020B0606020202030204" pitchFamily="34" charset="0"/>
            </a:endParaRPr>
          </a:p>
          <a:p>
            <a:endParaRPr lang="lt-LT" dirty="0">
              <a:latin typeface="Arial Narrow" panose="020B0606020202030204" pitchFamily="34" charset="0"/>
            </a:endParaRPr>
          </a:p>
          <a:p>
            <a:endParaRPr lang="lt-LT" dirty="0">
              <a:latin typeface="Arial Narrow" panose="020B0606020202030204" pitchFamily="34" charset="0"/>
            </a:endParaRPr>
          </a:p>
          <a:p>
            <a:endParaRPr lang="lt-LT" dirty="0">
              <a:latin typeface="Arial Narrow" panose="020B0606020202030204" pitchFamily="34" charset="0"/>
            </a:endParaRPr>
          </a:p>
        </p:txBody>
      </p:sp>
      <p:pic>
        <p:nvPicPr>
          <p:cNvPr id="9" name="Picture 8" descr="Smiley colored pencils">
            <a:extLst>
              <a:ext uri="{FF2B5EF4-FFF2-40B4-BE49-F238E27FC236}">
                <a16:creationId xmlns:a16="http://schemas.microsoft.com/office/drawing/2014/main" id="{BC798015-A6F9-2EDE-B982-62291F6ADA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2" y="1825625"/>
            <a:ext cx="5360414" cy="3578888"/>
          </a:xfrm>
          <a:prstGeom prst="rect">
            <a:avLst/>
          </a:prstGeom>
        </p:spPr>
      </p:pic>
    </p:spTree>
    <p:extLst>
      <p:ext uri="{BB962C8B-B14F-4D97-AF65-F5344CB8AC3E}">
        <p14:creationId xmlns:p14="http://schemas.microsoft.com/office/powerpoint/2010/main" val="3518447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4A69F6-4703-7CDC-424B-238216D33D52}"/>
              </a:ext>
            </a:extLst>
          </p:cNvPr>
          <p:cNvPicPr>
            <a:picLocks noChangeAspect="1"/>
          </p:cNvPicPr>
          <p:nvPr/>
        </p:nvPicPr>
        <p:blipFill>
          <a:blip r:embed="rId3"/>
          <a:stretch>
            <a:fillRect/>
          </a:stretch>
        </p:blipFill>
        <p:spPr>
          <a:xfrm>
            <a:off x="0" y="406547"/>
            <a:ext cx="12192000" cy="6357848"/>
          </a:xfrm>
          <a:prstGeom prst="rect">
            <a:avLst/>
          </a:prstGeom>
        </p:spPr>
      </p:pic>
      <p:cxnSp>
        <p:nvCxnSpPr>
          <p:cNvPr id="8" name="Straight Arrow Connector 7">
            <a:extLst>
              <a:ext uri="{FF2B5EF4-FFF2-40B4-BE49-F238E27FC236}">
                <a16:creationId xmlns:a16="http://schemas.microsoft.com/office/drawing/2014/main" id="{57AA2FE2-FFA9-D3ED-9E58-FD651E93C7C5}"/>
              </a:ext>
            </a:extLst>
          </p:cNvPr>
          <p:cNvCxnSpPr>
            <a:cxnSpLocks/>
          </p:cNvCxnSpPr>
          <p:nvPr/>
        </p:nvCxnSpPr>
        <p:spPr>
          <a:xfrm flipH="1">
            <a:off x="7399362" y="1346222"/>
            <a:ext cx="707409" cy="15944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nvGrpSpPr>
          <p:cNvPr id="13" name="Group 12">
            <a:extLst>
              <a:ext uri="{FF2B5EF4-FFF2-40B4-BE49-F238E27FC236}">
                <a16:creationId xmlns:a16="http://schemas.microsoft.com/office/drawing/2014/main" id="{60FFAE04-4EEA-62B5-7A9A-3E286DD1DF63}"/>
              </a:ext>
            </a:extLst>
          </p:cNvPr>
          <p:cNvGrpSpPr/>
          <p:nvPr/>
        </p:nvGrpSpPr>
        <p:grpSpPr>
          <a:xfrm>
            <a:off x="1705971" y="1437432"/>
            <a:ext cx="1228298" cy="341194"/>
            <a:chOff x="1501254" y="1119116"/>
            <a:chExt cx="1228298" cy="341194"/>
          </a:xfrm>
        </p:grpSpPr>
        <p:cxnSp>
          <p:nvCxnSpPr>
            <p:cNvPr id="7" name="Straight Arrow Connector 6">
              <a:extLst>
                <a:ext uri="{FF2B5EF4-FFF2-40B4-BE49-F238E27FC236}">
                  <a16:creationId xmlns:a16="http://schemas.microsoft.com/office/drawing/2014/main" id="{9591E44D-A3B5-0FAD-A457-5DC6CBEF4302}"/>
                </a:ext>
              </a:extLst>
            </p:cNvPr>
            <p:cNvCxnSpPr/>
            <p:nvPr/>
          </p:nvCxnSpPr>
          <p:spPr>
            <a:xfrm flipH="1">
              <a:off x="1501254" y="1119116"/>
              <a:ext cx="682388" cy="341194"/>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41C470B7-D98E-FAE4-DC9C-039B6F9270C0}"/>
                </a:ext>
              </a:extLst>
            </p:cNvPr>
            <p:cNvCxnSpPr>
              <a:cxnSpLocks/>
            </p:cNvCxnSpPr>
            <p:nvPr/>
          </p:nvCxnSpPr>
          <p:spPr>
            <a:xfrm>
              <a:off x="2183642" y="1119116"/>
              <a:ext cx="545910" cy="341194"/>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cxnSp>
        <p:nvCxnSpPr>
          <p:cNvPr id="16" name="Straight Arrow Connector 15">
            <a:extLst>
              <a:ext uri="{FF2B5EF4-FFF2-40B4-BE49-F238E27FC236}">
                <a16:creationId xmlns:a16="http://schemas.microsoft.com/office/drawing/2014/main" id="{05CCAC31-48B1-B59B-7B74-2CB94365D831}"/>
              </a:ext>
            </a:extLst>
          </p:cNvPr>
          <p:cNvCxnSpPr>
            <a:cxnSpLocks/>
          </p:cNvCxnSpPr>
          <p:nvPr/>
        </p:nvCxnSpPr>
        <p:spPr>
          <a:xfrm>
            <a:off x="9184943" y="1505670"/>
            <a:ext cx="805218" cy="18501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276702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ustom 2">
      <a:majorFont>
        <a:latin typeface="Avenir Next LT Pro"/>
        <a:ea typeface=""/>
        <a:cs typeface=""/>
      </a:majorFont>
      <a:minorFont>
        <a:latin typeface="Speak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42AFFF-C96F-4C05-9045-3240A5329ECA}">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817F9CC6-F7CA-41EA-81DA-97EFF19429B6}">
  <ds:schemaRefs>
    <ds:schemaRef ds:uri="http://schemas.microsoft.com/sharepoint/v3/contenttype/forms"/>
  </ds:schemaRefs>
</ds:datastoreItem>
</file>

<file path=customXml/itemProps3.xml><?xml version="1.0" encoding="utf-8"?>
<ds:datastoreItem xmlns:ds="http://schemas.openxmlformats.org/officeDocument/2006/customXml" ds:itemID="{504F5DC0-7B0F-411B-A0C5-A1B1D5EB33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Modern bold sophisticated presentation</Template>
  <TotalTime>2588</TotalTime>
  <Words>9354</Words>
  <Application>Microsoft Office PowerPoint</Application>
  <PresentationFormat>Widescreen</PresentationFormat>
  <Paragraphs>1440</Paragraphs>
  <Slides>58</Slides>
  <Notes>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58</vt:i4>
      </vt:variant>
    </vt:vector>
  </HeadingPairs>
  <TitlesOfParts>
    <vt:vector size="72" baseType="lpstr">
      <vt:lpstr>Wingdings</vt:lpstr>
      <vt:lpstr>Calibri</vt:lpstr>
      <vt:lpstr>Helvetica</vt:lpstr>
      <vt:lpstr>Arial</vt:lpstr>
      <vt:lpstr>Agency FB</vt:lpstr>
      <vt:lpstr>Avenir Next LT Pro</vt:lpstr>
      <vt:lpstr>Helvetica Neue</vt:lpstr>
      <vt:lpstr>Times New Roman</vt:lpstr>
      <vt:lpstr>Arial Narrow</vt:lpstr>
      <vt:lpstr>Gill Sans</vt:lpstr>
      <vt:lpstr>Calibri Light</vt:lpstr>
      <vt:lpstr>Microsoft YaHei</vt:lpstr>
      <vt:lpstr>Speak Pro</vt:lpstr>
      <vt:lpstr>Office Theme</vt:lpstr>
      <vt:lpstr>PowerPoint Presentation</vt:lpstr>
      <vt:lpstr>PowerPoint Presentation</vt:lpstr>
      <vt:lpstr>Priešmokyklinio amžiaus vaikų pasiekimų vertinimas: </vt:lpstr>
      <vt:lpstr>PowerPoint Presentation</vt:lpstr>
      <vt:lpstr>Priešmokyklinio amžiaus vaikų pasiekimų vertinimo ciklas:</vt:lpstr>
      <vt:lpstr>PowerPoint Presentation</vt:lpstr>
      <vt:lpstr>Kaip vertiname vaiko ūgtį?</vt:lpstr>
      <vt:lpstr>Formuojamojo vertinimo rengimo įrankiai</vt:lpstr>
      <vt:lpstr>PowerPoint Presentation</vt:lpstr>
      <vt:lpstr>PowerPoint Presentation</vt:lpstr>
      <vt:lpstr>PowerPoint Presentation</vt:lpstr>
      <vt:lpstr>PowerPoint Presentation</vt:lpstr>
      <vt:lpstr>PowerPoint Presentation</vt:lpstr>
      <vt:lpstr>PowerPoint Presentation</vt:lpstr>
      <vt:lpstr>Eksperimentas „Skambančios taurės“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Sergejus Neifachas</dc:creator>
  <cp:lastModifiedBy>Sergejus Neifachas</cp:lastModifiedBy>
  <cp:revision>9</cp:revision>
  <dcterms:created xsi:type="dcterms:W3CDTF">2022-09-25T15:26:19Z</dcterms:created>
  <dcterms:modified xsi:type="dcterms:W3CDTF">2023-01-25T06:32:27Z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