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61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88F979-F205-405C-9236-953CB980D381}" v="6" dt="2022-04-26T11:09:56.962"/>
    <p1510:client id="{8AF98EDD-FC0B-44DA-920D-A299F854DBD2}" v="328" dt="2022-04-26T11:46:35.3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D6E52-1B5B-4A4C-920B-617C44B47093}" type="datetimeFigureOut">
              <a:rPr lang="lt-LT" smtClean="0"/>
              <a:t>2022-04-29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19F00-8E85-4479-8628-2AF68AAB28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4251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919F00-8E85-4479-8628-2AF68AAB2855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3804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C830777-15B5-4E72-91C7-7E8184345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919B3BAB-1CED-4440-B5F8-778885BC7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73C5EDAE-E9F1-46F4-878D-7C9549377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49FA-776A-4B9C-9CE4-65033C0D3BEE}" type="datetimeFigureOut">
              <a:rPr lang="lt-LT" smtClean="0"/>
              <a:t>2022-04-29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44F0420F-20CC-4AAB-833B-73EFD4722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27C2F7F-F4DC-43D0-A5D2-CE6D82D4B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9AAF-8E52-44D0-9E87-2A9DBDCE487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1343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FB92ECE-57A6-4B5E-8ADC-503FFE48E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6B2D9BA4-3528-41B1-8856-482C4D6D5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1E0650F-7F41-4712-A403-621F118D0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49FA-776A-4B9C-9CE4-65033C0D3BEE}" type="datetimeFigureOut">
              <a:rPr lang="lt-LT" smtClean="0"/>
              <a:t>2022-04-29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74549588-C9B3-4C64-9EEE-D495DFDEA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D811F195-4E7C-4BFA-B8A6-093CE7547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9AAF-8E52-44D0-9E87-2A9DBDCE487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7715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B68D175F-F967-4E8A-A0AD-EF5730018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6AF6D3B6-E0F1-47CD-9C9C-7E63EC890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D7672CAA-AD63-424F-A623-887731B98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49FA-776A-4B9C-9CE4-65033C0D3BEE}" type="datetimeFigureOut">
              <a:rPr lang="lt-LT" smtClean="0"/>
              <a:t>2022-04-29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C0F6AD0-E141-48BD-811E-A3D121EC7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52FB991-C961-4FE0-9B9E-C10E6242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9AAF-8E52-44D0-9E87-2A9DBDCE487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4531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63B2340-60B4-4732-82C0-2D0CFBBEB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ABAA2FD-B3B0-41DF-B3CE-DED45961D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A45D2CF-82FD-4933-BA7B-FA534CE8F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49FA-776A-4B9C-9CE4-65033C0D3BEE}" type="datetimeFigureOut">
              <a:rPr lang="lt-LT" smtClean="0"/>
              <a:t>2022-04-29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0240F50-67C8-4DB0-BD6A-C585DC2EF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7EC3AFC9-99B6-4B4B-96D4-9179969C1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9AAF-8E52-44D0-9E87-2A9DBDCE487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30443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826E6FE-D59F-4071-952B-35D5FD4D7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D29A5A7F-823E-4B7E-B1CD-9C4446CEC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DF96A9CD-87C1-4E44-8183-AB645870B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49FA-776A-4B9C-9CE4-65033C0D3BEE}" type="datetimeFigureOut">
              <a:rPr lang="lt-LT" smtClean="0"/>
              <a:t>2022-04-29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2640D7E9-83A1-43D7-9805-741534A9E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1142F508-0A30-43CA-A328-9A0558A99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9AAF-8E52-44D0-9E87-2A9DBDCE487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9778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7B990C2-AAA8-4676-8925-264F96108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203420B-2BD5-499E-B1B2-4FA33FB472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748E4FF7-DAD6-4469-8488-EB13A535E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ABF48B84-CF60-4AE2-97B7-760D175F2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49FA-776A-4B9C-9CE4-65033C0D3BEE}" type="datetimeFigureOut">
              <a:rPr lang="lt-LT" smtClean="0"/>
              <a:t>2022-04-29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D8DEE66D-7B44-4A2C-A7B8-1620B5B8B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EDD30DDC-7D40-4571-81FB-DE39233E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9AAF-8E52-44D0-9E87-2A9DBDCE487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8549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8209393-9009-494A-A89F-1C6D7783E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0D6ABC6A-23CE-4CE5-B002-E6EE3226B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CCC1955C-919F-4B3F-874E-11D8604B7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BB8ED798-38AF-49AE-8EA2-8B204B6363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C1BEFCC3-2851-4146-852D-DF79359FB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06FE4361-3B2A-4A2A-B819-4EAA9B47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49FA-776A-4B9C-9CE4-65033C0D3BEE}" type="datetimeFigureOut">
              <a:rPr lang="lt-LT" smtClean="0"/>
              <a:t>2022-04-29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9C3B2DC5-580B-4C00-BCB1-3385E832C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F3174401-2760-4B03-915B-B67B2B2A3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9AAF-8E52-44D0-9E87-2A9DBDCE487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2805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64BF420-0438-4BBB-B04A-9F29786A6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9785FA91-C4C5-442B-9E77-DDAC53904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49FA-776A-4B9C-9CE4-65033C0D3BEE}" type="datetimeFigureOut">
              <a:rPr lang="lt-LT" smtClean="0"/>
              <a:t>2022-04-29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7F89BA7C-4793-4CAB-9EA7-8B1677AF4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BF900A5D-DEE9-4709-B368-32FF5A61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9AAF-8E52-44D0-9E87-2A9DBDCE487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67462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C1502708-AA8B-4B69-AFB9-BAA54D68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49FA-776A-4B9C-9CE4-65033C0D3BEE}" type="datetimeFigureOut">
              <a:rPr lang="lt-LT" smtClean="0"/>
              <a:t>2022-04-29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2F3D5D69-A876-427F-8DE5-17627094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637DC51B-823C-4C01-8CF2-FE99D3BBC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9AAF-8E52-44D0-9E87-2A9DBDCE487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0379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2833675-FA76-40DB-8AB2-69B6FADA9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94A727D-1DC3-4E02-B883-ED1FFA84B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9A756F96-8435-41F1-BBEA-BAE8339A7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BE27A881-80FB-4062-B18A-5537602AA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49FA-776A-4B9C-9CE4-65033C0D3BEE}" type="datetimeFigureOut">
              <a:rPr lang="lt-LT" smtClean="0"/>
              <a:t>2022-04-29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D3A17B56-B0C5-4832-A4CC-B2221D4AE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170C324A-B3A8-4DB3-A4F7-C400F1D83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9AAF-8E52-44D0-9E87-2A9DBDCE487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8580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BB2523F-C6F5-4DC9-A87B-00F603B7E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02AA04E9-1B05-4F94-B2E0-3B4235B231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DD95A75D-2C9A-4901-8B8D-B6F615C4A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3302E561-6040-41ED-9066-425C78AF0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49FA-776A-4B9C-9CE4-65033C0D3BEE}" type="datetimeFigureOut">
              <a:rPr lang="lt-LT" smtClean="0"/>
              <a:t>2022-04-29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9210649A-22E2-46D1-865B-B7E3F2C82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E8055D66-D813-4836-A2B8-9D1D0A8DB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9AAF-8E52-44D0-9E87-2A9DBDCE487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913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8FC1E533-31C3-4913-B9FB-86E406F06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4C18F648-6244-4640-8B1E-37973DB36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B38B1346-480E-4DB2-A2C1-B4D168C744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549FA-776A-4B9C-9CE4-65033C0D3BEE}" type="datetimeFigureOut">
              <a:rPr lang="lt-LT" smtClean="0"/>
              <a:t>2022-04-29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8560ECA-0115-4115-AF38-A276C712E7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4ABCDD99-2744-4499-B2A7-D56DF1EE09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39AAF-8E52-44D0-9E87-2A9DBDCE487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7948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C7D56C1-404B-4AFA-9D84-052A36AF23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lt-LT" sz="4800" b="1"/>
              <a:t>COVID-19 ligos (koronaviruso infekcijos) testavimo organizavimas pasibaigus ekstremaliajai situacijai</a:t>
            </a:r>
            <a:endParaRPr lang="lt-LT" sz="480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B4A3C1E9-C57E-4FAC-9976-1D679746E4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0" y="5981700"/>
            <a:ext cx="5854148" cy="708510"/>
          </a:xfrm>
        </p:spPr>
        <p:txBody>
          <a:bodyPr>
            <a:normAutofit/>
          </a:bodyPr>
          <a:lstStyle/>
          <a:p>
            <a:pPr algn="r"/>
            <a:r>
              <a:rPr lang="lt-LT" sz="2000"/>
              <a:t>2022 m. balandžio 27 d.</a:t>
            </a:r>
          </a:p>
          <a:p>
            <a:pPr algn="r"/>
            <a:endParaRPr lang="lt-LT" sz="2000"/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7137BE6B-EBD3-46FE-A954-EB7371CDA3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969" y="5187463"/>
            <a:ext cx="2788061" cy="109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53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E51E754-A4BA-4264-95FB-087DAAAD3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/>
              <a:t>Diagnostinių tyrimų atlikimas</a:t>
            </a:r>
          </a:p>
        </p:txBody>
      </p:sp>
      <p:pic>
        <p:nvPicPr>
          <p:cNvPr id="4" name="Turinio vietos rezervavimo ženklas 4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A76E95EF-3AAF-44ED-84FA-8BAED63CA5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488" y="6176963"/>
            <a:ext cx="2863823" cy="556920"/>
          </a:xfrm>
          <a:prstGeom prst="rect">
            <a:avLst/>
          </a:prstGeom>
        </p:spPr>
      </p:pic>
      <p:sp>
        <p:nvSpPr>
          <p:cNvPr id="5" name="Turinio vietos rezervavimo ženklas 2">
            <a:extLst>
              <a:ext uri="{FF2B5EF4-FFF2-40B4-BE49-F238E27FC236}">
                <a16:creationId xmlns:a16="http://schemas.microsoft.com/office/drawing/2014/main" id="{78085D9E-D7DA-4A27-AABA-9017080C7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indent="0" algn="just" fontAlgn="auto">
              <a:buNone/>
              <a:tabLst>
                <a:tab pos="630555" algn="l"/>
                <a:tab pos="810260" algn="l"/>
              </a:tabLst>
            </a:pPr>
            <a:r>
              <a:rPr lang="lt-L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Tyrimai  diagnozės  patvirtinimui  atliekami  gydytojo  sprendimu  tik asmenims, turintiems ūminei kvėpavimo takų infekcijai arba gripui būdingus simptomus:</a:t>
            </a:r>
            <a:endParaRPr lang="lt-LT" dirty="0">
              <a:effectLst/>
              <a:ea typeface="Times New Roman" panose="02020603050405020304" pitchFamily="18" charset="0"/>
            </a:endParaRPr>
          </a:p>
          <a:p>
            <a:pPr indent="450215" algn="just">
              <a:tabLst>
                <a:tab pos="630555" algn="l"/>
                <a:tab pos="810260" algn="l"/>
              </a:tabLst>
            </a:pPr>
            <a:r>
              <a:rPr lang="lt-L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pirminio lygio ASPĮ atliekamas </a:t>
            </a:r>
            <a:r>
              <a:rPr lang="lt-LT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greitasis SARS-CoV-2 antigeno testas</a:t>
            </a:r>
            <a:endParaRPr lang="lt-LT" dirty="0">
              <a:effectLst/>
              <a:ea typeface="Times New Roman" panose="02020603050405020304" pitchFamily="18" charset="0"/>
            </a:endParaRPr>
          </a:p>
          <a:p>
            <a:pPr indent="450215" algn="just">
              <a:tabLst>
                <a:tab pos="630555" algn="l"/>
                <a:tab pos="810260" algn="l"/>
              </a:tabLst>
            </a:pPr>
            <a:r>
              <a:rPr lang="lt-L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antrinio  arba  tretinio  lygio  asmens sveikatos priežiūros paslaugas teikiančiose ASPĮ – greitasis SARS-CoV-2 antigeno testas arba PGR tyrimas, kurį skiria:</a:t>
            </a:r>
          </a:p>
          <a:p>
            <a:pPr lvl="2"/>
            <a:r>
              <a:rPr lang="lt-LT" dirty="0">
                <a:ea typeface="+mn-lt"/>
                <a:cs typeface="+mn-lt"/>
              </a:rPr>
              <a:t>ambulatoriškai gydomiems skiria </a:t>
            </a:r>
            <a:r>
              <a:rPr lang="lt-LT" b="1" dirty="0">
                <a:ea typeface="+mn-lt"/>
                <a:cs typeface="+mn-lt"/>
              </a:rPr>
              <a:t>skubiosios medicinos pagalbos skyriaus gydytojas </a:t>
            </a:r>
            <a:r>
              <a:rPr lang="lt-LT" dirty="0">
                <a:ea typeface="+mn-lt"/>
                <a:cs typeface="+mn-lt"/>
              </a:rPr>
              <a:t>arba ambulatorines konsultacijas teikiantis </a:t>
            </a:r>
            <a:r>
              <a:rPr lang="lt-LT" b="1" dirty="0">
                <a:ea typeface="+mn-lt"/>
                <a:cs typeface="+mn-lt"/>
              </a:rPr>
              <a:t>infekcinių ligų gydytojas / vaikų  infekcinių ligų gydytojas, gydytojas pulmonologas / gydytojas vaikų pulmonologas</a:t>
            </a:r>
          </a:p>
          <a:p>
            <a:pPr lvl="2"/>
            <a:r>
              <a:rPr lang="lt-LT" dirty="0">
                <a:ea typeface="+mn-lt"/>
                <a:cs typeface="+mn-lt"/>
              </a:rPr>
              <a:t>hospitalizuojamiems / hospitalizuotiems pacientams  - ASPĮ vadovo nustatyta tvarka</a:t>
            </a:r>
            <a:endParaRPr lang="lt-LT" dirty="0">
              <a:cs typeface="Calibri"/>
            </a:endParaRPr>
          </a:p>
          <a:p>
            <a:pPr lvl="1" indent="450215" algn="just">
              <a:tabLst>
                <a:tab pos="630555" algn="l"/>
                <a:tab pos="810260" algn="l"/>
              </a:tabLst>
            </a:pPr>
            <a:endParaRPr lang="lt-LT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lvl="1" indent="450215" algn="just">
              <a:tabLst>
                <a:tab pos="630555" algn="l"/>
                <a:tab pos="810260" algn="l"/>
              </a:tabLst>
            </a:pPr>
            <a:endParaRPr lang="lt-LT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indent="450215" algn="just">
              <a:tabLst>
                <a:tab pos="630555" algn="l"/>
                <a:tab pos="810260" algn="l"/>
              </a:tabLst>
            </a:pPr>
            <a:endParaRPr lang="lt-LT" dirty="0">
              <a:effectLst/>
              <a:ea typeface="Times New Roman" panose="02020603050405020304" pitchFamily="18" charset="0"/>
            </a:endParaRPr>
          </a:p>
          <a:p>
            <a:endParaRPr lang="lt-LT" dirty="0"/>
          </a:p>
          <a:p>
            <a:pPr marL="0" indent="0">
              <a:buNone/>
            </a:pPr>
            <a:endParaRPr lang="lt-LT" dirty="0">
              <a:cs typeface="Calibri" panose="020F0502020204030204"/>
            </a:endParaRPr>
          </a:p>
          <a:p>
            <a:endParaRPr lang="lt-LT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6259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E51E754-A4BA-4264-95FB-087DAAAD3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/>
              <a:t>Kas ir kur atliks tyrimus?</a:t>
            </a:r>
          </a:p>
        </p:txBody>
      </p:sp>
      <p:pic>
        <p:nvPicPr>
          <p:cNvPr id="4" name="Turinio vietos rezervavimo ženklas 4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A76E95EF-3AAF-44ED-84FA-8BAED63CA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488" y="6176963"/>
            <a:ext cx="2863823" cy="556920"/>
          </a:xfrm>
          <a:prstGeom prst="rect">
            <a:avLst/>
          </a:prstGeom>
        </p:spPr>
      </p:pic>
      <p:sp>
        <p:nvSpPr>
          <p:cNvPr id="5" name="Turinio vietos rezervavimo ženklas 2">
            <a:extLst>
              <a:ext uri="{FF2B5EF4-FFF2-40B4-BE49-F238E27FC236}">
                <a16:creationId xmlns:a16="http://schemas.microsoft.com/office/drawing/2014/main" id="{78085D9E-D7DA-4A27-AABA-9017080C7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Pasibaigus ekstremaliajai situacijai ėminiai bus imami kiekvienoje ASPĮ jos pacientams </a:t>
            </a:r>
          </a:p>
          <a:p>
            <a:r>
              <a:rPr lang="lt-LT"/>
              <a:t>Ėminius imti gali ASPĮ, turinčios:</a:t>
            </a:r>
          </a:p>
          <a:p>
            <a:pPr lvl="1"/>
            <a:r>
              <a:rPr lang="lt-LT"/>
              <a:t>vietą ASPĮ patalpose (atskiras pastatas ar atribota nuo kitų įstaigos padalinių pastato dalis su kabinetu ar kabinetais, turinti atskirą įėjimą ir išėjimą; nesant tokių patalpų, į patalpą įeinančių ir išeinančių pacientų srautų atskyrimas turi būti užtikrinamas kitais būdais),</a:t>
            </a:r>
          </a:p>
          <a:p>
            <a:pPr marL="457200" lvl="1" indent="0">
              <a:buNone/>
            </a:pPr>
            <a:r>
              <a:rPr lang="lt-LT" i="1"/>
              <a:t>arba</a:t>
            </a:r>
          </a:p>
          <a:p>
            <a:pPr lvl="1"/>
            <a:r>
              <a:rPr lang="lt-LT"/>
              <a:t>ASPĮ įrengtą laikiną statinį (palapinę, vagonėlį ir kt.)</a:t>
            </a:r>
          </a:p>
          <a:p>
            <a:r>
              <a:rPr lang="lt-LT"/>
              <a:t>Už diagnostinius tyrimus apmokama iš PSDF lėšų</a:t>
            </a:r>
          </a:p>
          <a:p>
            <a:endParaRPr lang="lt-LT"/>
          </a:p>
          <a:p>
            <a:pPr marL="0" indent="0">
              <a:buNone/>
            </a:pPr>
            <a:endParaRPr lang="lt-LT">
              <a:cs typeface="Calibri" panose="020F0502020204030204"/>
            </a:endParaRPr>
          </a:p>
          <a:p>
            <a:endParaRPr lang="lt-LT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1482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E51E754-A4BA-4264-95FB-087DAAAD3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/>
              <a:t>Aprūpinimas greitaisiais testais</a:t>
            </a:r>
          </a:p>
        </p:txBody>
      </p:sp>
      <p:pic>
        <p:nvPicPr>
          <p:cNvPr id="4" name="Turinio vietos rezervavimo ženklas 4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A76E95EF-3AAF-44ED-84FA-8BAED63CA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488" y="6176963"/>
            <a:ext cx="2863823" cy="556920"/>
          </a:xfrm>
          <a:prstGeom prst="rect">
            <a:avLst/>
          </a:prstGeom>
        </p:spPr>
      </p:pic>
      <p:sp>
        <p:nvSpPr>
          <p:cNvPr id="5" name="Turinio vietos rezervavimo ženklas 2">
            <a:extLst>
              <a:ext uri="{FF2B5EF4-FFF2-40B4-BE49-F238E27FC236}">
                <a16:creationId xmlns:a16="http://schemas.microsoft.com/office/drawing/2014/main" id="{78085D9E-D7DA-4A27-AABA-9017080C7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b="1">
                <a:cs typeface="Calibri" panose="020F0502020204030204"/>
              </a:rPr>
              <a:t>Iki liepos 1 d. </a:t>
            </a:r>
            <a:r>
              <a:rPr lang="lt-LT">
                <a:cs typeface="Calibri" panose="020F0502020204030204"/>
              </a:rPr>
              <a:t>NVSPL aprūpins įstaigas greitaisiais antigeno testais (testus ASPĮ savo pacientų ištyrimui gali atsiimti ir iki gegužės 1 d.)</a:t>
            </a:r>
          </a:p>
          <a:p>
            <a:r>
              <a:rPr lang="lt-LT">
                <a:cs typeface="Calibri" panose="020F0502020204030204"/>
              </a:rPr>
              <a:t>Nuo liepos mėn. įstaigos pačios turės įsigyti ir naudoti savo įsigytus testus ir priemones</a:t>
            </a:r>
          </a:p>
          <a:p>
            <a:pPr marL="0" indent="0">
              <a:buNone/>
            </a:pPr>
            <a:endParaRPr lang="lt-LT">
              <a:cs typeface="Calibri" panose="020F0502020204030204"/>
            </a:endParaRPr>
          </a:p>
          <a:p>
            <a:endParaRPr lang="lt-LT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43526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E51E754-A4BA-4264-95FB-087DAAAD3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>
                <a:cs typeface="Calibri Light"/>
              </a:rPr>
              <a:t>COVID-19 ligos (koronaviruso infekcijos) epidemiologinė priežiūra</a:t>
            </a:r>
          </a:p>
        </p:txBody>
      </p:sp>
      <p:pic>
        <p:nvPicPr>
          <p:cNvPr id="4" name="Turinio vietos rezervavimo ženklas 4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A76E95EF-3AAF-44ED-84FA-8BAED63CA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488" y="6176963"/>
            <a:ext cx="2863823" cy="556920"/>
          </a:xfrm>
          <a:prstGeom prst="rect">
            <a:avLst/>
          </a:prstGeom>
        </p:spPr>
      </p:pic>
      <p:sp>
        <p:nvSpPr>
          <p:cNvPr id="5" name="Turinio vietos rezervavimo ženklas 2">
            <a:extLst>
              <a:ext uri="{FF2B5EF4-FFF2-40B4-BE49-F238E27FC236}">
                <a16:creationId xmlns:a16="http://schemas.microsoft.com/office/drawing/2014/main" id="{78085D9E-D7DA-4A27-AABA-9017080C7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dirty="0">
                <a:cs typeface="Calibri" panose="020F0502020204030204"/>
              </a:rPr>
              <a:t>COVID-19 ligos epidemiologinė priežiūra vykdoma siekiant įvertinti sergamumą šia užkrečiamąja liga, sergamumo dinamiką, nustatyti vyraujančias ir genetiškai naujas SARS-CoV-2 viruso atmainas, laiku pritaikyti profilaktikos ir kontrolės priemones</a:t>
            </a:r>
          </a:p>
          <a:p>
            <a:r>
              <a:rPr lang="lt-LT" dirty="0">
                <a:cs typeface="Calibri" panose="020F0502020204030204"/>
              </a:rPr>
              <a:t>Vykdoma devyniose savivaldybėse savivaldybių paskirtose ASPĮ</a:t>
            </a:r>
          </a:p>
          <a:p>
            <a:pPr marL="0" indent="0">
              <a:buNone/>
            </a:pPr>
            <a:endParaRPr lang="lt-LT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23922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E51E754-A4BA-4264-95FB-087DAAAD3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>
                <a:cs typeface="Calibri Light"/>
              </a:rPr>
              <a:t>COVID-19 ligos (koronaviruso infekcijos) epidemiologinė priežiūra (2)</a:t>
            </a:r>
          </a:p>
        </p:txBody>
      </p:sp>
      <p:pic>
        <p:nvPicPr>
          <p:cNvPr id="4" name="Turinio vietos rezervavimo ženklas 4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A76E95EF-3AAF-44ED-84FA-8BAED63CA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488" y="6176963"/>
            <a:ext cx="2863823" cy="556920"/>
          </a:xfrm>
          <a:prstGeom prst="rect">
            <a:avLst/>
          </a:prstGeom>
        </p:spPr>
      </p:pic>
      <p:sp>
        <p:nvSpPr>
          <p:cNvPr id="5" name="Turinio vietos rezervavimo ženklas 2">
            <a:extLst>
              <a:ext uri="{FF2B5EF4-FFF2-40B4-BE49-F238E27FC236}">
                <a16:creationId xmlns:a16="http://schemas.microsoft.com/office/drawing/2014/main" id="{78085D9E-D7DA-4A27-AABA-9017080C7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dirty="0">
                <a:cs typeface="Calibri" panose="020F0502020204030204"/>
              </a:rPr>
              <a:t>Nurodytos ASPĮ ima du ėminius: vieną PGR tyrimui ir antrą greitajam SARS-CoV-2 antigeno testui, asmenims, kuriems pasireiškia COVID-19 ligai būdingi simptomai</a:t>
            </a:r>
          </a:p>
          <a:p>
            <a:r>
              <a:rPr lang="lt-LT" dirty="0">
                <a:cs typeface="Calibri" panose="020F0502020204030204"/>
              </a:rPr>
              <a:t>Imamų ėminių skaičių nustato NVSPL</a:t>
            </a:r>
          </a:p>
          <a:p>
            <a:r>
              <a:rPr lang="lt-LT" dirty="0">
                <a:cs typeface="Calibri" panose="020F0502020204030204"/>
              </a:rPr>
              <a:t>Paskirtos ASPĮ turės sudaryti sutartis su NVSPL, už PGR tyrimus apmokama iš valstybės biudžeto lėšų</a:t>
            </a:r>
          </a:p>
        </p:txBody>
      </p:sp>
    </p:spTree>
    <p:extLst>
      <p:ext uri="{BB962C8B-B14F-4D97-AF65-F5344CB8AC3E}">
        <p14:creationId xmlns:p14="http://schemas.microsoft.com/office/powerpoint/2010/main" val="1969282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E51E754-A4BA-4264-95FB-087DAAAD3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>
                <a:cs typeface="Calibri Light"/>
              </a:rPr>
              <a:t>Testavimas ugdymo įstaigose</a:t>
            </a:r>
          </a:p>
        </p:txBody>
      </p:sp>
      <p:pic>
        <p:nvPicPr>
          <p:cNvPr id="4" name="Turinio vietos rezervavimo ženklas 4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A76E95EF-3AAF-44ED-84FA-8BAED63CA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488" y="6176963"/>
            <a:ext cx="2863823" cy="556920"/>
          </a:xfrm>
          <a:prstGeom prst="rect">
            <a:avLst/>
          </a:prstGeom>
        </p:spPr>
      </p:pic>
      <p:sp>
        <p:nvSpPr>
          <p:cNvPr id="5" name="Turinio vietos rezervavimo ženklas 2">
            <a:extLst>
              <a:ext uri="{FF2B5EF4-FFF2-40B4-BE49-F238E27FC236}">
                <a16:creationId xmlns:a16="http://schemas.microsoft.com/office/drawing/2014/main" id="{78085D9E-D7DA-4A27-AABA-9017080C7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>
                <a:cs typeface="Calibri" panose="020F0502020204030204"/>
              </a:rPr>
              <a:t>Periodinis testavimas savikontrolės testais ir aplinkos paviršių tyrimai nebebus vykdomi</a:t>
            </a:r>
          </a:p>
          <a:p>
            <a:r>
              <a:rPr lang="lt-LT">
                <a:cs typeface="Calibri" panose="020F0502020204030204"/>
              </a:rPr>
              <a:t>Visuomenės sveikatos specialistai, dirbantys ugdymo įstaigose, bus aprūpinti savikontrolės testais, kuriuos galės atlikti individualiai, pagal poreikį</a:t>
            </a:r>
          </a:p>
          <a:p>
            <a:endParaRPr lang="lt-LT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07733047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B2D44D615EA9734AACD15269B1DFA8A1" ma:contentTypeVersion="10" ma:contentTypeDescription="Kurkite naują dokumentą." ma:contentTypeScope="" ma:versionID="da91d7ab8e29609b25035dbec3858b0d">
  <xsd:schema xmlns:xsd="http://www.w3.org/2001/XMLSchema" xmlns:xs="http://www.w3.org/2001/XMLSchema" xmlns:p="http://schemas.microsoft.com/office/2006/metadata/properties" xmlns:ns2="fdf8e018-f099-46cf-ae0e-663d28bb1625" xmlns:ns3="7f216368-8434-4da0-b8c5-4172b9ea0f9c" targetNamespace="http://schemas.microsoft.com/office/2006/metadata/properties" ma:root="true" ma:fieldsID="4ce47597db276b8a0a7a06c9f426090a" ns2:_="" ns3:_="">
    <xsd:import namespace="fdf8e018-f099-46cf-ae0e-663d28bb1625"/>
    <xsd:import namespace="7f216368-8434-4da0-b8c5-4172b9ea0f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f8e018-f099-46cf-ae0e-663d28bb16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216368-8434-4da0-b8c5-4172b9ea0f9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Bendrinama s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Bendrinta su išsamia informacija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6EA799-B7A2-406B-A933-CE84290D65A4}">
  <ds:schemaRefs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7f216368-8434-4da0-b8c5-4172b9ea0f9c"/>
    <ds:schemaRef ds:uri="http://schemas.microsoft.com/office/infopath/2007/PartnerControls"/>
    <ds:schemaRef ds:uri="fdf8e018-f099-46cf-ae0e-663d28bb1625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D7033FD-E006-458A-A5FB-C5C1C0E9A2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BDEB87-0F44-4F99-85F7-E63264952F73}">
  <ds:schemaRefs>
    <ds:schemaRef ds:uri="7f216368-8434-4da0-b8c5-4172b9ea0f9c"/>
    <ds:schemaRef ds:uri="fdf8e018-f099-46cf-ae0e-663d28bb162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Plačiaekranė</PresentationFormat>
  <Paragraphs>34</Paragraphs>
  <Slides>7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„Office“ tema</vt:lpstr>
      <vt:lpstr>COVID-19 ligos (koronaviruso infekcijos) testavimo organizavimas pasibaigus ekstremaliajai situacijai</vt:lpstr>
      <vt:lpstr>Diagnostinių tyrimų atlikimas</vt:lpstr>
      <vt:lpstr>Kas ir kur atliks tyrimus?</vt:lpstr>
      <vt:lpstr>Aprūpinimas greitaisiais testais</vt:lpstr>
      <vt:lpstr>COVID-19 ligos (koronaviruso infekcijos) epidemiologinė priežiūra</vt:lpstr>
      <vt:lpstr>COVID-19 ligos (koronaviruso infekcijos) epidemiologinė priežiūra (2)</vt:lpstr>
      <vt:lpstr>Testavimas ugdymo įstaigose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Kamilė Katkutė</dc:creator>
  <cp:lastModifiedBy>Dalia Lauruškienė</cp:lastModifiedBy>
  <cp:revision>1</cp:revision>
  <dcterms:created xsi:type="dcterms:W3CDTF">2021-12-07T08:09:35Z</dcterms:created>
  <dcterms:modified xsi:type="dcterms:W3CDTF">2022-04-29T11:41:10Z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0x010100B2D44D615EA9734AACD15269B1DFA8A1</vt:lpwstr>
  </property>
</Properties>
</file>