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6" r:id="rId11"/>
    <p:sldId id="297" r:id="rId12"/>
    <p:sldId id="298" r:id="rId13"/>
    <p:sldId id="299" r:id="rId14"/>
    <p:sldId id="295" r:id="rId15"/>
    <p:sldId id="294" r:id="rId16"/>
    <p:sldId id="293" r:id="rId17"/>
    <p:sldId id="290" r:id="rId18"/>
    <p:sldId id="291" r:id="rId19"/>
    <p:sldId id="292" r:id="rId20"/>
    <p:sldId id="265" r:id="rId21"/>
    <p:sldId id="266" r:id="rId22"/>
    <p:sldId id="267" r:id="rId23"/>
    <p:sldId id="268" r:id="rId24"/>
    <p:sldId id="269" r:id="rId25"/>
    <p:sldId id="270" r:id="rId26"/>
    <p:sldId id="275" r:id="rId27"/>
    <p:sldId id="277" r:id="rId28"/>
    <p:sldId id="279" r:id="rId29"/>
    <p:sldId id="281" r:id="rId30"/>
    <p:sldId id="283" r:id="rId31"/>
    <p:sldId id="285" r:id="rId32"/>
    <p:sldId id="289" r:id="rId33"/>
    <p:sldId id="271" r:id="rId34"/>
    <p:sldId id="300" r:id="rId35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0F9E-8E80-445E-815C-9FE2C51EF551}" type="datetimeFigureOut">
              <a:rPr lang="lt-LT" smtClean="0"/>
              <a:t>2022-04-07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9CBA-BF36-4D4D-84ED-8D5637870358}" type="slidenum">
              <a:rPr lang="lt-LT" smtClean="0"/>
              <a:t>‹#›</a:t>
            </a:fld>
            <a:endParaRPr lang="lt-LT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Spustelėję redag. ruoš. paantrš. stilių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0F9E-8E80-445E-815C-9FE2C51EF551}" type="datetimeFigureOut">
              <a:rPr lang="lt-LT" smtClean="0"/>
              <a:t>2022-04-07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9CBA-BF36-4D4D-84ED-8D5637870358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0F9E-8E80-445E-815C-9FE2C51EF551}" type="datetimeFigureOut">
              <a:rPr lang="lt-LT" smtClean="0"/>
              <a:t>2022-04-07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9CBA-BF36-4D4D-84ED-8D5637870358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0F9E-8E80-445E-815C-9FE2C51EF551}" type="datetimeFigureOut">
              <a:rPr lang="lt-LT" smtClean="0"/>
              <a:t>2022-04-07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9CBA-BF36-4D4D-84ED-8D5637870358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kcijos antraštė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0F9E-8E80-445E-815C-9FE2C51EF551}" type="datetimeFigureOut">
              <a:rPr lang="lt-LT" smtClean="0"/>
              <a:t>2022-04-07</a:t>
            </a:fld>
            <a:endParaRPr lang="lt-LT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9CBA-BF36-4D4D-84ED-8D5637870358}" type="slidenum">
              <a:rPr lang="lt-LT" smtClean="0"/>
              <a:t>‹#›</a:t>
            </a:fld>
            <a:endParaRPr lang="lt-L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0F9E-8E80-445E-815C-9FE2C51EF551}" type="datetimeFigureOut">
              <a:rPr lang="lt-LT" smtClean="0"/>
              <a:t>2022-04-07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9CBA-BF36-4D4D-84ED-8D5637870358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0F9E-8E80-445E-815C-9FE2C51EF551}" type="datetimeFigureOut">
              <a:rPr lang="lt-LT" smtClean="0"/>
              <a:t>2022-04-07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9CBA-BF36-4D4D-84ED-8D5637870358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0F9E-8E80-445E-815C-9FE2C51EF551}" type="datetimeFigureOut">
              <a:rPr lang="lt-LT" smtClean="0"/>
              <a:t>2022-04-07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9CBA-BF36-4D4D-84ED-8D5637870358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0F9E-8E80-445E-815C-9FE2C51EF551}" type="datetimeFigureOut">
              <a:rPr lang="lt-LT" smtClean="0"/>
              <a:t>2022-04-07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9CBA-BF36-4D4D-84ED-8D5637870358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0F9E-8E80-445E-815C-9FE2C51EF551}" type="datetimeFigureOut">
              <a:rPr lang="lt-LT" smtClean="0"/>
              <a:t>2022-04-07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9CBA-BF36-4D4D-84ED-8D5637870358}" type="slidenum">
              <a:rPr lang="lt-LT" smtClean="0"/>
              <a:t>‹#›</a:t>
            </a:fld>
            <a:endParaRPr lang="lt-LT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piktogr. norėdami įtraukti pav.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0F9E-8E80-445E-815C-9FE2C51EF551}" type="datetimeFigureOut">
              <a:rPr lang="lt-LT" smtClean="0"/>
              <a:t>2022-04-07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9CBA-BF36-4D4D-84ED-8D5637870358}" type="slidenum">
              <a:rPr lang="lt-LT" smtClean="0"/>
              <a:t>‹#›</a:t>
            </a:fld>
            <a:endParaRPr lang="lt-LT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1F80F9E-8E80-445E-815C-9FE2C51EF551}" type="datetimeFigureOut">
              <a:rPr lang="lt-LT" smtClean="0"/>
              <a:t>2022-04-07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74E9CBA-BF36-4D4D-84ED-8D5637870358}" type="slidenum">
              <a:rPr lang="lt-LT" smtClean="0"/>
              <a:t>‹#›</a:t>
            </a:fld>
            <a:endParaRPr lang="lt-L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228600" y="404664"/>
            <a:ext cx="8591872" cy="3168352"/>
          </a:xfrm>
        </p:spPr>
        <p:txBody>
          <a:bodyPr>
            <a:normAutofit/>
          </a:bodyPr>
          <a:lstStyle/>
          <a:p>
            <a:pPr algn="ctr"/>
            <a:r>
              <a:rPr lang="lt-LT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13-os klasės pamoka </a:t>
            </a:r>
            <a:br>
              <a:rPr lang="lt-LT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ŠIBORI TECHNIKA</a:t>
            </a:r>
            <a:br>
              <a:rPr lang="lt-LT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„SKIRIU MAMAI</a:t>
            </a:r>
            <a:r>
              <a:rPr lang="lt-LT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2195736" y="4293096"/>
            <a:ext cx="4419600" cy="1066800"/>
          </a:xfrm>
        </p:spPr>
        <p:txBody>
          <a:bodyPr>
            <a:noAutofit/>
          </a:bodyPr>
          <a:lstStyle/>
          <a:p>
            <a:pPr algn="ctr"/>
            <a:r>
              <a:rPr lang="lt-L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LORETA SIMANAVIČIENĖ</a:t>
            </a:r>
          </a:p>
          <a:p>
            <a:pPr algn="ctr"/>
            <a:r>
              <a:rPr lang="lt-L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2022-04-08</a:t>
            </a:r>
          </a:p>
          <a:p>
            <a:pPr algn="ctr"/>
            <a:r>
              <a:rPr lang="lt-L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panzibute@gmail.com</a:t>
            </a:r>
          </a:p>
        </p:txBody>
      </p:sp>
    </p:spTree>
    <p:extLst>
      <p:ext uri="{BB962C8B-B14F-4D97-AF65-F5344CB8AC3E}">
        <p14:creationId xmlns:p14="http://schemas.microsoft.com/office/powerpoint/2010/main" val="3933571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BDBF32B-9DA0-4853-B10F-6FE725181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algn="ctr"/>
            <a:r>
              <a:rPr lang="lt-L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Reikalingos priemonės</a:t>
            </a:r>
          </a:p>
        </p:txBody>
      </p:sp>
      <p:pic>
        <p:nvPicPr>
          <p:cNvPr id="14" name="Turinio vietos rezervavimo ženklas 13">
            <a:extLst>
              <a:ext uri="{FF2B5EF4-FFF2-40B4-BE49-F238E27FC236}">
                <a16:creationId xmlns:a16="http://schemas.microsoft.com/office/drawing/2014/main" id="{F57DED9F-0175-40D8-9DC0-5AB13DB044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2040" y="2244744"/>
            <a:ext cx="5120000" cy="2880000"/>
          </a:xfrm>
        </p:spPr>
      </p:pic>
      <p:pic>
        <p:nvPicPr>
          <p:cNvPr id="10" name="Turinio vietos rezervavimo ženklas 9">
            <a:extLst>
              <a:ext uri="{FF2B5EF4-FFF2-40B4-BE49-F238E27FC236}">
                <a16:creationId xmlns:a16="http://schemas.microsoft.com/office/drawing/2014/main" id="{C1C9D177-D852-4FE8-BAD8-CFCFB44AAF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43" y="2244744"/>
            <a:ext cx="5120000" cy="2880000"/>
          </a:xfrm>
        </p:spPr>
      </p:pic>
    </p:spTree>
    <p:extLst>
      <p:ext uri="{BB962C8B-B14F-4D97-AF65-F5344CB8AC3E}">
        <p14:creationId xmlns:p14="http://schemas.microsoft.com/office/powerpoint/2010/main" val="3284330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17CB0D5-CF03-438E-A676-FE20F3607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ctr"/>
            <a:r>
              <a:rPr lang="lt-L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Audinių pavyzdžiai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63CB0F5D-001F-4943-831D-7CADC23B1E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r="11396"/>
          <a:stretch/>
        </p:blipFill>
        <p:spPr>
          <a:xfrm rot="5400000">
            <a:off x="251700" y="2277052"/>
            <a:ext cx="4536503" cy="3240000"/>
          </a:xfrm>
        </p:spPr>
      </p:pic>
      <p:pic>
        <p:nvPicPr>
          <p:cNvPr id="8" name="Turinio vietos rezervavimo ženklas 7">
            <a:extLst>
              <a:ext uri="{FF2B5EF4-FFF2-40B4-BE49-F238E27FC236}">
                <a16:creationId xmlns:a16="http://schemas.microsoft.com/office/drawing/2014/main" id="{B7AD5C21-797B-432A-93F9-A6965E95EB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/>
          <a:stretch/>
        </p:blipFill>
        <p:spPr>
          <a:xfrm rot="5400000">
            <a:off x="3956056" y="2532776"/>
            <a:ext cx="4831968" cy="2880000"/>
          </a:xfrm>
        </p:spPr>
      </p:pic>
    </p:spTree>
    <p:extLst>
      <p:ext uri="{BB962C8B-B14F-4D97-AF65-F5344CB8AC3E}">
        <p14:creationId xmlns:p14="http://schemas.microsoft.com/office/powerpoint/2010/main" val="171285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039BFB1D-5773-4794-945F-58327B9BBD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" r="3738"/>
          <a:stretch/>
        </p:blipFill>
        <p:spPr>
          <a:xfrm rot="5400000">
            <a:off x="-108340" y="1772996"/>
            <a:ext cx="5400600" cy="3240000"/>
          </a:xfrm>
        </p:spPr>
      </p:pic>
      <p:pic>
        <p:nvPicPr>
          <p:cNvPr id="8" name="Turinio vietos rezervavimo ženklas 7">
            <a:extLst>
              <a:ext uri="{FF2B5EF4-FFF2-40B4-BE49-F238E27FC236}">
                <a16:creationId xmlns:a16="http://schemas.microsoft.com/office/drawing/2014/main" id="{E38DD768-4AB3-4BAF-9F24-14DD68795F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4990"/>
          <a:stretch/>
        </p:blipFill>
        <p:spPr>
          <a:xfrm rot="5400000">
            <a:off x="3799353" y="1736992"/>
            <a:ext cx="5040560" cy="3240000"/>
          </a:xfrm>
        </p:spPr>
      </p:pic>
    </p:spTree>
    <p:extLst>
      <p:ext uri="{BB962C8B-B14F-4D97-AF65-F5344CB8AC3E}">
        <p14:creationId xmlns:p14="http://schemas.microsoft.com/office/powerpoint/2010/main" val="2097801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FA6534AC-29FA-4490-86BA-29C287A1B9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0" r="24573"/>
          <a:stretch/>
        </p:blipFill>
        <p:spPr>
          <a:xfrm rot="5400000">
            <a:off x="481101" y="680679"/>
            <a:ext cx="2950788" cy="2545854"/>
          </a:xfrm>
        </p:spPr>
      </p:pic>
      <p:pic>
        <p:nvPicPr>
          <p:cNvPr id="8" name="Turinio vietos rezervavimo ženklas 7">
            <a:extLst>
              <a:ext uri="{FF2B5EF4-FFF2-40B4-BE49-F238E27FC236}">
                <a16:creationId xmlns:a16="http://schemas.microsoft.com/office/drawing/2014/main" id="{31971755-0E49-4769-AE73-3EC94CBC5A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r="7073"/>
          <a:stretch/>
        </p:blipFill>
        <p:spPr>
          <a:xfrm>
            <a:off x="622921" y="3591272"/>
            <a:ext cx="3960438" cy="2545854"/>
          </a:xfr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FABE29C9-4D49-478A-BC6B-A3033011B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3322" y="1953016"/>
            <a:ext cx="576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83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D43F6D2-3F9E-4B9C-A4B1-4C7D7DD2D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algn="ctr"/>
            <a:r>
              <a:rPr lang="lt-L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Gamyba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170E2FFA-40E0-4FA2-A8B6-C1046CCFB2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97"/>
          <a:stretch/>
        </p:blipFill>
        <p:spPr>
          <a:xfrm rot="5400000">
            <a:off x="163855" y="2117200"/>
            <a:ext cx="4856208" cy="3240000"/>
          </a:xfrm>
        </p:spPr>
      </p:pic>
      <p:pic>
        <p:nvPicPr>
          <p:cNvPr id="8" name="Turinio vietos rezervavimo ženklas 7">
            <a:extLst>
              <a:ext uri="{FF2B5EF4-FFF2-40B4-BE49-F238E27FC236}">
                <a16:creationId xmlns:a16="http://schemas.microsoft.com/office/drawing/2014/main" id="{94848383-18EC-4555-9151-E874971B28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47"/>
          <a:stretch/>
        </p:blipFill>
        <p:spPr>
          <a:xfrm rot="5400000">
            <a:off x="4087934" y="2009189"/>
            <a:ext cx="4640181" cy="3240000"/>
          </a:xfrm>
        </p:spPr>
      </p:pic>
    </p:spTree>
    <p:extLst>
      <p:ext uri="{BB962C8B-B14F-4D97-AF65-F5344CB8AC3E}">
        <p14:creationId xmlns:p14="http://schemas.microsoft.com/office/powerpoint/2010/main" val="3107847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0E5A145-9DCA-4AB0-97AD-5E9A085AB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ctr"/>
            <a:r>
              <a:rPr lang="lt-L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Gauta faktūra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32C698E1-7D46-4760-AD22-5110BEBB9D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" r="9044"/>
          <a:stretch/>
        </p:blipFill>
        <p:spPr>
          <a:xfrm rot="5400000">
            <a:off x="106304" y="2206424"/>
            <a:ext cx="4827295" cy="3240000"/>
          </a:xfrm>
        </p:spPr>
      </p:pic>
      <p:pic>
        <p:nvPicPr>
          <p:cNvPr id="8" name="Turinio vietos rezervavimo ženklas 7">
            <a:extLst>
              <a:ext uri="{FF2B5EF4-FFF2-40B4-BE49-F238E27FC236}">
                <a16:creationId xmlns:a16="http://schemas.microsoft.com/office/drawing/2014/main" id="{C2688012-065F-47A1-95E7-3FA748907E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" r="7261"/>
          <a:stretch/>
        </p:blipFill>
        <p:spPr>
          <a:xfrm rot="5400000">
            <a:off x="3799358" y="2257786"/>
            <a:ext cx="4930020" cy="3240000"/>
          </a:xfrm>
        </p:spPr>
      </p:pic>
    </p:spTree>
    <p:extLst>
      <p:ext uri="{BB962C8B-B14F-4D97-AF65-F5344CB8AC3E}">
        <p14:creationId xmlns:p14="http://schemas.microsoft.com/office/powerpoint/2010/main" val="3531794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C234A111-8249-49BA-86B2-15618FD5E7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4"/>
          <a:stretch/>
        </p:blipFill>
        <p:spPr>
          <a:xfrm rot="5400000">
            <a:off x="-182542" y="1703182"/>
            <a:ext cx="5260972" cy="3240000"/>
          </a:xfrm>
        </p:spPr>
      </p:pic>
      <p:pic>
        <p:nvPicPr>
          <p:cNvPr id="8" name="Turinio vietos rezervavimo ženklas 7">
            <a:extLst>
              <a:ext uri="{FF2B5EF4-FFF2-40B4-BE49-F238E27FC236}">
                <a16:creationId xmlns:a16="http://schemas.microsoft.com/office/drawing/2014/main" id="{0671B794-8353-4156-B186-78EEC65C04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" r="3793"/>
          <a:stretch/>
        </p:blipFill>
        <p:spPr>
          <a:xfrm rot="5400000">
            <a:off x="3613419" y="1706904"/>
            <a:ext cx="5412431" cy="3240000"/>
          </a:xfrm>
        </p:spPr>
      </p:pic>
    </p:spTree>
    <p:extLst>
      <p:ext uri="{BB962C8B-B14F-4D97-AF65-F5344CB8AC3E}">
        <p14:creationId xmlns:p14="http://schemas.microsoft.com/office/powerpoint/2010/main" val="3038473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AE7C6E6-0D3C-4230-BA7F-202B645E8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Gaminiai</a:t>
            </a:r>
          </a:p>
        </p:txBody>
      </p:sp>
      <p:pic>
        <p:nvPicPr>
          <p:cNvPr id="10" name="Turinio vietos rezervavimo ženklas 9">
            <a:extLst>
              <a:ext uri="{FF2B5EF4-FFF2-40B4-BE49-F238E27FC236}">
                <a16:creationId xmlns:a16="http://schemas.microsoft.com/office/drawing/2014/main" id="{18798DF1-F56C-4362-A7ED-D61FE7D559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0" r="41138"/>
          <a:stretch/>
        </p:blipFill>
        <p:spPr>
          <a:xfrm rot="5400000">
            <a:off x="1474680" y="1449757"/>
            <a:ext cx="3240000" cy="4826847"/>
          </a:xfrm>
        </p:spPr>
      </p:pic>
      <p:pic>
        <p:nvPicPr>
          <p:cNvPr id="14" name="Turinio vietos rezervavimo ženklas 13">
            <a:extLst>
              <a:ext uri="{FF2B5EF4-FFF2-40B4-BE49-F238E27FC236}">
                <a16:creationId xmlns:a16="http://schemas.microsoft.com/office/drawing/2014/main" id="{7DB88967-F75C-4D8A-8E27-8AF78A8BBA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7" b="21141"/>
          <a:stretch/>
        </p:blipFill>
        <p:spPr>
          <a:xfrm rot="5400000">
            <a:off x="4286578" y="2634302"/>
            <a:ext cx="5539196" cy="1800000"/>
          </a:xfrm>
        </p:spPr>
      </p:pic>
    </p:spTree>
    <p:extLst>
      <p:ext uri="{BB962C8B-B14F-4D97-AF65-F5344CB8AC3E}">
        <p14:creationId xmlns:p14="http://schemas.microsoft.com/office/powerpoint/2010/main" val="963908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04AA1BC5-E747-42DC-98B9-AAAD833C05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5" r="32528"/>
          <a:stretch/>
        </p:blipFill>
        <p:spPr>
          <a:xfrm rot="5400000">
            <a:off x="958363" y="1471227"/>
            <a:ext cx="2880000" cy="3771210"/>
          </a:xfrm>
        </p:spPr>
      </p:pic>
      <p:pic>
        <p:nvPicPr>
          <p:cNvPr id="8" name="Turinio vietos rezervavimo ženklas 7">
            <a:extLst>
              <a:ext uri="{FF2B5EF4-FFF2-40B4-BE49-F238E27FC236}">
                <a16:creationId xmlns:a16="http://schemas.microsoft.com/office/drawing/2014/main" id="{4ED8EEAA-D029-4542-AA62-F141C7F2A0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r="16618"/>
          <a:stretch/>
        </p:blipFill>
        <p:spPr>
          <a:xfrm rot="5400000">
            <a:off x="4074415" y="1893978"/>
            <a:ext cx="4490436" cy="3240000"/>
          </a:xfrm>
        </p:spPr>
      </p:pic>
    </p:spTree>
    <p:extLst>
      <p:ext uri="{BB962C8B-B14F-4D97-AF65-F5344CB8AC3E}">
        <p14:creationId xmlns:p14="http://schemas.microsoft.com/office/powerpoint/2010/main" val="2602064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FFDADC8F-85E4-4197-BAE5-7C334BB7AA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r="8664"/>
          <a:stretch/>
        </p:blipFill>
        <p:spPr>
          <a:xfrm rot="5400000">
            <a:off x="-98384" y="1907056"/>
            <a:ext cx="4948639" cy="3240000"/>
          </a:xfrm>
        </p:spPr>
      </p:pic>
      <p:pic>
        <p:nvPicPr>
          <p:cNvPr id="8" name="Turinio vietos rezervavimo ženklas 7">
            <a:extLst>
              <a:ext uri="{FF2B5EF4-FFF2-40B4-BE49-F238E27FC236}">
                <a16:creationId xmlns:a16="http://schemas.microsoft.com/office/drawing/2014/main" id="{F00A5E1A-9B10-41BD-AED7-D760D72EFB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1" r="24574"/>
          <a:stretch/>
        </p:blipFill>
        <p:spPr>
          <a:xfrm rot="5400000">
            <a:off x="4306802" y="1661631"/>
            <a:ext cx="3665662" cy="3600000"/>
          </a:xfrm>
        </p:spPr>
      </p:pic>
    </p:spTree>
    <p:extLst>
      <p:ext uri="{BB962C8B-B14F-4D97-AF65-F5344CB8AC3E}">
        <p14:creationId xmlns:p14="http://schemas.microsoft.com/office/powerpoint/2010/main" val="198258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o vietos rezervavimo ženklas 4"/>
          <p:cNvSpPr>
            <a:spLocks noGrp="1"/>
          </p:cNvSpPr>
          <p:nvPr>
            <p:ph type="body" idx="1"/>
          </p:nvPr>
        </p:nvSpPr>
        <p:spPr>
          <a:xfrm>
            <a:off x="457200" y="764704"/>
            <a:ext cx="8305800" cy="5271309"/>
          </a:xfrm>
        </p:spPr>
        <p:txBody>
          <a:bodyPr>
            <a:normAutofit/>
          </a:bodyPr>
          <a:lstStyle/>
          <a:p>
            <a:r>
              <a:rPr lang="lt-LT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ŠIBORI – kilęs iš Japonijos. Šis žodis reiškia galimybių įvairovę: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raišioti,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lankstyti,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suspausti,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dygsniuoti ir kt.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t-L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929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19448F6-0AE2-4B37-A5DD-F584FDE5A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algn="ctr"/>
            <a:r>
              <a:rPr lang="lt-L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Kūrybiniai darbai</a:t>
            </a: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24744"/>
            <a:ext cx="4488440" cy="5400000"/>
          </a:xfrm>
        </p:spPr>
      </p:pic>
    </p:spTree>
    <p:extLst>
      <p:ext uri="{BB962C8B-B14F-4D97-AF65-F5344CB8AC3E}">
        <p14:creationId xmlns:p14="http://schemas.microsoft.com/office/powerpoint/2010/main" val="491282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2656"/>
            <a:ext cx="4590000" cy="6120000"/>
          </a:xfrm>
        </p:spPr>
      </p:pic>
    </p:spTree>
    <p:extLst>
      <p:ext uri="{BB962C8B-B14F-4D97-AF65-F5344CB8AC3E}">
        <p14:creationId xmlns:p14="http://schemas.microsoft.com/office/powerpoint/2010/main" val="3977352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0648"/>
            <a:ext cx="4590000" cy="6120000"/>
          </a:xfrm>
        </p:spPr>
      </p:pic>
    </p:spTree>
    <p:extLst>
      <p:ext uri="{BB962C8B-B14F-4D97-AF65-F5344CB8AC3E}">
        <p14:creationId xmlns:p14="http://schemas.microsoft.com/office/powerpoint/2010/main" val="3153873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920000" cy="5940000"/>
          </a:xfrm>
        </p:spPr>
      </p:pic>
    </p:spTree>
    <p:extLst>
      <p:ext uri="{BB962C8B-B14F-4D97-AF65-F5344CB8AC3E}">
        <p14:creationId xmlns:p14="http://schemas.microsoft.com/office/powerpoint/2010/main" val="3066143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60648"/>
            <a:ext cx="4613217" cy="6120000"/>
          </a:xfrm>
        </p:spPr>
      </p:pic>
    </p:spTree>
    <p:extLst>
      <p:ext uri="{BB962C8B-B14F-4D97-AF65-F5344CB8AC3E}">
        <p14:creationId xmlns:p14="http://schemas.microsoft.com/office/powerpoint/2010/main" val="874768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4664"/>
            <a:ext cx="4391161" cy="6120000"/>
          </a:xfrm>
        </p:spPr>
      </p:pic>
    </p:spTree>
    <p:extLst>
      <p:ext uri="{BB962C8B-B14F-4D97-AF65-F5344CB8AC3E}">
        <p14:creationId xmlns:p14="http://schemas.microsoft.com/office/powerpoint/2010/main" val="3209703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8640960" cy="5760640"/>
          </a:xfrm>
        </p:spPr>
        <p:txBody>
          <a:bodyPr>
            <a:normAutofit/>
          </a:bodyPr>
          <a:lstStyle/>
          <a:p>
            <a:pPr algn="ctr"/>
            <a:endParaRPr lang="lt-LT" sz="4000" b="1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/>
            <a:r>
              <a:rPr lang="lt-LT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MENINIS UGDYMAS ŠIBORI TECHNIKA, JOS REIKŠMĖ VAIKO KŪRYBIŠKUMO IR SAVIRAIŠKOS UGDYMO(SI) PROCESE</a:t>
            </a:r>
          </a:p>
          <a:p>
            <a:pPr algn="ctr"/>
            <a:endParaRPr lang="lt-LT" sz="2000" b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/>
            <a:endParaRPr lang="lt-LT" sz="2000" b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/>
            <a:endParaRPr lang="lt-L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490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18376" y="260648"/>
            <a:ext cx="7174216" cy="1368151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lt-LT" sz="3600" b="1" dirty="0">
                <a:solidFill>
                  <a:schemeClr val="tx1"/>
                </a:solidFill>
                <a:latin typeface="Times New Roman"/>
                <a:ea typeface="Times New Roman"/>
              </a:rPr>
              <a:t>Situacijos analizė (1)</a:t>
            </a:r>
            <a:br>
              <a:rPr lang="lt-LT" sz="3600" dirty="0">
                <a:solidFill>
                  <a:schemeClr val="tx1"/>
                </a:solidFill>
                <a:latin typeface="Times New Roman"/>
                <a:ea typeface="Times New Roman"/>
              </a:rPr>
            </a:br>
            <a:endParaRPr lang="lt-LT" sz="3600" dirty="0">
              <a:solidFill>
                <a:schemeClr val="tx1"/>
              </a:solidFill>
            </a:endParaRP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611560" y="1268760"/>
            <a:ext cx="7920880" cy="3600400"/>
          </a:xfrm>
        </p:spPr>
        <p:txBody>
          <a:bodyPr>
            <a:noAutofit/>
          </a:bodyPr>
          <a:lstStyle/>
          <a:p>
            <a:pPr indent="457200">
              <a:spcAft>
                <a:spcPts val="0"/>
              </a:spcAft>
            </a:pPr>
            <a:r>
              <a:rPr lang="lt-LT" sz="3200" dirty="0">
                <a:solidFill>
                  <a:schemeClr val="tx1"/>
                </a:solidFill>
                <a:latin typeface="Times New Roman"/>
                <a:ea typeface="Times New Roman"/>
              </a:rPr>
              <a:t>Remiantis Lietuvos respublikos ŠMM Vaikų ir jaunimo kultūrinio ugdymo koncepcijos įgyvendinimo planu, </a:t>
            </a:r>
            <a:r>
              <a:rPr lang="lt-LT" sz="3200" b="1" dirty="0">
                <a:solidFill>
                  <a:schemeClr val="tx1"/>
                </a:solidFill>
                <a:latin typeface="Times New Roman"/>
                <a:ea typeface="Times New Roman"/>
              </a:rPr>
              <a:t>į ugdymą(</a:t>
            </a:r>
            <a:r>
              <a:rPr lang="lt-LT" sz="3200" b="1" dirty="0" err="1">
                <a:solidFill>
                  <a:schemeClr val="tx1"/>
                </a:solidFill>
                <a:latin typeface="Times New Roman"/>
                <a:ea typeface="Times New Roman"/>
              </a:rPr>
              <a:t>si</a:t>
            </a:r>
            <a:r>
              <a:rPr lang="lt-LT" sz="3200" b="1" dirty="0">
                <a:solidFill>
                  <a:schemeClr val="tx1"/>
                </a:solidFill>
                <a:latin typeface="Times New Roman"/>
                <a:ea typeface="Times New Roman"/>
              </a:rPr>
              <a:t>) siūloma integruoti meno kultūrą</a:t>
            </a:r>
            <a:r>
              <a:rPr lang="lt-LT" sz="3200" dirty="0">
                <a:solidFill>
                  <a:schemeClr val="tx1"/>
                </a:solidFill>
                <a:latin typeface="Times New Roman"/>
                <a:ea typeface="Times New Roman"/>
              </a:rPr>
              <a:t>, skatinti jos formų įvairovę bei plėtoti pedagogines kultūrines ir menines kompetencijas.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850036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19398" y="332657"/>
            <a:ext cx="7569025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lt-LT" sz="3600" b="1" dirty="0">
                <a:solidFill>
                  <a:srgbClr val="000000"/>
                </a:solidFill>
                <a:latin typeface="Times New Roman"/>
                <a:ea typeface="Times New Roman"/>
              </a:rPr>
              <a:t>Situacijos analizė (2)</a:t>
            </a:r>
            <a:br>
              <a:rPr lang="lt-LT" sz="36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endParaRPr lang="lt-LT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251520" y="1196752"/>
            <a:ext cx="8352928" cy="5112568"/>
          </a:xfrm>
        </p:spPr>
        <p:txBody>
          <a:bodyPr>
            <a:normAutofit fontScale="92500" lnSpcReduction="20000"/>
          </a:bodyPr>
          <a:lstStyle/>
          <a:p>
            <a:r>
              <a:rPr lang="lt-LT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Ikimokyklinio amžiaus vaikų 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kūrybinės vertybės tiesiogiai </a:t>
            </a:r>
            <a:r>
              <a:rPr lang="lt-LT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susijusios su ikimokyklinukų 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kūrybiškumo ugdymu(</a:t>
            </a:r>
            <a:r>
              <a:rPr lang="lt-LT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 </a:t>
            </a:r>
            <a:r>
              <a:rPr lang="lt-LT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vaikui ugdytis bendražmogiškas savybes, remiantis kūrybos vertybėmis. </a:t>
            </a:r>
          </a:p>
          <a:p>
            <a:endParaRPr lang="lt-LT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Svarbu, 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kad vaikas suprastų</a:t>
            </a:r>
            <a:r>
              <a:rPr lang="lt-LT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jog iš įvairios medžiagos, kūrybinių idėjų dėka, gimsta forma</a:t>
            </a:r>
            <a:r>
              <a:rPr lang="lt-LT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lt-LT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lt-LT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lt-LT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arželis turėtų remtis kūrybiškumo ugdymu(</a:t>
            </a:r>
            <a:r>
              <a:rPr lang="lt-LT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lt-LT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siekti, jog jau ikimokykliniame amžiuje 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ugdytiniai suprastų kūrybos reikšmę.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908739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23560" y="476672"/>
            <a:ext cx="7420848" cy="1152128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lt-LT" dirty="0">
                <a:solidFill>
                  <a:schemeClr val="tx1"/>
                </a:solidFill>
                <a:latin typeface="Times New Roman"/>
                <a:ea typeface="Times New Roman"/>
              </a:rPr>
              <a:t>T</a:t>
            </a:r>
            <a:r>
              <a:rPr lang="lt-LT" sz="3600" b="1" dirty="0">
                <a:solidFill>
                  <a:schemeClr val="tx1"/>
                </a:solidFill>
                <a:latin typeface="Times New Roman"/>
                <a:ea typeface="Times New Roman"/>
              </a:rPr>
              <a:t>ikslas</a:t>
            </a:r>
            <a:br>
              <a:rPr lang="lt-LT" sz="3600" dirty="0">
                <a:latin typeface="Times New Roman"/>
                <a:ea typeface="Times New Roman"/>
              </a:rPr>
            </a:br>
            <a:endParaRPr lang="lt-LT" sz="3600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55576" y="1196752"/>
            <a:ext cx="7560840" cy="4464496"/>
          </a:xfrm>
        </p:spPr>
        <p:txBody>
          <a:bodyPr>
            <a:normAutofit/>
          </a:bodyPr>
          <a:lstStyle/>
          <a:p>
            <a:pPr indent="457200">
              <a:spcAft>
                <a:spcPts val="0"/>
              </a:spcAft>
            </a:pPr>
            <a:endParaRPr lang="lt-LT" sz="3200" dirty="0">
              <a:latin typeface="Times New Roman"/>
              <a:ea typeface="Times New Roman"/>
            </a:endParaRPr>
          </a:p>
          <a:p>
            <a:pPr indent="457200">
              <a:spcAft>
                <a:spcPts val="0"/>
              </a:spcAft>
            </a:pPr>
            <a:r>
              <a:rPr lang="lt-LT" sz="3200" dirty="0">
                <a:solidFill>
                  <a:schemeClr val="tx1"/>
                </a:solidFill>
                <a:latin typeface="Times New Roman"/>
                <a:ea typeface="Times New Roman"/>
              </a:rPr>
              <a:t>Suteikti ikimokyklinukams galimybę </a:t>
            </a:r>
            <a:r>
              <a:rPr lang="lt-LT" sz="3200" b="1" dirty="0">
                <a:solidFill>
                  <a:schemeClr val="tx1"/>
                </a:solidFill>
                <a:latin typeface="Times New Roman"/>
                <a:ea typeface="Times New Roman"/>
              </a:rPr>
              <a:t>pažinti kūrybos paslaptis</a:t>
            </a:r>
            <a:r>
              <a:rPr lang="lt-LT" sz="3200" dirty="0">
                <a:solidFill>
                  <a:schemeClr val="tx1"/>
                </a:solidFill>
                <a:latin typeface="Times New Roman"/>
                <a:ea typeface="Times New Roman"/>
              </a:rPr>
              <a:t>, atliekant kūrybinius darbus, suvokiant kūrybą kaip vertybę asmens gyvenime, atskleidžiant kūrybiškumo reikšmę, ugdant pagarbą sukurtiems daiktams.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854035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idx="1"/>
          </p:nvPr>
        </p:nvSpPr>
        <p:spPr>
          <a:xfrm>
            <a:off x="457200" y="692696"/>
            <a:ext cx="8305800" cy="5343317"/>
          </a:xfrm>
        </p:spPr>
        <p:txBody>
          <a:bodyPr>
            <a:normAutofit/>
          </a:bodyPr>
          <a:lstStyle/>
          <a:p>
            <a:endParaRPr lang="lt-LT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ŠIBORI technika sukurti audiniai yra vienetiniai. Neįmanoma atkartoti rašto vienas prie vieno. </a:t>
            </a:r>
          </a:p>
        </p:txBody>
      </p:sp>
    </p:spTree>
    <p:extLst>
      <p:ext uri="{BB962C8B-B14F-4D97-AF65-F5344CB8AC3E}">
        <p14:creationId xmlns:p14="http://schemas.microsoft.com/office/powerpoint/2010/main" val="992988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23560" y="476672"/>
            <a:ext cx="7420848" cy="1152128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br>
              <a:rPr lang="lt-LT" sz="3600" b="1" dirty="0">
                <a:latin typeface="Times New Roman"/>
                <a:ea typeface="Times New Roman"/>
              </a:rPr>
            </a:br>
            <a:br>
              <a:rPr lang="lt-LT" sz="2800" dirty="0">
                <a:latin typeface="Times New Roman"/>
                <a:ea typeface="Times New Roman"/>
              </a:rPr>
            </a:br>
            <a:r>
              <a:rPr lang="lt-LT" dirty="0">
                <a:solidFill>
                  <a:srgbClr val="000000"/>
                </a:solidFill>
                <a:latin typeface="Times New Roman"/>
                <a:ea typeface="Times New Roman"/>
              </a:rPr>
              <a:t>U</a:t>
            </a:r>
            <a:r>
              <a:rPr lang="lt-LT" sz="3600" b="1" dirty="0">
                <a:solidFill>
                  <a:srgbClr val="000000"/>
                </a:solidFill>
                <a:latin typeface="Times New Roman"/>
                <a:ea typeface="Times New Roman"/>
              </a:rPr>
              <a:t>ždaviniai</a:t>
            </a:r>
            <a:br>
              <a:rPr lang="lt-LT" sz="3600" dirty="0">
                <a:latin typeface="Times New Roman"/>
                <a:ea typeface="Times New Roman"/>
              </a:rPr>
            </a:br>
            <a:endParaRPr lang="lt-LT" sz="3600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55576" y="1484784"/>
            <a:ext cx="7560840" cy="4248472"/>
          </a:xfrm>
        </p:spPr>
        <p:txBody>
          <a:bodyPr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lt-LT" sz="3200" dirty="0">
                <a:solidFill>
                  <a:schemeClr val="tx1"/>
                </a:solidFill>
                <a:latin typeface="Times New Roman"/>
                <a:ea typeface="Times New Roman"/>
              </a:rPr>
              <a:t>Vaikai susipažins su tekstilės medžiagomis.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lt-LT" sz="3200" dirty="0">
                <a:solidFill>
                  <a:schemeClr val="tx1"/>
                </a:solidFill>
                <a:latin typeface="Times New Roman"/>
                <a:ea typeface="Times New Roman"/>
              </a:rPr>
              <a:t>Išsiaiškins kūrybinės veiklos ypatybes.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lt-LT" sz="3200" dirty="0">
                <a:solidFill>
                  <a:schemeClr val="tx1"/>
                </a:solidFill>
                <a:latin typeface="Times New Roman"/>
                <a:ea typeface="Times New Roman"/>
              </a:rPr>
              <a:t>Gaus supratimo apie įvairias medžiagų rūšis.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lt-LT" sz="2400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endParaRPr lang="lt-LT" sz="2400" dirty="0"/>
          </a:p>
        </p:txBody>
      </p:sp>
    </p:spTree>
    <p:extLst>
      <p:ext uri="{BB962C8B-B14F-4D97-AF65-F5344CB8AC3E}">
        <p14:creationId xmlns:p14="http://schemas.microsoft.com/office/powerpoint/2010/main" val="1525515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560840" cy="1872208"/>
          </a:xfrm>
        </p:spPr>
        <p:txBody>
          <a:bodyPr>
            <a:normAutofit fontScale="90000"/>
          </a:bodyPr>
          <a:lstStyle/>
          <a:p>
            <a:pPr indent="457200" algn="ctr">
              <a:spcAft>
                <a:spcPts val="0"/>
              </a:spcAft>
            </a:pPr>
            <a:br>
              <a:rPr lang="lt-LT" sz="3600" b="1" dirty="0">
                <a:latin typeface="Times New Roman"/>
                <a:ea typeface="Times New Roman"/>
              </a:rPr>
            </a:br>
            <a:br>
              <a:rPr lang="lt-LT" sz="2000" dirty="0">
                <a:latin typeface="Times New Roman"/>
                <a:ea typeface="Times New Roman"/>
              </a:rPr>
            </a:br>
            <a:br>
              <a:rPr lang="lt-LT" sz="2800" dirty="0">
                <a:latin typeface="Times New Roman"/>
                <a:ea typeface="Times New Roman"/>
              </a:rPr>
            </a:br>
            <a:br>
              <a:rPr lang="lt-LT" sz="2800" dirty="0">
                <a:latin typeface="Times New Roman"/>
                <a:ea typeface="Times New Roman"/>
              </a:rPr>
            </a:br>
            <a:br>
              <a:rPr lang="lt-LT" sz="36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br>
              <a:rPr lang="lt-LT" sz="36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br>
              <a:rPr lang="lt-LT" sz="36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lt-LT" i="1" dirty="0">
                <a:solidFill>
                  <a:schemeClr val="tx1"/>
                </a:solidFill>
                <a:latin typeface="Times New Roman"/>
                <a:ea typeface="Times New Roman"/>
              </a:rPr>
              <a:t>I</a:t>
            </a:r>
            <a:r>
              <a:rPr lang="lt-LT" sz="3600" b="1" i="1" dirty="0">
                <a:solidFill>
                  <a:schemeClr val="tx1"/>
                </a:solidFill>
                <a:latin typeface="Times New Roman"/>
                <a:ea typeface="Times New Roman"/>
              </a:rPr>
              <a:t>šsiaiškinama</a:t>
            </a:r>
            <a:r>
              <a:rPr lang="lt-LT" sz="2000" b="1" i="1" dirty="0">
                <a:solidFill>
                  <a:schemeClr val="tx1"/>
                </a:solidFill>
                <a:latin typeface="Times New Roman"/>
                <a:ea typeface="Times New Roman"/>
              </a:rPr>
              <a:t>:</a:t>
            </a:r>
            <a:br>
              <a:rPr lang="lt-LT" sz="2000" dirty="0">
                <a:latin typeface="Times New Roman"/>
                <a:ea typeface="Times New Roman"/>
              </a:rPr>
            </a:br>
            <a:br>
              <a:rPr lang="lt-LT" sz="20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endParaRPr lang="lt-LT" sz="2000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67544" y="476672"/>
            <a:ext cx="8136904" cy="4968552"/>
          </a:xfrm>
        </p:spPr>
        <p:txBody>
          <a:bodyPr>
            <a:no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lt-LT" sz="2400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lt-LT" sz="3200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lt-LT" sz="3200" b="1" dirty="0">
                <a:solidFill>
                  <a:schemeClr val="tx1"/>
                </a:solidFill>
                <a:latin typeface="Times New Roman"/>
                <a:ea typeface="Times New Roman"/>
              </a:rPr>
              <a:t>ką</a:t>
            </a:r>
            <a:r>
              <a:rPr lang="lt-LT" sz="3200" dirty="0">
                <a:solidFill>
                  <a:schemeClr val="tx1"/>
                </a:solidFill>
                <a:latin typeface="Times New Roman"/>
                <a:ea typeface="Times New Roman"/>
              </a:rPr>
              <a:t> ikimokyklinukai </a:t>
            </a:r>
            <a:r>
              <a:rPr lang="lt-LT" sz="3200" b="1" dirty="0">
                <a:solidFill>
                  <a:schemeClr val="tx1"/>
                </a:solidFill>
                <a:latin typeface="Times New Roman"/>
                <a:ea typeface="Times New Roman"/>
              </a:rPr>
              <a:t>įgys</a:t>
            </a:r>
            <a:r>
              <a:rPr lang="lt-LT" sz="3200" dirty="0">
                <a:solidFill>
                  <a:schemeClr val="tx1"/>
                </a:solidFill>
                <a:latin typeface="Times New Roman"/>
                <a:ea typeface="Times New Roman"/>
              </a:rPr>
              <a:t> atlikę kūrybinius</a:t>
            </a:r>
            <a:r>
              <a:rPr lang="lt-LT" sz="3200" b="1" i="1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lt-LT" sz="3200" dirty="0">
                <a:solidFill>
                  <a:schemeClr val="tx1"/>
                </a:solidFill>
                <a:latin typeface="Times New Roman"/>
                <a:ea typeface="Times New Roman"/>
              </a:rPr>
              <a:t>darbus? 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lt-LT" sz="3200" dirty="0">
                <a:solidFill>
                  <a:schemeClr val="tx1"/>
                </a:solidFill>
                <a:latin typeface="Times New Roman"/>
                <a:ea typeface="Times New Roman"/>
              </a:rPr>
              <a:t>  </a:t>
            </a:r>
            <a:r>
              <a:rPr lang="lt-LT" sz="3200" b="1" dirty="0">
                <a:solidFill>
                  <a:schemeClr val="tx1"/>
                </a:solidFill>
                <a:latin typeface="Times New Roman"/>
                <a:ea typeface="Times New Roman"/>
              </a:rPr>
              <a:t>kokią įtaką </a:t>
            </a:r>
            <a:r>
              <a:rPr lang="lt-LT" sz="3200" dirty="0">
                <a:solidFill>
                  <a:schemeClr val="tx1"/>
                </a:solidFill>
                <a:latin typeface="Times New Roman"/>
                <a:ea typeface="Times New Roman"/>
              </a:rPr>
              <a:t>ugdytiniams </a:t>
            </a:r>
            <a:r>
              <a:rPr lang="lt-LT" sz="3200" b="1" dirty="0">
                <a:solidFill>
                  <a:schemeClr val="tx1"/>
                </a:solidFill>
                <a:latin typeface="Times New Roman"/>
                <a:ea typeface="Times New Roman"/>
              </a:rPr>
              <a:t>turės</a:t>
            </a:r>
            <a:r>
              <a:rPr lang="lt-LT" sz="3200" dirty="0">
                <a:solidFill>
                  <a:schemeClr val="tx1"/>
                </a:solidFill>
                <a:latin typeface="Times New Roman"/>
                <a:ea typeface="Times New Roman"/>
              </a:rPr>
              <a:t> ugdymas pagrįstas kūrybiškumo idėja? 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lt-LT" sz="3200" b="1" dirty="0">
                <a:solidFill>
                  <a:schemeClr val="tx1"/>
                </a:solidFill>
                <a:latin typeface="Times New Roman"/>
                <a:ea typeface="Times New Roman"/>
              </a:rPr>
              <a:t>kaip kūrybinius elementus </a:t>
            </a:r>
            <a:r>
              <a:rPr lang="lt-LT" sz="3200" dirty="0">
                <a:solidFill>
                  <a:schemeClr val="tx1"/>
                </a:solidFill>
                <a:latin typeface="Times New Roman"/>
                <a:ea typeface="Times New Roman"/>
              </a:rPr>
              <a:t>mažieji </a:t>
            </a:r>
            <a:r>
              <a:rPr lang="lt-LT" sz="3200" b="1" dirty="0">
                <a:solidFill>
                  <a:schemeClr val="tx1"/>
                </a:solidFill>
                <a:latin typeface="Times New Roman"/>
                <a:ea typeface="Times New Roman"/>
              </a:rPr>
              <a:t>pradeda įsisavinti</a:t>
            </a:r>
            <a:r>
              <a:rPr lang="lt-LT" sz="3200" dirty="0">
                <a:solidFill>
                  <a:schemeClr val="tx1"/>
                </a:solidFill>
                <a:latin typeface="Times New Roman"/>
                <a:ea typeface="Times New Roman"/>
              </a:rPr>
              <a:t> jau ankstyvojoje vaikystėje, perimdami suaugusiųjų patyrimą.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lt-LT" sz="2400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lt-LT" sz="24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6534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560840" cy="720080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br>
              <a:rPr lang="lt-LT" sz="3600" b="1" dirty="0">
                <a:latin typeface="Times New Roman"/>
                <a:ea typeface="Times New Roman"/>
              </a:rPr>
            </a:br>
            <a:br>
              <a:rPr lang="lt-LT" sz="2000" dirty="0">
                <a:latin typeface="Times New Roman"/>
                <a:ea typeface="Times New Roman"/>
              </a:rPr>
            </a:br>
            <a:br>
              <a:rPr lang="lt-LT" sz="2800" dirty="0">
                <a:latin typeface="Times New Roman"/>
                <a:ea typeface="Times New Roman"/>
              </a:rPr>
            </a:br>
            <a:br>
              <a:rPr lang="lt-LT" sz="2800" dirty="0">
                <a:latin typeface="Times New Roman"/>
                <a:ea typeface="Times New Roman"/>
              </a:rPr>
            </a:br>
            <a:br>
              <a:rPr lang="lt-LT" sz="36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br>
              <a:rPr lang="lt-LT" sz="36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br>
              <a:rPr lang="lt-LT" sz="36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br>
              <a:rPr lang="lt-LT" sz="12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br>
              <a:rPr lang="lt-LT" sz="20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br>
              <a:rPr lang="lt-LT" sz="20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br>
              <a:rPr lang="lt-LT" sz="1200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lt-LT" sz="3600" b="1" i="1" dirty="0">
                <a:solidFill>
                  <a:srgbClr val="000000"/>
                </a:solidFill>
                <a:latin typeface="Times New Roman"/>
                <a:ea typeface="Times New Roman"/>
              </a:rPr>
              <a:t>REFLEKSIJA</a:t>
            </a:r>
            <a:endParaRPr lang="lt-LT" sz="3600" i="1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179512" y="1556792"/>
            <a:ext cx="8712968" cy="4752528"/>
          </a:xfrm>
        </p:spPr>
        <p:txBody>
          <a:bodyPr>
            <a:noAutofit/>
          </a:bodyPr>
          <a:lstStyle/>
          <a:p>
            <a:pPr indent="457200">
              <a:spcAft>
                <a:spcPts val="0"/>
              </a:spcAft>
            </a:pPr>
            <a:r>
              <a:rPr lang="lt-LT" sz="2400" i="1" dirty="0">
                <a:solidFill>
                  <a:schemeClr val="tx1"/>
                </a:solidFill>
                <a:latin typeface="Times New Roman"/>
                <a:ea typeface="Times New Roman"/>
              </a:rPr>
              <a:t>Kūrybinis procesas </a:t>
            </a:r>
            <a:r>
              <a:rPr lang="lt-LT" sz="2400" b="1" i="1" dirty="0" err="1">
                <a:solidFill>
                  <a:schemeClr val="tx1"/>
                </a:solidFill>
                <a:latin typeface="Times New Roman"/>
                <a:ea typeface="Times New Roman"/>
              </a:rPr>
              <a:t>padEDA</a:t>
            </a:r>
            <a:r>
              <a:rPr lang="lt-LT" sz="2400" b="1" i="1" dirty="0">
                <a:solidFill>
                  <a:schemeClr val="tx1"/>
                </a:solidFill>
                <a:latin typeface="Times New Roman"/>
                <a:ea typeface="Times New Roman"/>
              </a:rPr>
              <a:t> atsiskleisti vaikų kūrybiškumui </a:t>
            </a:r>
            <a:r>
              <a:rPr lang="lt-LT" sz="2400" i="1" dirty="0">
                <a:solidFill>
                  <a:schemeClr val="tx1"/>
                </a:solidFill>
                <a:latin typeface="Times New Roman"/>
                <a:ea typeface="Times New Roman"/>
              </a:rPr>
              <a:t>bei jo ypatumams; </a:t>
            </a:r>
          </a:p>
          <a:p>
            <a:pPr indent="457200">
              <a:spcAft>
                <a:spcPts val="0"/>
              </a:spcAft>
            </a:pPr>
            <a:r>
              <a:rPr lang="lt-LT" sz="2400" b="1" i="1" dirty="0" err="1">
                <a:solidFill>
                  <a:schemeClr val="tx1"/>
                </a:solidFill>
                <a:latin typeface="Times New Roman"/>
                <a:ea typeface="Times New Roman"/>
              </a:rPr>
              <a:t>pagrindŽIA</a:t>
            </a:r>
            <a:r>
              <a:rPr lang="lt-LT" sz="2400" b="1" i="1" dirty="0">
                <a:solidFill>
                  <a:schemeClr val="tx1"/>
                </a:solidFill>
                <a:latin typeface="Times New Roman"/>
                <a:ea typeface="Times New Roman"/>
              </a:rPr>
              <a:t> kūrybiškumo prieinamumą</a:t>
            </a:r>
            <a:r>
              <a:rPr lang="lt-LT" sz="2400" i="1" dirty="0">
                <a:solidFill>
                  <a:schemeClr val="tx1"/>
                </a:solidFill>
                <a:latin typeface="Times New Roman"/>
                <a:ea typeface="Times New Roman"/>
              </a:rPr>
              <a:t> ikimokyklinio amžiaus vaikams.  </a:t>
            </a:r>
          </a:p>
          <a:p>
            <a:pPr indent="457200">
              <a:spcAft>
                <a:spcPts val="0"/>
              </a:spcAft>
            </a:pPr>
            <a:r>
              <a:rPr lang="lt-LT" sz="2400" i="1" dirty="0">
                <a:solidFill>
                  <a:schemeClr val="tx1"/>
                </a:solidFill>
                <a:latin typeface="Times New Roman"/>
                <a:ea typeface="Times New Roman"/>
              </a:rPr>
              <a:t>Ugdytiniai </a:t>
            </a:r>
            <a:r>
              <a:rPr lang="lt-LT" sz="2400" b="1" i="1" dirty="0" err="1">
                <a:solidFill>
                  <a:schemeClr val="tx1"/>
                </a:solidFill>
                <a:latin typeface="Times New Roman"/>
                <a:ea typeface="Times New Roman"/>
              </a:rPr>
              <a:t>plėtojA</a:t>
            </a:r>
            <a:r>
              <a:rPr lang="lt-LT" sz="2400" b="1" i="1" dirty="0">
                <a:solidFill>
                  <a:schemeClr val="tx1"/>
                </a:solidFill>
                <a:latin typeface="Times New Roman"/>
                <a:ea typeface="Times New Roman"/>
              </a:rPr>
              <a:t> komunikacinius, pažintinius, socialinius, meninius gebėjimus, </a:t>
            </a:r>
            <a:r>
              <a:rPr lang="lt-LT" sz="2400" b="1" i="1" dirty="0" err="1">
                <a:solidFill>
                  <a:schemeClr val="tx1"/>
                </a:solidFill>
                <a:latin typeface="Times New Roman"/>
                <a:ea typeface="Times New Roman"/>
              </a:rPr>
              <a:t>įgYJA</a:t>
            </a:r>
            <a:r>
              <a:rPr lang="lt-LT" sz="2400" b="1" i="1" dirty="0">
                <a:solidFill>
                  <a:schemeClr val="tx1"/>
                </a:solidFill>
                <a:latin typeface="Times New Roman"/>
                <a:ea typeface="Times New Roman"/>
              </a:rPr>
              <a:t> patirties pažinimo srityje. </a:t>
            </a:r>
          </a:p>
          <a:p>
            <a:pPr indent="457200">
              <a:spcAft>
                <a:spcPts val="0"/>
              </a:spcAft>
            </a:pPr>
            <a:r>
              <a:rPr lang="lt-LT" sz="2400" i="1" dirty="0">
                <a:solidFill>
                  <a:schemeClr val="tx1"/>
                </a:solidFill>
                <a:latin typeface="Times New Roman"/>
                <a:ea typeface="Times New Roman"/>
              </a:rPr>
              <a:t>Ugdymo procese naudojamas kūrybiškumo ugdymo(</a:t>
            </a:r>
            <a:r>
              <a:rPr lang="lt-LT" sz="2400" i="1" dirty="0" err="1">
                <a:solidFill>
                  <a:schemeClr val="tx1"/>
                </a:solidFill>
                <a:latin typeface="Times New Roman"/>
                <a:ea typeface="Times New Roman"/>
              </a:rPr>
              <a:t>si</a:t>
            </a:r>
            <a:r>
              <a:rPr lang="lt-LT" sz="2400" i="1" dirty="0">
                <a:solidFill>
                  <a:schemeClr val="tx1"/>
                </a:solidFill>
                <a:latin typeface="Times New Roman"/>
                <a:ea typeface="Times New Roman"/>
              </a:rPr>
              <a:t>) metodas </a:t>
            </a:r>
            <a:r>
              <a:rPr lang="lt-LT" sz="2400" b="1" i="1" dirty="0" err="1">
                <a:solidFill>
                  <a:schemeClr val="tx1"/>
                </a:solidFill>
                <a:latin typeface="Times New Roman"/>
                <a:ea typeface="Times New Roman"/>
              </a:rPr>
              <a:t>padEDA</a:t>
            </a:r>
            <a:r>
              <a:rPr lang="lt-LT" sz="2400" b="1" i="1" dirty="0">
                <a:solidFill>
                  <a:schemeClr val="tx1"/>
                </a:solidFill>
                <a:latin typeface="Times New Roman"/>
                <a:ea typeface="Times New Roman"/>
              </a:rPr>
              <a:t> ugdytis veikliai, ieškančiai, tiriančiai ir besiugdančiai kūrybines vertybes, asmenybei.</a:t>
            </a:r>
            <a:r>
              <a:rPr lang="lt-LT" sz="2400" b="1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lt-LT" sz="24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9601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ntraštė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/>
          <a:lstStyle/>
          <a:p>
            <a:pPr algn="ctr"/>
            <a:r>
              <a:rPr lang="lt-L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Ačiū...</a:t>
            </a:r>
          </a:p>
        </p:txBody>
      </p:sp>
      <p:sp>
        <p:nvSpPr>
          <p:cNvPr id="8" name="Linksmas veidelis 7"/>
          <p:cNvSpPr/>
          <p:nvPr/>
        </p:nvSpPr>
        <p:spPr>
          <a:xfrm>
            <a:off x="2123728" y="2348880"/>
            <a:ext cx="4752528" cy="309634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431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228600" y="404664"/>
            <a:ext cx="8591872" cy="3168352"/>
          </a:xfrm>
        </p:spPr>
        <p:txBody>
          <a:bodyPr>
            <a:normAutofit/>
          </a:bodyPr>
          <a:lstStyle/>
          <a:p>
            <a:pPr algn="ctr"/>
            <a:r>
              <a:rPr lang="lt-LT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13-os klasės pamoka </a:t>
            </a:r>
            <a:br>
              <a:rPr lang="lt-LT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ŠIBORI TECHNIKA</a:t>
            </a:r>
            <a:br>
              <a:rPr lang="lt-LT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6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„SKIRIU </a:t>
            </a:r>
            <a:r>
              <a:rPr lang="lt-LT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MAMAI</a:t>
            </a:r>
            <a:r>
              <a:rPr lang="lt-LT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2195736" y="4293096"/>
            <a:ext cx="4419600" cy="1066800"/>
          </a:xfrm>
        </p:spPr>
        <p:txBody>
          <a:bodyPr>
            <a:noAutofit/>
          </a:bodyPr>
          <a:lstStyle/>
          <a:p>
            <a:pPr algn="ctr"/>
            <a:r>
              <a:rPr lang="lt-L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LORETA SIMANAVIČIENĖ</a:t>
            </a:r>
          </a:p>
          <a:p>
            <a:pPr algn="ctr"/>
            <a:r>
              <a:rPr lang="lt-L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2022-04-08</a:t>
            </a:r>
          </a:p>
          <a:p>
            <a:pPr algn="ctr"/>
            <a:r>
              <a:rPr lang="lt-L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panzibute@gmail.com</a:t>
            </a:r>
          </a:p>
        </p:txBody>
      </p:sp>
    </p:spTree>
    <p:extLst>
      <p:ext uri="{BB962C8B-B14F-4D97-AF65-F5344CB8AC3E}">
        <p14:creationId xmlns:p14="http://schemas.microsoft.com/office/powerpoint/2010/main" val="1665477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idx="1"/>
          </p:nvPr>
        </p:nvSpPr>
        <p:spPr>
          <a:xfrm>
            <a:off x="457200" y="836712"/>
            <a:ext cx="8305800" cy="5199301"/>
          </a:xfrm>
        </p:spPr>
        <p:txBody>
          <a:bodyPr/>
          <a:lstStyle/>
          <a:p>
            <a:pPr lvl="0">
              <a:buClr>
                <a:srgbClr val="759AA5">
                  <a:lumMod val="60000"/>
                  <a:lumOff val="40000"/>
                </a:srgbClr>
              </a:buClr>
            </a:pPr>
            <a:endParaRPr lang="lt-LT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759AA5">
                  <a:lumMod val="60000"/>
                  <a:lumOff val="40000"/>
                </a:srgbClr>
              </a:buClr>
            </a:pPr>
            <a:r>
              <a:rPr lang="lt-LT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įtakoja: </a:t>
            </a:r>
          </a:p>
          <a:p>
            <a:pPr marL="571500" lvl="0" indent="-571500">
              <a:buClr>
                <a:srgbClr val="759AA5">
                  <a:lumMod val="60000"/>
                  <a:lumOff val="40000"/>
                </a:srgbClr>
              </a:buClr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skirtingas rišimo būdas, </a:t>
            </a:r>
          </a:p>
          <a:p>
            <a:pPr marL="571500" lvl="0" indent="-571500">
              <a:buClr>
                <a:srgbClr val="759AA5">
                  <a:lumMod val="60000"/>
                  <a:lumOff val="40000"/>
                </a:srgbClr>
              </a:buClr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siūlo įtempimas, </a:t>
            </a:r>
          </a:p>
          <a:p>
            <a:pPr marL="571500" lvl="0" indent="-571500">
              <a:buClr>
                <a:srgbClr val="759AA5">
                  <a:lumMod val="60000"/>
                  <a:lumOff val="40000"/>
                </a:srgbClr>
              </a:buClr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dygsniavimo technika, </a:t>
            </a:r>
          </a:p>
          <a:p>
            <a:pPr marL="571500" lvl="0" indent="-571500">
              <a:buClr>
                <a:srgbClr val="759AA5">
                  <a:lumMod val="60000"/>
                  <a:lumOff val="40000"/>
                </a:srgbClr>
              </a:buClr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medžiagos lankstymo dėsningumas.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948561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idx="1"/>
          </p:nvPr>
        </p:nvSpPr>
        <p:spPr>
          <a:xfrm>
            <a:off x="457200" y="764704"/>
            <a:ext cx="8305800" cy="5271309"/>
          </a:xfrm>
        </p:spPr>
        <p:txBody>
          <a:bodyPr>
            <a:normAutofit/>
          </a:bodyPr>
          <a:lstStyle/>
          <a:p>
            <a:endParaRPr lang="lt-LT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ŠIBORI – japoniška audinių paruošimo technika: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paprastas, lengvas būdas sukurti vienetinį šilko kūrinį, aksesuarą (nuo pasirinkimo kaip rišti, dygsniuoti priklausys rezultatas; jis bus nežinomas iki tol, kol nebus išskleistas audinys);</a:t>
            </a:r>
          </a:p>
        </p:txBody>
      </p:sp>
    </p:spTree>
    <p:extLst>
      <p:ext uri="{BB962C8B-B14F-4D97-AF65-F5344CB8AC3E}">
        <p14:creationId xmlns:p14="http://schemas.microsoft.com/office/powerpoint/2010/main" val="2906532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idx="1"/>
          </p:nvPr>
        </p:nvSpPr>
        <p:spPr>
          <a:xfrm>
            <a:off x="457200" y="332656"/>
            <a:ext cx="8305800" cy="5703357"/>
          </a:xfrm>
        </p:spPr>
        <p:txBody>
          <a:bodyPr>
            <a:normAutofit/>
          </a:bodyPr>
          <a:lstStyle/>
          <a:p>
            <a:pPr lvl="0">
              <a:buClr>
                <a:srgbClr val="759AA5">
                  <a:lumMod val="60000"/>
                  <a:lumOff val="40000"/>
                </a:srgbClr>
              </a:buClr>
            </a:pPr>
            <a:endParaRPr lang="lt-LT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759AA5">
                  <a:lumMod val="60000"/>
                  <a:lumOff val="40000"/>
                </a:srgbClr>
              </a:buClr>
            </a:pPr>
            <a:r>
              <a:rPr lang="lt-LT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ŠIBORI – japoniška audinių paruošimo technika: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niekuo specialiai mokėti nereikalaujantis užsiėmimas, kurio metu išmokstama naujos technikos, patiriamas kūrybinis džiaugsmas, kyla naujų minčių, idėjų, kartu, pailsima.</a:t>
            </a:r>
          </a:p>
        </p:txBody>
      </p:sp>
    </p:spTree>
    <p:extLst>
      <p:ext uri="{BB962C8B-B14F-4D97-AF65-F5344CB8AC3E}">
        <p14:creationId xmlns:p14="http://schemas.microsoft.com/office/powerpoint/2010/main" val="3115503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idx="1"/>
          </p:nvPr>
        </p:nvSpPr>
        <p:spPr>
          <a:xfrm>
            <a:off x="457200" y="404664"/>
            <a:ext cx="8305800" cy="5631349"/>
          </a:xfrm>
        </p:spPr>
        <p:txBody>
          <a:bodyPr>
            <a:normAutofit/>
          </a:bodyPr>
          <a:lstStyle/>
          <a:p>
            <a:endParaRPr lang="lt-LT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ŠIBORI – tarsi stebuklinga dėžutė – niekada nežinai, ką pamatysi ją atidaręs.</a:t>
            </a:r>
          </a:p>
        </p:txBody>
      </p:sp>
    </p:spTree>
    <p:extLst>
      <p:ext uri="{BB962C8B-B14F-4D97-AF65-F5344CB8AC3E}">
        <p14:creationId xmlns:p14="http://schemas.microsoft.com/office/powerpoint/2010/main" val="3943458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idx="1"/>
          </p:nvPr>
        </p:nvSpPr>
        <p:spPr>
          <a:xfrm>
            <a:off x="457200" y="476672"/>
            <a:ext cx="8305800" cy="5559341"/>
          </a:xfrm>
        </p:spPr>
        <p:txBody>
          <a:bodyPr>
            <a:normAutofit lnSpcReduction="10000"/>
          </a:bodyPr>
          <a:lstStyle/>
          <a:p>
            <a:r>
              <a:rPr lang="lt-LT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ŠIBORI galima sukurti: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paveikslus,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skaras,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skraistes,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palaidines,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sijonus,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marškinėlius,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rankines,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lt-LT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aksesuarus ir kt.</a:t>
            </a:r>
          </a:p>
        </p:txBody>
      </p:sp>
    </p:spTree>
    <p:extLst>
      <p:ext uri="{BB962C8B-B14F-4D97-AF65-F5344CB8AC3E}">
        <p14:creationId xmlns:p14="http://schemas.microsoft.com/office/powerpoint/2010/main" val="1926818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ntraštė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14402"/>
          </a:xfrm>
        </p:spPr>
        <p:txBody>
          <a:bodyPr>
            <a:normAutofit/>
          </a:bodyPr>
          <a:lstStyle/>
          <a:p>
            <a:pPr algn="ctr"/>
            <a:r>
              <a:rPr lang="lt-L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PAVYZDŽIAI</a:t>
            </a:r>
          </a:p>
        </p:txBody>
      </p:sp>
    </p:spTree>
    <p:extLst>
      <p:ext uri="{BB962C8B-B14F-4D97-AF65-F5344CB8AC3E}">
        <p14:creationId xmlns:p14="http://schemas.microsoft.com/office/powerpoint/2010/main" val="1690170335"/>
      </p:ext>
    </p:extLst>
  </p:cSld>
  <p:clrMapOvr>
    <a:masterClrMapping/>
  </p:clrMapOvr>
</p:sld>
</file>

<file path=ppt/theme/theme1.xml><?xml version="1.0" encoding="utf-8"?>
<a:theme xmlns:a="http://schemas.openxmlformats.org/drawingml/2006/main" name="Stogas">
  <a:themeElements>
    <a:clrScheme name="Stogas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Įprasta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ogas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</TotalTime>
  <Words>500</Words>
  <Application>Microsoft Office PowerPoint</Application>
  <PresentationFormat>Demonstracija ekrane (4:3)</PresentationFormat>
  <Paragraphs>80</Paragraphs>
  <Slides>34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34</vt:i4>
      </vt:variant>
    </vt:vector>
  </HeadingPairs>
  <TitlesOfParts>
    <vt:vector size="38" baseType="lpstr">
      <vt:lpstr>Arial</vt:lpstr>
      <vt:lpstr>Times New Roman</vt:lpstr>
      <vt:lpstr>Tw Cen MT</vt:lpstr>
      <vt:lpstr>Stogas</vt:lpstr>
      <vt:lpstr>13-os klasės pamoka  ŠIBORI TECHNIKA  „SKIRIU MAMAI“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PAVYZDŽIAI</vt:lpstr>
      <vt:lpstr>Reikalingos priemonės</vt:lpstr>
      <vt:lpstr>Audinių pavyzdžiai</vt:lpstr>
      <vt:lpstr>„PowerPoint“ pateiktis</vt:lpstr>
      <vt:lpstr>„PowerPoint“ pateiktis</vt:lpstr>
      <vt:lpstr>Gamyba</vt:lpstr>
      <vt:lpstr>Gauta faktūra</vt:lpstr>
      <vt:lpstr>„PowerPoint“ pateiktis</vt:lpstr>
      <vt:lpstr>Gaminiai</vt:lpstr>
      <vt:lpstr>„PowerPoint“ pateiktis</vt:lpstr>
      <vt:lpstr>„PowerPoint“ pateiktis</vt:lpstr>
      <vt:lpstr>Kūrybiniai darbai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Situacijos analizė (1) </vt:lpstr>
      <vt:lpstr>Situacijos analizė (2) </vt:lpstr>
      <vt:lpstr>Tikslas </vt:lpstr>
      <vt:lpstr>  Uždaviniai </vt:lpstr>
      <vt:lpstr>       Išsiaiškinama:  </vt:lpstr>
      <vt:lpstr>           REFLEKSIJA</vt:lpstr>
      <vt:lpstr>Ačiū...</vt:lpstr>
      <vt:lpstr>13-os klasės pamoka  ŠIBORI TECHNIKA  „SKIRIU MAMAI“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MENINIS UGDYMAS ŠIBORI TECHNIKA, JOS REIKŠMĖ  VAIKO KŪRYBIŠKUMO IR SAVIRAIŠKOS UGDYMO(SI) PROCESE</dc:title>
  <dc:creator>Loreta</dc:creator>
  <cp:lastModifiedBy>Žibutė Darželis</cp:lastModifiedBy>
  <cp:revision>15</cp:revision>
  <dcterms:created xsi:type="dcterms:W3CDTF">2015-12-16T18:52:05Z</dcterms:created>
  <dcterms:modified xsi:type="dcterms:W3CDTF">2022-04-07T14:26:55Z</dcterms:modified>
</cp:coreProperties>
</file>