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84" r:id="rId2"/>
    <p:sldId id="285" r:id="rId3"/>
    <p:sldId id="288" r:id="rId4"/>
    <p:sldId id="257" r:id="rId5"/>
    <p:sldId id="28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3" r:id="rId20"/>
    <p:sldId id="281" r:id="rId21"/>
    <p:sldId id="289" r:id="rId22"/>
    <p:sldId id="286" r:id="rId2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eta Simanavičienė" initials="LS" lastIdx="0" clrIdx="0">
    <p:extLst>
      <p:ext uri="{19B8F6BF-5375-455C-9EA6-DF929625EA0E}">
        <p15:presenceInfo xmlns:p15="http://schemas.microsoft.com/office/powerpoint/2012/main" userId="72c64f77af3dcf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5FC39-F35C-4784-8797-360F42E9489A}" type="datetimeFigureOut">
              <a:rPr lang="lt-LT" smtClean="0"/>
              <a:t>2022-04-29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BBBD1-38CF-4972-BD07-5948B773CFE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5117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lt-LT"/>
              <a:t>2016-12-13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lt-LT"/>
              <a:t>Loreta Simanavičienė, Ina Povilaitienė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B74B51-4147-4EA4-8C6B-36CFDA5590B4}" type="slidenum">
              <a:rPr lang="lt-LT" smtClean="0"/>
              <a:t>‹#›</a:t>
            </a:fld>
            <a:endParaRPr lang="lt-L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08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/>
              <a:t>2016-12-13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Loreta Simanavičienė, Ina Povilaitienė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4B51-4147-4EA4-8C6B-36CFDA5590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028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/>
              <a:t>2016-12-13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Loreta Simanavičienė, Ina Povilaitienė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4B51-4147-4EA4-8C6B-36CFDA5590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845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/>
              <a:t>2016-12-13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Loreta Simanavičienė, Ina Povilaitienė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4B51-4147-4EA4-8C6B-36CFDA5590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1170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/>
              <a:t>2016-12-13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Loreta Simanavičienė, Ina Povilaitienė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4B51-4147-4EA4-8C6B-36CFDA5590B4}" type="slidenum">
              <a:rPr lang="lt-LT" smtClean="0"/>
              <a:t>‹#›</a:t>
            </a:fld>
            <a:endParaRPr lang="lt-L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02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/>
              <a:t>2016-12-13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Loreta Simanavičienė, Ina Povilaitienė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4B51-4147-4EA4-8C6B-36CFDA5590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5428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/>
              <a:t>2016-12-13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Loreta Simanavičienė, Ina Povilaitienė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4B51-4147-4EA4-8C6B-36CFDA5590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3930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/>
              <a:t>2016-12-13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Loreta Simanavičienė, Ina Povilaitienė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4B51-4147-4EA4-8C6B-36CFDA5590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633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/>
              <a:t>2016-12-13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Loreta Simanavičienė, Ina Povilaitienė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4B51-4147-4EA4-8C6B-36CFDA5590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9208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/>
              <a:t>2016-12-13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Loreta Simanavičienė, Ina Povilaitienė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4B51-4147-4EA4-8C6B-36CFDA5590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971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/>
              <a:t>2016-12-13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Loreta Simanavičienė, Ina Povilaitienė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4B51-4147-4EA4-8C6B-36CFDA5590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6839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lt-LT"/>
              <a:t>2016-12-13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lt-LT"/>
              <a:t>Loreta Simanavičienė, Ina Povilaitienė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FB74B51-4147-4EA4-8C6B-36CFDA5590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0978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C741B19-1A7D-4645-BF2E-9FE05DB8F25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680100"/>
            <a:ext cx="9144000" cy="2387598"/>
          </a:xfrm>
        </p:spPr>
        <p:txBody>
          <a:bodyPr>
            <a:normAutofit fontScale="90000"/>
          </a:bodyPr>
          <a:lstStyle/>
          <a:p>
            <a:pPr lvl="0"/>
            <a:r>
              <a:rPr lang="lt-LT" sz="3200" b="1" dirty="0">
                <a:solidFill>
                  <a:schemeClr val="tx1"/>
                </a:solidFill>
                <a:latin typeface="Times New Roman" pitchFamily="18"/>
                <a:ea typeface="Segoe UI Black" pitchFamily="34"/>
                <a:cs typeface="Times New Roman" pitchFamily="18"/>
              </a:rPr>
              <a:t>Panevėžio lopšelis-darželis</a:t>
            </a:r>
            <a:br>
              <a:rPr lang="lt-LT" sz="3200" b="1" dirty="0">
                <a:solidFill>
                  <a:schemeClr val="tx1"/>
                </a:solidFill>
                <a:latin typeface="Times New Roman" pitchFamily="18"/>
                <a:ea typeface="Segoe UI Black" pitchFamily="34"/>
                <a:cs typeface="Times New Roman" pitchFamily="18"/>
              </a:rPr>
            </a:br>
            <a:r>
              <a:rPr lang="lt-LT" sz="3200" b="1" dirty="0">
                <a:solidFill>
                  <a:schemeClr val="tx1"/>
                </a:solidFill>
                <a:latin typeface="Times New Roman" pitchFamily="18"/>
                <a:ea typeface="Segoe UI Black" pitchFamily="34"/>
                <a:cs typeface="Times New Roman" pitchFamily="18"/>
              </a:rPr>
              <a:t>„Žibutė“ </a:t>
            </a:r>
            <a:br>
              <a:rPr lang="lt-LT" sz="1900" b="1" dirty="0">
                <a:solidFill>
                  <a:schemeClr val="tx1"/>
                </a:solidFill>
                <a:latin typeface="Times New Roman" pitchFamily="18"/>
                <a:ea typeface="Segoe UI Black" pitchFamily="34"/>
                <a:cs typeface="Times New Roman" pitchFamily="18"/>
              </a:rPr>
            </a:br>
            <a:br>
              <a:rPr lang="lt-LT" sz="4800" dirty="0"/>
            </a:br>
            <a:r>
              <a:rPr lang="lt-LT" sz="4800" dirty="0">
                <a:solidFill>
                  <a:schemeClr val="tx1"/>
                </a:solidFill>
              </a:rPr>
              <a:t>patirčių erdvės</a:t>
            </a:r>
            <a:br>
              <a:rPr lang="lt-LT" sz="3200" dirty="0"/>
            </a:br>
            <a:r>
              <a:rPr lang="lt-LT" sz="3200" dirty="0"/>
              <a:t> </a:t>
            </a:r>
            <a:r>
              <a:rPr lang="lt-LT" sz="3200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rekomendacijos priešmokyklinio ugdymo pedagogui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7B947DD-7AFE-4DF9-93F7-CD1AE82D01A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32171" y="3789735"/>
            <a:ext cx="8767860" cy="1388165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50000"/>
              </a:lnSpc>
            </a:pPr>
            <a:endParaRPr lang="lt-LT" sz="1000" dirty="0">
              <a:solidFill>
                <a:schemeClr val="tx1"/>
              </a:solidFill>
            </a:endParaRPr>
          </a:p>
          <a:p>
            <a:pPr lvl="0">
              <a:lnSpc>
                <a:spcPct val="50000"/>
              </a:lnSpc>
            </a:pPr>
            <a:endParaRPr lang="lt-LT" sz="1000" dirty="0">
              <a:solidFill>
                <a:schemeClr val="tx1"/>
              </a:solidFill>
              <a:latin typeface="Times New Roman" pitchFamily="18"/>
              <a:cs typeface="Times New Roman" pitchFamily="18"/>
            </a:endParaRPr>
          </a:p>
          <a:p>
            <a:pPr lvl="0">
              <a:lnSpc>
                <a:spcPct val="50000"/>
              </a:lnSpc>
            </a:pPr>
            <a:endParaRPr lang="lt-LT" dirty="0">
              <a:solidFill>
                <a:schemeClr val="tx1"/>
              </a:solidFill>
              <a:latin typeface="Times New Roman" pitchFamily="18"/>
              <a:cs typeface="Times New Roman" pitchFamily="18"/>
            </a:endParaRPr>
          </a:p>
          <a:p>
            <a:pPr lvl="0">
              <a:lnSpc>
                <a:spcPct val="50000"/>
              </a:lnSpc>
            </a:pPr>
            <a:r>
              <a:rPr lang="lt-LT" sz="6400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Direktorė: </a:t>
            </a:r>
          </a:p>
          <a:p>
            <a:pPr lvl="0">
              <a:lnSpc>
                <a:spcPct val="50000"/>
              </a:lnSpc>
            </a:pPr>
            <a:r>
              <a:rPr lang="lt-LT" sz="6400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Loreta Simanavičienė</a:t>
            </a:r>
            <a:endParaRPr lang="lt-LT" sz="1000" dirty="0">
              <a:solidFill>
                <a:schemeClr val="tx1"/>
              </a:solidFill>
              <a:latin typeface="Times New Roman" pitchFamily="18"/>
              <a:cs typeface="Times New Roman" pitchFamily="18"/>
            </a:endParaRPr>
          </a:p>
          <a:p>
            <a:pPr lvl="0">
              <a:lnSpc>
                <a:spcPct val="50000"/>
              </a:lnSpc>
            </a:pPr>
            <a:endParaRPr lang="lt-LT" sz="6400" dirty="0">
              <a:solidFill>
                <a:schemeClr val="tx1"/>
              </a:solidFill>
              <a:latin typeface="Times New Roman" pitchFamily="18"/>
              <a:cs typeface="Times New Roman" pitchFamily="18"/>
            </a:endParaRPr>
          </a:p>
          <a:p>
            <a:pPr lvl="0">
              <a:lnSpc>
                <a:spcPct val="50000"/>
              </a:lnSpc>
            </a:pPr>
            <a:r>
              <a:rPr lang="lt-LT" sz="6400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2022-04-29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3837905" y="656823"/>
            <a:ext cx="4018208" cy="643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Nustatyta projektų sandara</a:t>
            </a:r>
          </a:p>
        </p:txBody>
      </p:sp>
      <p:sp>
        <p:nvSpPr>
          <p:cNvPr id="5" name="Stačiakampis 4"/>
          <p:cNvSpPr/>
          <p:nvPr/>
        </p:nvSpPr>
        <p:spPr>
          <a:xfrm>
            <a:off x="2369713" y="1648497"/>
            <a:ext cx="7637172" cy="1944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Padeda pedagogams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numatyti tikslus, skatina išklausyti vaikus, žadinti, stiprinti vaikų smalsumą, susidomėjimą, padėti surasti tirtiną klausimą (problemą), kaupti idėjas, planuoti veiklas, jas įgyvendinti, aptarti, pristatyti rezultatus; 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3193960" y="3940937"/>
            <a:ext cx="5885646" cy="1146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Numatyti veiklos plėtojimą grupėje, lauke, idėjų tęstinumą.</a:t>
            </a:r>
          </a:p>
        </p:txBody>
      </p:sp>
      <p:cxnSp>
        <p:nvCxnSpPr>
          <p:cNvPr id="10" name="Tiesioji rodyklės jungtis 9"/>
          <p:cNvCxnSpPr>
            <a:stCxn id="4" idx="2"/>
          </p:cNvCxnSpPr>
          <p:nvPr/>
        </p:nvCxnSpPr>
        <p:spPr>
          <a:xfrm flipH="1">
            <a:off x="5847008" y="1300766"/>
            <a:ext cx="1" cy="347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Tiesioji rodyklės jungtis 11"/>
          <p:cNvCxnSpPr/>
          <p:nvPr/>
        </p:nvCxnSpPr>
        <p:spPr>
          <a:xfrm>
            <a:off x="6001556" y="3593206"/>
            <a:ext cx="0" cy="347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567591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4301543" y="275208"/>
            <a:ext cx="3541691" cy="896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 ciklas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1438184" y="1607718"/>
            <a:ext cx="9266988" cy="2371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Intriga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(vaikų klausimais ar domėjimosi sritimis);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Vaikų idėjos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sutartas projekto tikslas (dalinimasis patirtimi);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 </a:t>
            </a: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planas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priemonės;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664529" y="4415314"/>
            <a:ext cx="7637172" cy="1991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Projektinė </a:t>
            </a: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vaikų veikla;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Vaikų </a:t>
            </a: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pasiekimai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atradimai;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Idėjos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kurias galima </a:t>
            </a: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tęsti.</a:t>
            </a:r>
          </a:p>
          <a:p>
            <a:pPr algn="ctr"/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Tiesioji rodyklės jungtis 10"/>
          <p:cNvCxnSpPr>
            <a:cxnSpLocks/>
            <a:stCxn id="2" idx="2"/>
          </p:cNvCxnSpPr>
          <p:nvPr/>
        </p:nvCxnSpPr>
        <p:spPr>
          <a:xfrm>
            <a:off x="6072389" y="1171978"/>
            <a:ext cx="6439" cy="476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Tiesioji rodyklės jungtis 12"/>
          <p:cNvCxnSpPr/>
          <p:nvPr/>
        </p:nvCxnSpPr>
        <p:spPr>
          <a:xfrm>
            <a:off x="6078829" y="3979573"/>
            <a:ext cx="0" cy="435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489471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3467346" y="702083"/>
            <a:ext cx="4437583" cy="985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Projekto centre: </a:t>
            </a:r>
            <a:r>
              <a:rPr lang="lt-LT" sz="24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suformuluotas probleminis klausimas, aktualus vaikams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1983347" y="2286643"/>
            <a:ext cx="8049295" cy="1164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Atspindimos visos kompetencijos</a:t>
            </a:r>
            <a:r>
              <a:rPr lang="lt-LT" sz="24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proporcingai siekiama aprėpti daugumą pasiekimų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4520485" y="13265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" name="Stačiakampis 4"/>
          <p:cNvSpPr/>
          <p:nvPr/>
        </p:nvSpPr>
        <p:spPr>
          <a:xfrm>
            <a:off x="4672885" y="14789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Stačiakampis 5"/>
          <p:cNvSpPr/>
          <p:nvPr/>
        </p:nvSpPr>
        <p:spPr>
          <a:xfrm>
            <a:off x="4825285" y="163132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Stačiakampis 6"/>
          <p:cNvSpPr/>
          <p:nvPr/>
        </p:nvSpPr>
        <p:spPr>
          <a:xfrm>
            <a:off x="2285999" y="4387401"/>
            <a:ext cx="7443989" cy="88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Projektas + kompetencija = </a:t>
            </a:r>
            <a:r>
              <a:rPr lang="lt-LT" sz="24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sąsajos</a:t>
            </a:r>
            <a:r>
              <a:rPr lang="lt-LT" sz="24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 kitomis kompetencijomis</a:t>
            </a:r>
          </a:p>
        </p:txBody>
      </p:sp>
      <p:cxnSp>
        <p:nvCxnSpPr>
          <p:cNvPr id="11" name="Tiesioji rodyklės jungtis 10"/>
          <p:cNvCxnSpPr/>
          <p:nvPr/>
        </p:nvCxnSpPr>
        <p:spPr>
          <a:xfrm>
            <a:off x="5666705" y="1687131"/>
            <a:ext cx="13019" cy="599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Tiesioji rodyklės jungtis 16"/>
          <p:cNvCxnSpPr/>
          <p:nvPr/>
        </p:nvCxnSpPr>
        <p:spPr>
          <a:xfrm>
            <a:off x="5679816" y="3451536"/>
            <a:ext cx="12645" cy="935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84295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as 1"/>
          <p:cNvSpPr/>
          <p:nvPr/>
        </p:nvSpPr>
        <p:spPr>
          <a:xfrm>
            <a:off x="248574" y="648070"/>
            <a:ext cx="5847425" cy="2408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Gamtinė aplinka;</a:t>
            </a:r>
          </a:p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Specializuota (technologijų);</a:t>
            </a:r>
          </a:p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Laboratorijų;</a:t>
            </a:r>
          </a:p>
        </p:txBody>
      </p:sp>
      <p:sp>
        <p:nvSpPr>
          <p:cNvPr id="3" name="Ovalas 2"/>
          <p:cNvSpPr/>
          <p:nvPr/>
        </p:nvSpPr>
        <p:spPr>
          <a:xfrm>
            <a:off x="7182387" y="719092"/>
            <a:ext cx="4065621" cy="2516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Kultūrinė aplinka;</a:t>
            </a:r>
          </a:p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Muziejų;</a:t>
            </a:r>
          </a:p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Lauko aplinka;</a:t>
            </a:r>
          </a:p>
        </p:txBody>
      </p:sp>
      <p:sp>
        <p:nvSpPr>
          <p:cNvPr id="4" name="Ovalas 3"/>
          <p:cNvSpPr/>
          <p:nvPr/>
        </p:nvSpPr>
        <p:spPr>
          <a:xfrm>
            <a:off x="3835153" y="3737500"/>
            <a:ext cx="4274243" cy="2133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Socialinė aplinka;</a:t>
            </a:r>
          </a:p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Ekspozicijų;</a:t>
            </a:r>
          </a:p>
        </p:txBody>
      </p:sp>
      <p:sp>
        <p:nvSpPr>
          <p:cNvPr id="10" name="Lenkta rodyklė žemyn 9"/>
          <p:cNvSpPr/>
          <p:nvPr/>
        </p:nvSpPr>
        <p:spPr>
          <a:xfrm>
            <a:off x="5252429" y="1133338"/>
            <a:ext cx="2189410" cy="9515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tx1"/>
              </a:solidFill>
            </a:endParaRPr>
          </a:p>
        </p:txBody>
      </p:sp>
      <p:sp>
        <p:nvSpPr>
          <p:cNvPr id="13" name="Lenkta kairioji rodyklė 12"/>
          <p:cNvSpPr/>
          <p:nvPr/>
        </p:nvSpPr>
        <p:spPr>
          <a:xfrm>
            <a:off x="8034291" y="3120500"/>
            <a:ext cx="1622402" cy="20589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tx1"/>
              </a:solidFill>
            </a:endParaRPr>
          </a:p>
        </p:txBody>
      </p:sp>
      <p:sp>
        <p:nvSpPr>
          <p:cNvPr id="15" name="Lenkta rodyklė aukštyn 14"/>
          <p:cNvSpPr/>
          <p:nvPr/>
        </p:nvSpPr>
        <p:spPr>
          <a:xfrm rot="14506711" flipV="1">
            <a:off x="1945267" y="3263557"/>
            <a:ext cx="2010211" cy="150780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622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67432" y="636754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INTEGRALUMAS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837127" y="1751527"/>
            <a:ext cx="3953814" cy="1171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Grupės projektai</a:t>
            </a:r>
          </a:p>
        </p:txBody>
      </p:sp>
      <p:sp>
        <p:nvSpPr>
          <p:cNvPr id="5" name="Stačiakampis 4"/>
          <p:cNvSpPr/>
          <p:nvPr/>
        </p:nvSpPr>
        <p:spPr>
          <a:xfrm>
            <a:off x="6130344" y="1751528"/>
            <a:ext cx="4559121" cy="1017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Lauko projektai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837126" y="3491463"/>
            <a:ext cx="4211391" cy="1454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Pratęsiami laukia</a:t>
            </a:r>
          </a:p>
        </p:txBody>
      </p:sp>
      <p:sp>
        <p:nvSpPr>
          <p:cNvPr id="7" name="Stačiakampis 6"/>
          <p:cNvSpPr/>
          <p:nvPr/>
        </p:nvSpPr>
        <p:spPr>
          <a:xfrm>
            <a:off x="6065950" y="3014944"/>
            <a:ext cx="4881093" cy="3263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Pratęsiami grupėje</a:t>
            </a:r>
          </a:p>
        </p:txBody>
      </p:sp>
      <p:sp>
        <p:nvSpPr>
          <p:cNvPr id="8" name="Stačiakampis 7"/>
          <p:cNvSpPr/>
          <p:nvPr/>
        </p:nvSpPr>
        <p:spPr>
          <a:xfrm>
            <a:off x="837127" y="5299656"/>
            <a:ext cx="44045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Suteikia laisvę</a:t>
            </a:r>
          </a:p>
        </p:txBody>
      </p:sp>
      <p:cxnSp>
        <p:nvCxnSpPr>
          <p:cNvPr id="10" name="Tiesioji rodyklės jungtis 9"/>
          <p:cNvCxnSpPr/>
          <p:nvPr/>
        </p:nvCxnSpPr>
        <p:spPr>
          <a:xfrm flipH="1">
            <a:off x="2871989" y="3014944"/>
            <a:ext cx="32197" cy="11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Tiesioji rodyklės jungtis 15"/>
          <p:cNvCxnSpPr/>
          <p:nvPr/>
        </p:nvCxnSpPr>
        <p:spPr>
          <a:xfrm>
            <a:off x="2871989" y="2923504"/>
            <a:ext cx="0" cy="567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Tiesioji rodyklės jungtis 17"/>
          <p:cNvCxnSpPr/>
          <p:nvPr/>
        </p:nvCxnSpPr>
        <p:spPr>
          <a:xfrm>
            <a:off x="2904186" y="4945487"/>
            <a:ext cx="0" cy="354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Tiesioji rodyklės jungtis 23"/>
          <p:cNvCxnSpPr/>
          <p:nvPr/>
        </p:nvCxnSpPr>
        <p:spPr>
          <a:xfrm>
            <a:off x="8409904" y="2768958"/>
            <a:ext cx="0" cy="245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Tiesioji rodyklės jungtis 25"/>
          <p:cNvCxnSpPr>
            <a:endCxn id="8" idx="3"/>
          </p:cNvCxnSpPr>
          <p:nvPr/>
        </p:nvCxnSpPr>
        <p:spPr>
          <a:xfrm flipH="1">
            <a:off x="5241701" y="5756856"/>
            <a:ext cx="8242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Tiesioji rodyklės jungtis 27"/>
          <p:cNvCxnSpPr/>
          <p:nvPr/>
        </p:nvCxnSpPr>
        <p:spPr>
          <a:xfrm flipH="1">
            <a:off x="4790941" y="1481070"/>
            <a:ext cx="772732" cy="484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Tiesioji rodyklės jungtis 39"/>
          <p:cNvCxnSpPr/>
          <p:nvPr/>
        </p:nvCxnSpPr>
        <p:spPr>
          <a:xfrm>
            <a:off x="5576249" y="1481070"/>
            <a:ext cx="541519" cy="512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57898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094704" y="3606084"/>
            <a:ext cx="9923816" cy="1667252"/>
          </a:xfrm>
        </p:spPr>
        <p:txBody>
          <a:bodyPr>
            <a:noAutofit/>
          </a:bodyPr>
          <a:lstStyle/>
          <a:p>
            <a:pPr algn="ctr"/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VEIKLŲ GAUSA PROJEKTUOSE – NĖRA SAVITIKSLĖ</a:t>
            </a: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Pasiūlymai teikiami</a:t>
            </a: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Įvairiems vaikų ugdymo(</a:t>
            </a:r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poreikiams tenkinti;</a:t>
            </a: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Būdai sumanymams įveikti;</a:t>
            </a: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Ugdymo(</a:t>
            </a:r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aplinkų ir veiklų pritaikymas vaikams, turintiems specialiųjų ugdymo(</a:t>
            </a:r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poreikių.</a:t>
            </a: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PADEDA UŽTIKRINTI VAIKO TEISĘ Į KOKYBIŠKĄ UGDYMĄ(SI)</a:t>
            </a: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69918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33153" y="2052034"/>
            <a:ext cx="9875520" cy="1356360"/>
          </a:xfrm>
        </p:spPr>
        <p:txBody>
          <a:bodyPr>
            <a:normAutofit fontScale="90000"/>
          </a:bodyPr>
          <a:lstStyle/>
          <a:p>
            <a:pPr algn="ctr"/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PASIEKIMAI VERTINAMI NUOLAT</a:t>
            </a:r>
            <a:b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Pasirenkant tinkamus vertinimo metodus</a:t>
            </a:r>
            <a:br>
              <a:rPr lang="lt-LT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Formuojamasis (nuolat) </a:t>
            </a:r>
            <a:r>
              <a:rPr lang="lt-LT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vaikų pasiekimų vertinimas derinamas su įprastiniais, privalomaisiais, formaliais (fiksuotais pusmečiais) vaikų pasiekimų vertinimo būdais.</a:t>
            </a:r>
            <a:br>
              <a:rPr lang="lt-LT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 vertinimo procesą įtraukiami kiti ugdymo proceso dalyviai </a:t>
            </a:r>
            <a:r>
              <a:rPr lang="lt-LT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(tėvai, švietimo pagalbos specialistai, pradinių klasių mokytojai, administracija).</a:t>
            </a:r>
            <a:br>
              <a:rPr lang="lt-LT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lt-LT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288108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03797" y="1815920"/>
            <a:ext cx="9898057" cy="330249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PROJEKTAS - LANKSTUMAS</a:t>
            </a:r>
            <a:b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Modeliuojamas – </a:t>
            </a:r>
            <a:r>
              <a:rPr lang="lt-LT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pa žodžiui atkartojamas.</a:t>
            </a:r>
            <a:br>
              <a:rPr lang="lt-LT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Atsižvelgiama, kai </a:t>
            </a:r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vaikai siūlo </a:t>
            </a:r>
            <a:r>
              <a:rPr lang="lt-LT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spręsti skirtingas problemas, numato kitokias projektų įgyvendinimo kryptis;</a:t>
            </a:r>
            <a:br>
              <a:rPr lang="lt-LT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pedagogai</a:t>
            </a:r>
            <a:r>
              <a:rPr lang="lt-LT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gali numatyti kitokią intrigą;</a:t>
            </a:r>
            <a:br>
              <a:rPr lang="lt-LT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058084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57309" y="3490540"/>
            <a:ext cx="9875520" cy="2733287"/>
          </a:xfrm>
        </p:spPr>
        <p:txBody>
          <a:bodyPr>
            <a:noAutofit/>
          </a:bodyPr>
          <a:lstStyle/>
          <a:p>
            <a:pPr algn="ctr"/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PROJEKTAI</a:t>
            </a: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būtina</a:t>
            </a:r>
            <a:r>
              <a:rPr lang="lt-LT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įgyvendinti </a:t>
            </a:r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 eilės;</a:t>
            </a: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 tęstis:</a:t>
            </a:r>
            <a:b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savaitę;</a:t>
            </a: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dvi savaites;</a:t>
            </a: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kelias savaites;</a:t>
            </a: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mėnesį.....</a:t>
            </a: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TĘSIASI IŠ PROJEKTO KILUSIŲ IDĖJŲ </a:t>
            </a: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Nėra siekiamybė įgyvendinti visų projektų!</a:t>
            </a:r>
            <a:b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663939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vadinimas 6"/>
          <p:cNvSpPr>
            <a:spLocks noGrp="1"/>
          </p:cNvSpPr>
          <p:nvPr>
            <p:ph type="title"/>
          </p:nvPr>
        </p:nvSpPr>
        <p:spPr>
          <a:xfrm>
            <a:off x="897673" y="643051"/>
            <a:ext cx="9875520" cy="4765289"/>
          </a:xfrm>
        </p:spPr>
        <p:txBody>
          <a:bodyPr>
            <a:normAutofit/>
          </a:bodyPr>
          <a:lstStyle/>
          <a:p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PAGRINDAS LIEKA </a:t>
            </a: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PRIEŠMOKYKLINIO UGDYMO BENDROJI PROGRAMA</a:t>
            </a:r>
            <a:r>
              <a:rPr lang="lt-LT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lt-LT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 GRĮSTAS </a:t>
            </a:r>
            <a:r>
              <a:rPr lang="lt-LT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PLANAS.</a:t>
            </a:r>
          </a:p>
        </p:txBody>
      </p:sp>
    </p:spTree>
    <p:extLst>
      <p:ext uri="{BB962C8B-B14F-4D97-AF65-F5344CB8AC3E}">
        <p14:creationId xmlns:p14="http://schemas.microsoft.com/office/powerpoint/2010/main" val="2267768107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4EA3021-CEB0-4B25-A37B-2CD1155F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00326"/>
            <a:ext cx="9872871" cy="3036163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lt-LT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KNYGA</a:t>
            </a:r>
          </a:p>
          <a:p>
            <a:pPr marL="45720" indent="0" algn="ctr">
              <a:buNone/>
            </a:pPr>
            <a:r>
              <a:rPr lang="lt-LT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</a:p>
          <a:p>
            <a:pPr marL="45720" indent="0" algn="ctr">
              <a:buNone/>
            </a:pPr>
            <a:r>
              <a:rPr lang="lt-LT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projektų grupėje, </a:t>
            </a:r>
          </a:p>
          <a:p>
            <a:pPr marL="45720" indent="0" algn="ctr">
              <a:buNone/>
            </a:pPr>
            <a:r>
              <a:rPr lang="lt-LT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kitose vidaus erdvėse</a:t>
            </a:r>
          </a:p>
        </p:txBody>
      </p:sp>
    </p:spTree>
    <p:extLst>
      <p:ext uri="{BB962C8B-B14F-4D97-AF65-F5344CB8AC3E}">
        <p14:creationId xmlns:p14="http://schemas.microsoft.com/office/powerpoint/2010/main" val="2137397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79863" y="609599"/>
            <a:ext cx="10861288" cy="5512421"/>
          </a:xfrm>
        </p:spPr>
        <p:txBody>
          <a:bodyPr>
            <a:normAutofit/>
          </a:bodyPr>
          <a:lstStyle/>
          <a:p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PROJEKTINĖ VEIKLA – GALI BŪTI </a:t>
            </a:r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ĮTRAUKIAMA PALAIPSNIUI</a:t>
            </a: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IŠBANDANT ATSKIRUS PROJEKTINĖS VEIKLOS ELEMENTUS, </a:t>
            </a:r>
            <a:b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ĮGYVENDINANT </a:t>
            </a:r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 PROJEKTUS</a:t>
            </a: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Galima dirbti vien PROJEKTINIU BŪDU, galima derinti PROJEKTINĮ ir TRADICINĮ ugdymą(</a:t>
            </a:r>
            <a:r>
              <a:rPr lang="lt-LT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PROJEKTAI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 vykti kaip </a:t>
            </a:r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tikras ugdymas(</a:t>
            </a:r>
            <a:r>
              <a:rPr lang="lt-LT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lt-L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GALI TAPTI KAIP </a:t>
            </a:r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PAPILDOMA VEIKLA 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TRADICINIŲ UŽSIĖMIMŲ</a:t>
            </a: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6445132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F98FBA8-D624-4400-BD9D-C7FD3988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5453849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PROJEKTAI</a:t>
            </a:r>
            <a:br>
              <a:rPr lang="lt-L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 </a:t>
            </a:r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turėti ne vieną organizavimo formą:</a:t>
            </a:r>
            <a:b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Trumpas MINI projektas;</a:t>
            </a:r>
            <a:b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projektiniai darbai 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(vaikų iniciatyvomis paremtos veiklos);</a:t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kelių grupių 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jungtinis projektas;</a:t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priešmokyklinės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grupės ir </a:t>
            </a:r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kitų darželio grupių 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projektas;</a:t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priešmokyklinės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grupės ir </a:t>
            </a:r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pirmokų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projektas;</a:t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projektinė savaitė ( </a:t>
            </a:r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įvairios grupės 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vykdo projektus, vėliau juos bendrai pristato).</a:t>
            </a:r>
            <a:b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093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AE7768C-EBA4-4373-9D3A-C48DE360D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223" y="2243092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lt-LT" sz="6000" b="1" dirty="0">
                <a:solidFill>
                  <a:schemeClr val="tx1"/>
                </a:solidFill>
              </a:rPr>
              <a:t>AČIŪ</a:t>
            </a:r>
          </a:p>
        </p:txBody>
      </p:sp>
    </p:spTree>
    <p:extLst>
      <p:ext uri="{BB962C8B-B14F-4D97-AF65-F5344CB8AC3E}">
        <p14:creationId xmlns:p14="http://schemas.microsoft.com/office/powerpoint/2010/main" val="300563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BD544BE-EC3F-4EC1-B6A1-7B42959FD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555" y="1580225"/>
            <a:ext cx="8487054" cy="328473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lt-LT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KNYGA </a:t>
            </a:r>
          </a:p>
          <a:p>
            <a:pPr marL="45720" indent="0" algn="ctr">
              <a:buNone/>
            </a:pPr>
            <a:r>
              <a:rPr lang="lt-LT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  <a:p>
            <a:pPr marL="45720" indent="0" algn="ctr">
              <a:buNone/>
            </a:pPr>
            <a:r>
              <a:rPr lang="lt-LT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Projektų lauke</a:t>
            </a:r>
          </a:p>
        </p:txBody>
      </p:sp>
    </p:spTree>
    <p:extLst>
      <p:ext uri="{BB962C8B-B14F-4D97-AF65-F5344CB8AC3E}">
        <p14:creationId xmlns:p14="http://schemas.microsoft.com/office/powerpoint/2010/main" val="89156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PROJEKTŲ TIKSLAS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lt-L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Padės vaikams: </a:t>
            </a:r>
          </a:p>
          <a:p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augti ir bręsti kaip asmenybėms;</a:t>
            </a:r>
          </a:p>
          <a:p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išsiugdyti kompetencijas, numatytas priešmokyklinio ugdymo programoje;</a:t>
            </a:r>
          </a:p>
          <a:p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pasirengti mokyklai.</a:t>
            </a:r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488454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2E01408-418B-4A8A-8E79-1E0D9FF5F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07363"/>
            <a:ext cx="9872871" cy="4888637"/>
          </a:xfrm>
        </p:spPr>
        <p:txBody>
          <a:bodyPr/>
          <a:lstStyle/>
          <a:p>
            <a:pPr marL="45720" indent="0">
              <a:buNone/>
            </a:pPr>
            <a:r>
              <a:rPr lang="lt-L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Padės pedagogams:</a:t>
            </a:r>
          </a:p>
          <a:p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suprasti, išbandyti projektinę praktiką;</a:t>
            </a:r>
          </a:p>
          <a:p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sustiprinti nuostatas dėl aktyvaus vaiko dalyvavimo procese;</a:t>
            </a:r>
          </a:p>
          <a:p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dėl individualizuoto ugdymo(</a:t>
            </a:r>
            <a:r>
              <a:rPr lang="lt-LT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suprasti tinkamą vaiko brandumą mokyklai;</a:t>
            </a:r>
          </a:p>
          <a:p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pažinti ugdymo kontekstą;</a:t>
            </a:r>
          </a:p>
          <a:p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organizuoti </a:t>
            </a:r>
            <a:r>
              <a:rPr lang="lt-LT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įtraukųjį</a:t>
            </a:r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ugdymą(</a:t>
            </a:r>
            <a:r>
              <a:rPr lang="lt-LT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taikyti inovacijas;</a:t>
            </a:r>
          </a:p>
          <a:p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kūrybiškai remtis pateiktais siūlymais.</a:t>
            </a:r>
          </a:p>
          <a:p>
            <a:endParaRPr lang="lt-LT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30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43380" y="656949"/>
            <a:ext cx="10466772" cy="51514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KODĖL PROJEKTAI?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4185635" y="1996225"/>
            <a:ext cx="2846232" cy="540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Kontekstualus</a:t>
            </a:r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143000" y="2921358"/>
            <a:ext cx="9872871" cy="1006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Susijęs su santykiais, susitarimais, , ugdymu(</a:t>
            </a:r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kiekvienam ir visiems</a:t>
            </a:r>
          </a:p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(į vaiką orientuota pedagogika)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1854557" y="4374523"/>
            <a:ext cx="8165205" cy="1227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Skatina vaikų kūrybingumą, savarankiškumą, pasitikėjimą savimi, iniciatyvą, turi ilgalaikį poveikį</a:t>
            </a:r>
          </a:p>
        </p:txBody>
      </p:sp>
      <p:sp>
        <p:nvSpPr>
          <p:cNvPr id="7" name="Stačiakampis 6"/>
          <p:cNvSpPr/>
          <p:nvPr/>
        </p:nvSpPr>
        <p:spPr>
          <a:xfrm>
            <a:off x="2846231" y="5808372"/>
            <a:ext cx="5859887" cy="671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Atspindys - patirtinio ugdymo(</a:t>
            </a:r>
            <a:r>
              <a:rPr lang="lt-LT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strategijos.</a:t>
            </a:r>
          </a:p>
        </p:txBody>
      </p:sp>
      <p:cxnSp>
        <p:nvCxnSpPr>
          <p:cNvPr id="9" name="Tiesioji rodyklės jungtis 8"/>
          <p:cNvCxnSpPr>
            <a:stCxn id="4" idx="2"/>
          </p:cNvCxnSpPr>
          <p:nvPr/>
        </p:nvCxnSpPr>
        <p:spPr>
          <a:xfrm>
            <a:off x="5608751" y="2537139"/>
            <a:ext cx="6438" cy="384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Tiesioji rodyklės jungtis 10"/>
          <p:cNvCxnSpPr/>
          <p:nvPr/>
        </p:nvCxnSpPr>
        <p:spPr>
          <a:xfrm>
            <a:off x="5615189" y="3928055"/>
            <a:ext cx="0" cy="446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Tiesioji rodyklės jungtis 12"/>
          <p:cNvCxnSpPr/>
          <p:nvPr/>
        </p:nvCxnSpPr>
        <p:spPr>
          <a:xfrm>
            <a:off x="5608751" y="5602310"/>
            <a:ext cx="0" cy="206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659303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/>
          <p:cNvSpPr/>
          <p:nvPr/>
        </p:nvSpPr>
        <p:spPr>
          <a:xfrm>
            <a:off x="3966317" y="746974"/>
            <a:ext cx="3473169" cy="798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Mokėjimas mokytis + inovacijos </a:t>
            </a:r>
          </a:p>
        </p:txBody>
      </p:sp>
      <p:sp>
        <p:nvSpPr>
          <p:cNvPr id="8" name="Stačiakampis 7"/>
          <p:cNvSpPr/>
          <p:nvPr/>
        </p:nvSpPr>
        <p:spPr>
          <a:xfrm>
            <a:off x="1899635" y="1828799"/>
            <a:ext cx="3271234" cy="1558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Informatinio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mąstymo ugdymas</a:t>
            </a:r>
          </a:p>
        </p:txBody>
      </p:sp>
      <p:sp>
        <p:nvSpPr>
          <p:cNvPr id="10" name="Stačiakampis 9"/>
          <p:cNvSpPr/>
          <p:nvPr/>
        </p:nvSpPr>
        <p:spPr>
          <a:xfrm>
            <a:off x="6555347" y="1880315"/>
            <a:ext cx="3309871" cy="1455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Inžinerinio</a:t>
            </a:r>
          </a:p>
        </p:txBody>
      </p:sp>
      <p:sp>
        <p:nvSpPr>
          <p:cNvPr id="11" name="Stačiakampis 10"/>
          <p:cNvSpPr/>
          <p:nvPr/>
        </p:nvSpPr>
        <p:spPr>
          <a:xfrm>
            <a:off x="2859109" y="3902299"/>
            <a:ext cx="5756857" cy="1532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Gamtamokslinio</a:t>
            </a:r>
          </a:p>
        </p:txBody>
      </p:sp>
      <p:cxnSp>
        <p:nvCxnSpPr>
          <p:cNvPr id="13" name="Tiesioji rodyklės jungtis 12"/>
          <p:cNvCxnSpPr/>
          <p:nvPr/>
        </p:nvCxnSpPr>
        <p:spPr>
          <a:xfrm>
            <a:off x="4520485" y="1519707"/>
            <a:ext cx="0" cy="321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Tiesioji rodyklės jungtis 15"/>
          <p:cNvCxnSpPr/>
          <p:nvPr/>
        </p:nvCxnSpPr>
        <p:spPr>
          <a:xfrm>
            <a:off x="6838682" y="1519707"/>
            <a:ext cx="0" cy="360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Tiesioji rodyklės jungtis 17"/>
          <p:cNvCxnSpPr>
            <a:cxnSpLocks/>
            <a:stCxn id="5" idx="2"/>
          </p:cNvCxnSpPr>
          <p:nvPr/>
        </p:nvCxnSpPr>
        <p:spPr>
          <a:xfrm flipH="1">
            <a:off x="5679208" y="1545464"/>
            <a:ext cx="23694" cy="2382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tačiakampis 6"/>
          <p:cNvSpPr/>
          <p:nvPr/>
        </p:nvSpPr>
        <p:spPr>
          <a:xfrm>
            <a:off x="9311426" y="3593205"/>
            <a:ext cx="2537137" cy="1841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Matematinio (STEAM)</a:t>
            </a:r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Tiesioji rodyklės jungtis 11"/>
          <p:cNvCxnSpPr>
            <a:stCxn id="11" idx="3"/>
          </p:cNvCxnSpPr>
          <p:nvPr/>
        </p:nvCxnSpPr>
        <p:spPr>
          <a:xfrm>
            <a:off x="8615966" y="4668592"/>
            <a:ext cx="713564" cy="6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976778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3026535" y="385491"/>
            <a:ext cx="5640947" cy="83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Skatina mokymosi motyvaciją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3026535" y="1635619"/>
            <a:ext cx="5640947" cy="190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Padeda perprasti įvairius mokymo(</a:t>
            </a:r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būdus, sukurti sėkmingo mokymo(</a:t>
            </a:r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prielaidas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381741" y="4018211"/>
            <a:ext cx="4705414" cy="2454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Vaikai mokosi veikdami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įsitraukia į veiklą, plėtoja iniciatyvas, planuoja, </a:t>
            </a:r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daruge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dirba, svarsto , tyrinėja, analizuoja, pristato rezultatus, laikosi susitarimų;</a:t>
            </a:r>
          </a:p>
        </p:txBody>
      </p:sp>
      <p:sp>
        <p:nvSpPr>
          <p:cNvPr id="5" name="Stačiakampis 4"/>
          <p:cNvSpPr/>
          <p:nvPr/>
        </p:nvSpPr>
        <p:spPr>
          <a:xfrm>
            <a:off x="5184560" y="3954693"/>
            <a:ext cx="6625700" cy="2517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Įgauna sėkmingo mokymo(</a:t>
            </a:r>
            <a:r>
              <a:rPr lang="lt-LT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patirčių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sieja naują informaciją su ankstesne patirtimi; supranta kuo veikla susijusi su tikru kasdieniu gyvenimu; mokosi jiems tinkamu tempu; gali klysti ir vėl bandyti; priima kiekvieną žmogų, neišskiria „kitokio“, atranda, išbando sau priimtiniausią būdą; pasitiki vienas kitu (vaikas – pedagogas).</a:t>
            </a:r>
          </a:p>
        </p:txBody>
      </p:sp>
      <p:cxnSp>
        <p:nvCxnSpPr>
          <p:cNvPr id="7" name="Tiesioji rodyklės jungtis 6"/>
          <p:cNvCxnSpPr>
            <a:stCxn id="2" idx="2"/>
            <a:endCxn id="3" idx="0"/>
          </p:cNvCxnSpPr>
          <p:nvPr/>
        </p:nvCxnSpPr>
        <p:spPr>
          <a:xfrm>
            <a:off x="5847009" y="1222618"/>
            <a:ext cx="0" cy="413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Tiesioji rodyklės jungtis 8"/>
          <p:cNvCxnSpPr>
            <a:cxnSpLocks/>
            <a:stCxn id="3" idx="2"/>
            <a:endCxn id="4" idx="0"/>
          </p:cNvCxnSpPr>
          <p:nvPr/>
        </p:nvCxnSpPr>
        <p:spPr>
          <a:xfrm flipH="1">
            <a:off x="2734448" y="3541692"/>
            <a:ext cx="3112561" cy="476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Tiesioji rodyklės jungtis 10"/>
          <p:cNvCxnSpPr>
            <a:cxnSpLocks/>
            <a:stCxn id="3" idx="2"/>
            <a:endCxn id="5" idx="0"/>
          </p:cNvCxnSpPr>
          <p:nvPr/>
        </p:nvCxnSpPr>
        <p:spPr>
          <a:xfrm>
            <a:off x="5847009" y="3541692"/>
            <a:ext cx="2650401" cy="413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515109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PROJEKTINIS MOKYMAS(IS)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>
              <a:buFont typeface="+mj-lt"/>
              <a:buAutoNum type="arabicPeriod"/>
            </a:pP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Orientuotas į procesą (ne tradicinis);</a:t>
            </a:r>
          </a:p>
          <a:p>
            <a:pPr marL="502920" indent="-457200">
              <a:buFont typeface="+mj-lt"/>
              <a:buAutoNum type="arabicPeriod"/>
            </a:pP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Dinamiškas;</a:t>
            </a:r>
          </a:p>
          <a:p>
            <a:pPr marL="502920" indent="-457200">
              <a:buFont typeface="+mj-lt"/>
              <a:buAutoNum type="arabicPeriod"/>
            </a:pP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Daugiasluoksnis, integralus pažinimas (ne linijinis);</a:t>
            </a:r>
          </a:p>
          <a:p>
            <a:pPr marL="502920" indent="-457200">
              <a:buFont typeface="+mj-lt"/>
              <a:buAutoNum type="arabicPeriod"/>
            </a:pP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Mokosi ir pritaiko gautus rezultatus čia ir dabar;</a:t>
            </a:r>
          </a:p>
          <a:p>
            <a:pPr marL="502920" indent="-457200">
              <a:buFont typeface="+mj-lt"/>
              <a:buAutoNum type="arabicPeriod"/>
            </a:pP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Grįstas įvairove, alternatyvomis, kūrybingumu, drąsa, naujų kelių paieška (ne tik tuo, kas jau žinoma).</a:t>
            </a:r>
          </a:p>
          <a:p>
            <a:pPr marL="502920" indent="-457200">
              <a:buFont typeface="+mj-lt"/>
              <a:buAutoNum type="arabicPeriod"/>
            </a:pPr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3949148" y="6311590"/>
            <a:ext cx="1648764" cy="277363"/>
          </a:xfrm>
        </p:spPr>
        <p:txBody>
          <a:bodyPr/>
          <a:lstStyle/>
          <a:p>
            <a:pPr algn="l"/>
            <a:endParaRPr lang="lt-L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9072876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Pagrindas">
  <a:themeElements>
    <a:clrScheme name="Pagrinda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Pagrind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grinda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849</Words>
  <Application>Microsoft Office PowerPoint</Application>
  <PresentationFormat>Plačiaekranė</PresentationFormat>
  <Paragraphs>90</Paragraphs>
  <Slides>22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22</vt:i4>
      </vt:variant>
    </vt:vector>
  </HeadingPairs>
  <TitlesOfParts>
    <vt:vector size="27" baseType="lpstr">
      <vt:lpstr>Arial</vt:lpstr>
      <vt:lpstr>Calibri</vt:lpstr>
      <vt:lpstr>Corbel</vt:lpstr>
      <vt:lpstr>Times New Roman</vt:lpstr>
      <vt:lpstr>Pagrindas</vt:lpstr>
      <vt:lpstr>Panevėžio lopšelis-darželis „Žibutė“   patirčių erdvės  rekomendacijos priešmokyklinio ugdymo pedagogui</vt:lpstr>
      <vt:lpstr>„PowerPoint“ pateiktis</vt:lpstr>
      <vt:lpstr>„PowerPoint“ pateiktis</vt:lpstr>
      <vt:lpstr>PROJEKTŲ TIKSLAS</vt:lpstr>
      <vt:lpstr>„PowerPoint“ pateiktis</vt:lpstr>
      <vt:lpstr>„PowerPoint“ pateiktis</vt:lpstr>
      <vt:lpstr>„PowerPoint“ pateiktis</vt:lpstr>
      <vt:lpstr>„PowerPoint“ pateiktis</vt:lpstr>
      <vt:lpstr>PROJEKTINIS MOKYMAS(IS)</vt:lpstr>
      <vt:lpstr>„PowerPoint“ pateiktis</vt:lpstr>
      <vt:lpstr>„PowerPoint“ pateiktis</vt:lpstr>
      <vt:lpstr>„PowerPoint“ pateiktis</vt:lpstr>
      <vt:lpstr>„PowerPoint“ pateiktis</vt:lpstr>
      <vt:lpstr>INTEGRALUMAS</vt:lpstr>
      <vt:lpstr>VEIKLŲ GAUSA PROJEKTUOSE – NĖRA SAVITIKSLĖ Pasiūlymai teikiami:  1. Įvairiems vaikų ugdymo(si) poreikiams tenkinti; 2. Būdai sumanymams įveikti; 3. Ugdymo(si) aplinkų ir veiklų pritaikymas vaikams, turintiems specialiųjų ugdymo(si) poreikių. PADEDA UŽTIKRINTI VAIKO TEISĘ Į KOKYBIŠKĄ UGDYMĄ(SI)     </vt:lpstr>
      <vt:lpstr>         PASIEKIMAI VERTINAMI NUOLAT  Pasirenkant tinkamus vertinimo metodus  Formuojamasis (nuolat) vaikų pasiekimų vertinimas derinamas su įprastiniais, privalomaisiais, formaliais (fiksuotais pusmečiais) vaikų pasiekimų vertinimo būdais. Į vertinimo procesą įtraukiami kiti ugdymo proceso dalyviai (tėvai, švietimo pagalbos specialistai, pradinių klasių mokytojai, administracija).        </vt:lpstr>
      <vt:lpstr>PROJEKTAS - LANKSTUMAS Modeliuojamas – ne pa žodžiui atkartojamas. Atsižvelgiama, kai vaikai siūlo spręsti skirtingas problemas, numato kitokias projektų įgyvendinimo kryptis; pedagogai – gali numatyti kitokią intrigą;   </vt:lpstr>
      <vt:lpstr>PROJEKTAI Ne būtina įgyvendinti iš eilės; Gali tęstis:  savaitę; dvi savaites; kelias savaites; mėnesį..... TĘSIASI IŠ PROJEKTO KILUSIŲ IDĖJŲ  Nėra siekiamybė įgyvendinti visų projektų!      </vt:lpstr>
      <vt:lpstr>PAGRINDAS LIEKA – PRIEŠMOKYKLINIO UGDYMO BENDROJI PROGRAMA.  PROGRAMA GRĮSTAS – PLANAS.</vt:lpstr>
      <vt:lpstr>PROJEKTINĖ VEIKLA – GALI BŪTI ĮTRAUKIAMA PALAIPSNIUI, IŠBANDANT ATSKIRUS PROJEKTINĖS VEIKLOS ELEMENTUS,  ĮGYVENDINANT MINI PROJEKTUS.  Galima dirbti vien PROJEKTINIU BŪDU, galima derinti PROJEKTINĮ ir TRADICINĮ ugdymą(si). PROJEKTAI turi vykti kaip tikras ugdymas(is) – NE GALI TAPTI KAIP PAPILDOMA VEIKLA PO TRADICINIŲ UŽSIĖMIMŲ.</vt:lpstr>
      <vt:lpstr>PROJEKTAI gali turėti ne vieną organizavimo formą:  Trumpas MINI projektas; projektiniai darbai (vaikų iniciatyvomis paremtos veiklos); kelių grupių jungtinis projektas; priešmokyklinės grupės ir kitų darželio grupių projektas; priešmokyklinės grupės ir pirmokų projektas; projektinė savaitė ( įvairios grupės vykdo projektus, vėliau juos bendrai pristato).  </vt:lpstr>
      <vt:lpstr>AČIŪ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PANEVĖŽIO LOPŠELIS-DARŽELIS „RŪTA“   IKIMOKYKLINIO UGDYMO(SI) PLANAVIMAS PAGAL „IKIMOKYKLINIO AMŽIAUS VAIKŲ PASIEKIMŲ APRAŠĄ“, 2014 M.,  „IKIMOKYKLINIO UGDYMO METODINES REKOMENDACIJAS“, 2015 M.</dc:title>
  <dc:creator>Loreta Simanavičienė</dc:creator>
  <cp:lastModifiedBy>Žibutė Darželis</cp:lastModifiedBy>
  <cp:revision>101</cp:revision>
  <dcterms:created xsi:type="dcterms:W3CDTF">2016-12-11T15:02:55Z</dcterms:created>
  <dcterms:modified xsi:type="dcterms:W3CDTF">2022-04-28T23:30:43Z</dcterms:modified>
</cp:coreProperties>
</file>