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28"/>
  </p:notesMasterIdLst>
  <p:sldIdLst>
    <p:sldId id="284" r:id="rId2"/>
    <p:sldId id="280" r:id="rId3"/>
    <p:sldId id="263" r:id="rId4"/>
    <p:sldId id="258" r:id="rId5"/>
    <p:sldId id="259" r:id="rId6"/>
    <p:sldId id="260" r:id="rId7"/>
    <p:sldId id="261" r:id="rId8"/>
    <p:sldId id="262" r:id="rId9"/>
    <p:sldId id="325" r:id="rId10"/>
    <p:sldId id="324" r:id="rId11"/>
    <p:sldId id="312" r:id="rId12"/>
    <p:sldId id="314" r:id="rId13"/>
    <p:sldId id="274" r:id="rId14"/>
    <p:sldId id="285" r:id="rId15"/>
    <p:sldId id="326" r:id="rId16"/>
    <p:sldId id="327" r:id="rId17"/>
    <p:sldId id="328" r:id="rId18"/>
    <p:sldId id="329" r:id="rId19"/>
    <p:sldId id="330" r:id="rId20"/>
    <p:sldId id="331" r:id="rId21"/>
    <p:sldId id="332" r:id="rId22"/>
    <p:sldId id="333" r:id="rId23"/>
    <p:sldId id="334" r:id="rId24"/>
    <p:sldId id="335" r:id="rId25"/>
    <p:sldId id="336" r:id="rId26"/>
    <p:sldId id="337" r:id="rId27"/>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21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83AE66-DFBE-43C1-B752-9CC672DA3D3D}" type="datetimeFigureOut">
              <a:rPr lang="lt-LT" smtClean="0"/>
              <a:t>2022-04-25</a:t>
            </a:fld>
            <a:endParaRPr lang="lt-LT"/>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501B47-2297-448B-9C5D-6CC5FF98D0AB}" type="slidenum">
              <a:rPr lang="lt-LT" smtClean="0"/>
              <a:t>‹#›</a:t>
            </a:fld>
            <a:endParaRPr lang="lt-LT"/>
          </a:p>
        </p:txBody>
      </p:sp>
    </p:spTree>
    <p:extLst>
      <p:ext uri="{BB962C8B-B14F-4D97-AF65-F5344CB8AC3E}">
        <p14:creationId xmlns:p14="http://schemas.microsoft.com/office/powerpoint/2010/main" val="2709279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lt-LT">
                <a:solidFill>
                  <a:srgbClr val="000000"/>
                </a:solidFill>
                <a:latin typeface="Arial" panose="020B0604020202020204" pitchFamily="34" charset="0"/>
              </a:rPr>
              <a:t>Loreta Simanavičienė          </a:t>
            </a:r>
          </a:p>
        </p:txBody>
      </p:sp>
      <p:sp>
        <p:nvSpPr>
          <p:cNvPr id="29699" name="Rectangle 3"/>
          <p:cNvSpPr>
            <a:spLocks noGrp="1" noChangeArrowheads="1"/>
          </p:cNvSpPr>
          <p:nvPr>
            <p:ph type="dt" sz="quarter" idx="1"/>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lt-LT">
                <a:solidFill>
                  <a:srgbClr val="000000"/>
                </a:solidFill>
                <a:latin typeface="Arial" panose="020B0604020202020204" pitchFamily="34" charset="0"/>
              </a:rPr>
              <a:t>2</a:t>
            </a:r>
          </a:p>
        </p:txBody>
      </p:sp>
      <p:sp>
        <p:nvSpPr>
          <p:cNvPr id="29700" name="Rectangle 6"/>
          <p:cNvSpPr>
            <a:spLocks noGrp="1" noChangeArrowheads="1"/>
          </p:cNvSpPr>
          <p:nvPr>
            <p:ph type="ftr" sz="quarter" idx="4"/>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lt-LT">
                <a:solidFill>
                  <a:srgbClr val="000000"/>
                </a:solidFill>
                <a:latin typeface="Arial" panose="020B0604020202020204" pitchFamily="34" charset="0"/>
              </a:rPr>
              <a:t>2013 12 03</a:t>
            </a:r>
          </a:p>
        </p:txBody>
      </p:sp>
      <p:sp>
        <p:nvSpPr>
          <p:cNvPr id="29701"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37C155E-567C-44C1-99A1-3B63B6CEF26B}" type="slidenum">
              <a:rPr lang="en-US" altLang="lt-LT">
                <a:solidFill>
                  <a:srgbClr val="000000"/>
                </a:solidFill>
                <a:latin typeface="Arial" panose="020B0604020202020204" pitchFamily="34" charset="0"/>
              </a:rPr>
              <a:pPr/>
              <a:t>4</a:t>
            </a:fld>
            <a:endParaRPr lang="en-US" altLang="lt-LT">
              <a:solidFill>
                <a:srgbClr val="000000"/>
              </a:solidFill>
              <a:latin typeface="Arial" panose="020B0604020202020204" pitchFamily="34" charset="0"/>
            </a:endParaRPr>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pPr eaLnBrk="1" hangingPunct="1"/>
            <a:endParaRPr lang="lt-LT" altLang="lt-LT">
              <a:latin typeface="Arial" panose="020B0604020202020204" pitchFamily="34" charset="0"/>
            </a:endParaRPr>
          </a:p>
        </p:txBody>
      </p:sp>
    </p:spTree>
    <p:extLst>
      <p:ext uri="{BB962C8B-B14F-4D97-AF65-F5344CB8AC3E}">
        <p14:creationId xmlns:p14="http://schemas.microsoft.com/office/powerpoint/2010/main" val="3686925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lt-LT"/>
              <a:t>Spustelėję redag. ruoš. pavad. stilių</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Spustelėję redag. ruoš. paantrš. stilių</a:t>
            </a:r>
            <a:endParaRPr lang="en-US" dirty="0"/>
          </a:p>
        </p:txBody>
      </p:sp>
      <p:sp>
        <p:nvSpPr>
          <p:cNvPr id="4" name="Date Placeholder 3"/>
          <p:cNvSpPr>
            <a:spLocks noGrp="1"/>
          </p:cNvSpPr>
          <p:nvPr>
            <p:ph type="dt" sz="half" idx="10"/>
          </p:nvPr>
        </p:nvSpPr>
        <p:spPr/>
        <p:txBody>
          <a:bodyPr/>
          <a:lstStyle/>
          <a:p>
            <a:fld id="{4FC9272F-14CB-431A-B4E1-3BB958DD39AA}" type="datetime1">
              <a:rPr lang="lt-LT" smtClean="0">
                <a:solidFill>
                  <a:prstClr val="black">
                    <a:tint val="75000"/>
                  </a:prstClr>
                </a:solidFill>
              </a:rPr>
              <a:pPr/>
              <a:t>2022-04-25</a:t>
            </a:fld>
            <a:endParaRPr lang="lt-LT">
              <a:solidFill>
                <a:prstClr val="black">
                  <a:tint val="75000"/>
                </a:prstClr>
              </a:solidFill>
            </a:endParaRPr>
          </a:p>
        </p:txBody>
      </p:sp>
      <p:sp>
        <p:nvSpPr>
          <p:cNvPr id="5" name="Footer Placeholder 4"/>
          <p:cNvSpPr>
            <a:spLocks noGrp="1"/>
          </p:cNvSpPr>
          <p:nvPr>
            <p:ph type="ftr" sz="quarter" idx="11"/>
          </p:nvPr>
        </p:nvSpPr>
        <p:spPr>
          <a:xfrm>
            <a:off x="5332412" y="5883275"/>
            <a:ext cx="4324044" cy="365125"/>
          </a:xfrm>
        </p:spPr>
        <p:txBody>
          <a:bodyPr/>
          <a:lstStyle/>
          <a:p>
            <a:r>
              <a:rPr lang="lt-LT">
                <a:solidFill>
                  <a:prstClr val="black">
                    <a:tint val="75000"/>
                  </a:prstClr>
                </a:solidFill>
              </a:rPr>
              <a:t>Loreta Simanavičienė 2015-05-19</a:t>
            </a:r>
          </a:p>
        </p:txBody>
      </p:sp>
      <p:sp>
        <p:nvSpPr>
          <p:cNvPr id="6" name="Slide Number Placeholder 5"/>
          <p:cNvSpPr>
            <a:spLocks noGrp="1"/>
          </p:cNvSpPr>
          <p:nvPr>
            <p:ph type="sldNum" sz="quarter" idx="12"/>
          </p:nvPr>
        </p:nvSpPr>
        <p:spPr/>
        <p:txBody>
          <a:bodyPr/>
          <a:lstStyle/>
          <a:p>
            <a:fld id="{FA4A0C5E-F283-48CB-A368-FF524ED2B2F0}"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2906409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nė nuotrauka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lt-LT"/>
              <a:t>Spustelėję redag. ruoš. pavad. stilių</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 norėdami įtraukti pav.</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Date Placeholder 4"/>
          <p:cNvSpPr>
            <a:spLocks noGrp="1"/>
          </p:cNvSpPr>
          <p:nvPr>
            <p:ph type="dt" sz="half" idx="10"/>
          </p:nvPr>
        </p:nvSpPr>
        <p:spPr/>
        <p:txBody>
          <a:bodyPr/>
          <a:lstStyle/>
          <a:p>
            <a:fld id="{61F1F420-A909-4C3A-8C65-4E8DE35D72A0}" type="datetime1">
              <a:rPr lang="lt-LT" smtClean="0">
                <a:solidFill>
                  <a:prstClr val="black">
                    <a:tint val="75000"/>
                  </a:prstClr>
                </a:solidFill>
              </a:rPr>
              <a:pPr/>
              <a:t>2022-04-25</a:t>
            </a:fld>
            <a:endParaRPr lang="lt-LT">
              <a:solidFill>
                <a:prstClr val="black">
                  <a:tint val="75000"/>
                </a:prstClr>
              </a:solidFill>
            </a:endParaRPr>
          </a:p>
        </p:txBody>
      </p:sp>
      <p:sp>
        <p:nvSpPr>
          <p:cNvPr id="6" name="Footer Placeholder 5"/>
          <p:cNvSpPr>
            <a:spLocks noGrp="1"/>
          </p:cNvSpPr>
          <p:nvPr>
            <p:ph type="ftr" sz="quarter" idx="11"/>
          </p:nvPr>
        </p:nvSpPr>
        <p:spPr/>
        <p:txBody>
          <a:bodyPr/>
          <a:lstStyle/>
          <a:p>
            <a:r>
              <a:rPr lang="lt-LT">
                <a:solidFill>
                  <a:prstClr val="black">
                    <a:tint val="75000"/>
                  </a:prstClr>
                </a:solidFill>
              </a:rPr>
              <a:t>Loreta Simanavičienė 2015-05-19</a:t>
            </a:r>
          </a:p>
        </p:txBody>
      </p:sp>
      <p:sp>
        <p:nvSpPr>
          <p:cNvPr id="7" name="Slide Number Placeholder 6"/>
          <p:cNvSpPr>
            <a:spLocks noGrp="1"/>
          </p:cNvSpPr>
          <p:nvPr>
            <p:ph type="sldNum" sz="quarter" idx="12"/>
          </p:nvPr>
        </p:nvSpPr>
        <p:spPr/>
        <p:txBody>
          <a:bodyPr/>
          <a:lstStyle/>
          <a:p>
            <a:fld id="{FA4A0C5E-F283-48CB-A368-FF524ED2B2F0}"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3127481380"/>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lt-LT"/>
              <a:t>Spustelėję redag. ruoš. pavad. stilių</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e Placeholder 3"/>
          <p:cNvSpPr>
            <a:spLocks noGrp="1"/>
          </p:cNvSpPr>
          <p:nvPr>
            <p:ph type="dt" sz="half" idx="10"/>
          </p:nvPr>
        </p:nvSpPr>
        <p:spPr/>
        <p:txBody>
          <a:bodyPr/>
          <a:lstStyle/>
          <a:p>
            <a:fld id="{61F1F420-A909-4C3A-8C65-4E8DE35D72A0}" type="datetime1">
              <a:rPr lang="lt-LT" smtClean="0">
                <a:solidFill>
                  <a:prstClr val="black">
                    <a:tint val="75000"/>
                  </a:prstClr>
                </a:solidFill>
              </a:rPr>
              <a:pPr/>
              <a:t>2022-04-25</a:t>
            </a:fld>
            <a:endParaRPr lang="lt-LT">
              <a:solidFill>
                <a:prstClr val="black">
                  <a:tint val="75000"/>
                </a:prstClr>
              </a:solidFill>
            </a:endParaRPr>
          </a:p>
        </p:txBody>
      </p:sp>
      <p:sp>
        <p:nvSpPr>
          <p:cNvPr id="5" name="Footer Placeholder 4"/>
          <p:cNvSpPr>
            <a:spLocks noGrp="1"/>
          </p:cNvSpPr>
          <p:nvPr>
            <p:ph type="ftr" sz="quarter" idx="11"/>
          </p:nvPr>
        </p:nvSpPr>
        <p:spPr/>
        <p:txBody>
          <a:bodyPr/>
          <a:lstStyle/>
          <a:p>
            <a:r>
              <a:rPr lang="lt-LT">
                <a:solidFill>
                  <a:prstClr val="black">
                    <a:tint val="75000"/>
                  </a:prstClr>
                </a:solidFill>
              </a:rPr>
              <a:t>Loreta Simanavičienė 2015-05-19</a:t>
            </a:r>
          </a:p>
        </p:txBody>
      </p:sp>
      <p:sp>
        <p:nvSpPr>
          <p:cNvPr id="6" name="Slide Number Placeholder 5"/>
          <p:cNvSpPr>
            <a:spLocks noGrp="1"/>
          </p:cNvSpPr>
          <p:nvPr>
            <p:ph type="sldNum" sz="quarter" idx="12"/>
          </p:nvPr>
        </p:nvSpPr>
        <p:spPr/>
        <p:txBody>
          <a:bodyPr/>
          <a:lstStyle/>
          <a:p>
            <a:fld id="{FA4A0C5E-F283-48CB-A368-FF524ED2B2F0}"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18787908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lt-LT"/>
              <a:t>Spustelėję redag. ruoš. pavad. stilių</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Spustelėję redag. ruoš. teksto stilių</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e Placeholder 3"/>
          <p:cNvSpPr>
            <a:spLocks noGrp="1"/>
          </p:cNvSpPr>
          <p:nvPr>
            <p:ph type="dt" sz="half" idx="10"/>
          </p:nvPr>
        </p:nvSpPr>
        <p:spPr/>
        <p:txBody>
          <a:bodyPr/>
          <a:lstStyle/>
          <a:p>
            <a:fld id="{61F1F420-A909-4C3A-8C65-4E8DE35D72A0}" type="datetime1">
              <a:rPr lang="lt-LT" smtClean="0">
                <a:solidFill>
                  <a:prstClr val="black">
                    <a:tint val="75000"/>
                  </a:prstClr>
                </a:solidFill>
              </a:rPr>
              <a:pPr/>
              <a:t>2022-04-25</a:t>
            </a:fld>
            <a:endParaRPr lang="lt-LT">
              <a:solidFill>
                <a:prstClr val="black">
                  <a:tint val="75000"/>
                </a:prstClr>
              </a:solidFill>
            </a:endParaRPr>
          </a:p>
        </p:txBody>
      </p:sp>
      <p:sp>
        <p:nvSpPr>
          <p:cNvPr id="5" name="Footer Placeholder 4"/>
          <p:cNvSpPr>
            <a:spLocks noGrp="1"/>
          </p:cNvSpPr>
          <p:nvPr>
            <p:ph type="ftr" sz="quarter" idx="11"/>
          </p:nvPr>
        </p:nvSpPr>
        <p:spPr/>
        <p:txBody>
          <a:bodyPr/>
          <a:lstStyle/>
          <a:p>
            <a:r>
              <a:rPr lang="lt-LT">
                <a:solidFill>
                  <a:prstClr val="black">
                    <a:tint val="75000"/>
                  </a:prstClr>
                </a:solidFill>
              </a:rPr>
              <a:t>Loreta Simanavičienė 2015-05-19</a:t>
            </a:r>
          </a:p>
        </p:txBody>
      </p:sp>
      <p:sp>
        <p:nvSpPr>
          <p:cNvPr id="6" name="Slide Number Placeholder 5"/>
          <p:cNvSpPr>
            <a:spLocks noGrp="1"/>
          </p:cNvSpPr>
          <p:nvPr>
            <p:ph type="sldNum" sz="quarter" idx="12"/>
          </p:nvPr>
        </p:nvSpPr>
        <p:spPr/>
        <p:txBody>
          <a:bodyPr/>
          <a:lstStyle/>
          <a:p>
            <a:fld id="{FA4A0C5E-F283-48CB-A368-FF524ED2B2F0}"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1932190539"/>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lt-LT"/>
              <a:t>Spustelėję redag. ruoš. pavad. stilių</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e Placeholder 3"/>
          <p:cNvSpPr>
            <a:spLocks noGrp="1"/>
          </p:cNvSpPr>
          <p:nvPr>
            <p:ph type="dt" sz="half" idx="10"/>
          </p:nvPr>
        </p:nvSpPr>
        <p:spPr/>
        <p:txBody>
          <a:bodyPr/>
          <a:lstStyle/>
          <a:p>
            <a:fld id="{61F1F420-A909-4C3A-8C65-4E8DE35D72A0}" type="datetime1">
              <a:rPr lang="lt-LT" smtClean="0">
                <a:solidFill>
                  <a:prstClr val="black">
                    <a:tint val="75000"/>
                  </a:prstClr>
                </a:solidFill>
              </a:rPr>
              <a:pPr/>
              <a:t>2022-04-25</a:t>
            </a:fld>
            <a:endParaRPr lang="lt-LT">
              <a:solidFill>
                <a:prstClr val="black">
                  <a:tint val="75000"/>
                </a:prstClr>
              </a:solidFill>
            </a:endParaRPr>
          </a:p>
        </p:txBody>
      </p:sp>
      <p:sp>
        <p:nvSpPr>
          <p:cNvPr id="5" name="Footer Placeholder 4"/>
          <p:cNvSpPr>
            <a:spLocks noGrp="1"/>
          </p:cNvSpPr>
          <p:nvPr>
            <p:ph type="ftr" sz="quarter" idx="11"/>
          </p:nvPr>
        </p:nvSpPr>
        <p:spPr/>
        <p:txBody>
          <a:bodyPr/>
          <a:lstStyle/>
          <a:p>
            <a:r>
              <a:rPr lang="lt-LT">
                <a:solidFill>
                  <a:prstClr val="black">
                    <a:tint val="75000"/>
                  </a:prstClr>
                </a:solidFill>
              </a:rPr>
              <a:t>Loreta Simanavičienė 2015-05-19</a:t>
            </a:r>
          </a:p>
        </p:txBody>
      </p:sp>
      <p:sp>
        <p:nvSpPr>
          <p:cNvPr id="6" name="Slide Number Placeholder 5"/>
          <p:cNvSpPr>
            <a:spLocks noGrp="1"/>
          </p:cNvSpPr>
          <p:nvPr>
            <p:ph type="sldNum" sz="quarter" idx="12"/>
          </p:nvPr>
        </p:nvSpPr>
        <p:spPr/>
        <p:txBody>
          <a:bodyPr/>
          <a:lstStyle/>
          <a:p>
            <a:fld id="{FA4A0C5E-F283-48CB-A368-FF524ED2B2F0}"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220603273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lt-LT"/>
              <a:t>Spustelėję redag. ruoš. pavad. stilių</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lt-LT"/>
              <a:t>Spustelėję redag. ruoš. teksto stilių</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e Placeholder 3"/>
          <p:cNvSpPr>
            <a:spLocks noGrp="1"/>
          </p:cNvSpPr>
          <p:nvPr>
            <p:ph type="dt" sz="half" idx="10"/>
          </p:nvPr>
        </p:nvSpPr>
        <p:spPr/>
        <p:txBody>
          <a:bodyPr/>
          <a:lstStyle/>
          <a:p>
            <a:fld id="{61F1F420-A909-4C3A-8C65-4E8DE35D72A0}" type="datetime1">
              <a:rPr lang="lt-LT" smtClean="0">
                <a:solidFill>
                  <a:prstClr val="black">
                    <a:tint val="75000"/>
                  </a:prstClr>
                </a:solidFill>
              </a:rPr>
              <a:pPr/>
              <a:t>2022-04-25</a:t>
            </a:fld>
            <a:endParaRPr lang="lt-LT">
              <a:solidFill>
                <a:prstClr val="black">
                  <a:tint val="75000"/>
                </a:prstClr>
              </a:solidFill>
            </a:endParaRPr>
          </a:p>
        </p:txBody>
      </p:sp>
      <p:sp>
        <p:nvSpPr>
          <p:cNvPr id="5" name="Footer Placeholder 4"/>
          <p:cNvSpPr>
            <a:spLocks noGrp="1"/>
          </p:cNvSpPr>
          <p:nvPr>
            <p:ph type="ftr" sz="quarter" idx="11"/>
          </p:nvPr>
        </p:nvSpPr>
        <p:spPr/>
        <p:txBody>
          <a:bodyPr/>
          <a:lstStyle/>
          <a:p>
            <a:r>
              <a:rPr lang="lt-LT">
                <a:solidFill>
                  <a:prstClr val="black">
                    <a:tint val="75000"/>
                  </a:prstClr>
                </a:solidFill>
              </a:rPr>
              <a:t>Loreta Simanavičienė 2015-05-19</a:t>
            </a:r>
          </a:p>
        </p:txBody>
      </p:sp>
      <p:sp>
        <p:nvSpPr>
          <p:cNvPr id="6" name="Slide Number Placeholder 5"/>
          <p:cNvSpPr>
            <a:spLocks noGrp="1"/>
          </p:cNvSpPr>
          <p:nvPr>
            <p:ph type="sldNum" sz="quarter" idx="12"/>
          </p:nvPr>
        </p:nvSpPr>
        <p:spPr/>
        <p:txBody>
          <a:bodyPr/>
          <a:lstStyle/>
          <a:p>
            <a:fld id="{FA4A0C5E-F283-48CB-A368-FF524ED2B2F0}"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30121267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lt-LT"/>
              <a:t>Spustelėję redag. ruoš. pavad. stilių</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lt-LT"/>
              <a:t>Spustelėję redag. ruoš. teksto stilių</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e Placeholder 3"/>
          <p:cNvSpPr>
            <a:spLocks noGrp="1"/>
          </p:cNvSpPr>
          <p:nvPr>
            <p:ph type="dt" sz="half" idx="10"/>
          </p:nvPr>
        </p:nvSpPr>
        <p:spPr/>
        <p:txBody>
          <a:bodyPr/>
          <a:lstStyle/>
          <a:p>
            <a:fld id="{61F1F420-A909-4C3A-8C65-4E8DE35D72A0}" type="datetime1">
              <a:rPr lang="lt-LT" smtClean="0">
                <a:solidFill>
                  <a:prstClr val="black">
                    <a:tint val="75000"/>
                  </a:prstClr>
                </a:solidFill>
              </a:rPr>
              <a:pPr/>
              <a:t>2022-04-25</a:t>
            </a:fld>
            <a:endParaRPr lang="lt-LT">
              <a:solidFill>
                <a:prstClr val="black">
                  <a:tint val="75000"/>
                </a:prstClr>
              </a:solidFill>
            </a:endParaRPr>
          </a:p>
        </p:txBody>
      </p:sp>
      <p:sp>
        <p:nvSpPr>
          <p:cNvPr id="5" name="Footer Placeholder 4"/>
          <p:cNvSpPr>
            <a:spLocks noGrp="1"/>
          </p:cNvSpPr>
          <p:nvPr>
            <p:ph type="ftr" sz="quarter" idx="11"/>
          </p:nvPr>
        </p:nvSpPr>
        <p:spPr/>
        <p:txBody>
          <a:bodyPr/>
          <a:lstStyle/>
          <a:p>
            <a:r>
              <a:rPr lang="lt-LT">
                <a:solidFill>
                  <a:prstClr val="black">
                    <a:tint val="75000"/>
                  </a:prstClr>
                </a:solidFill>
              </a:rPr>
              <a:t>Loreta Simanavičienė 2015-05-19</a:t>
            </a:r>
          </a:p>
        </p:txBody>
      </p:sp>
      <p:sp>
        <p:nvSpPr>
          <p:cNvPr id="6" name="Slide Number Placeholder 5"/>
          <p:cNvSpPr>
            <a:spLocks noGrp="1"/>
          </p:cNvSpPr>
          <p:nvPr>
            <p:ph type="sldNum" sz="quarter" idx="12"/>
          </p:nvPr>
        </p:nvSpPr>
        <p:spPr/>
        <p:txBody>
          <a:bodyPr/>
          <a:lstStyle/>
          <a:p>
            <a:fld id="{FA4A0C5E-F283-48CB-A368-FF524ED2B2F0}"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2455505654"/>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lt-LT"/>
              <a:t>Spustelėję redag. ruoš. pavad. stilių</a:t>
            </a:r>
            <a:endParaRPr lang="en-US" dirty="0"/>
          </a:p>
        </p:txBody>
      </p:sp>
      <p:sp>
        <p:nvSpPr>
          <p:cNvPr id="3" name="Vertical Text Placeholder 2"/>
          <p:cNvSpPr>
            <a:spLocks noGrp="1"/>
          </p:cNvSpPr>
          <p:nvPr>
            <p:ph type="body" orient="vert" idx="1"/>
          </p:nvPr>
        </p:nvSpPr>
        <p:spPr/>
        <p:txBody>
          <a:bodyPr vert="eaVert" ancho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10"/>
          </p:nvPr>
        </p:nvSpPr>
        <p:spPr/>
        <p:txBody>
          <a:bodyPr/>
          <a:lstStyle/>
          <a:p>
            <a:fld id="{3912AA55-8BA1-4A80-8E7F-026F403546B1}" type="datetime1">
              <a:rPr lang="lt-LT" smtClean="0">
                <a:solidFill>
                  <a:prstClr val="black">
                    <a:tint val="75000"/>
                  </a:prstClr>
                </a:solidFill>
              </a:rPr>
              <a:pPr/>
              <a:t>2022-04-25</a:t>
            </a:fld>
            <a:endParaRPr lang="lt-LT">
              <a:solidFill>
                <a:prstClr val="black">
                  <a:tint val="75000"/>
                </a:prstClr>
              </a:solidFill>
            </a:endParaRPr>
          </a:p>
        </p:txBody>
      </p:sp>
      <p:sp>
        <p:nvSpPr>
          <p:cNvPr id="5" name="Footer Placeholder 4"/>
          <p:cNvSpPr>
            <a:spLocks noGrp="1"/>
          </p:cNvSpPr>
          <p:nvPr>
            <p:ph type="ftr" sz="quarter" idx="11"/>
          </p:nvPr>
        </p:nvSpPr>
        <p:spPr/>
        <p:txBody>
          <a:bodyPr/>
          <a:lstStyle/>
          <a:p>
            <a:r>
              <a:rPr lang="lt-LT">
                <a:solidFill>
                  <a:prstClr val="black">
                    <a:tint val="75000"/>
                  </a:prstClr>
                </a:solidFill>
              </a:rPr>
              <a:t>Loreta Simanavičienė 2015-05-19</a:t>
            </a:r>
          </a:p>
        </p:txBody>
      </p:sp>
      <p:sp>
        <p:nvSpPr>
          <p:cNvPr id="6" name="Slide Number Placeholder 5"/>
          <p:cNvSpPr>
            <a:spLocks noGrp="1"/>
          </p:cNvSpPr>
          <p:nvPr>
            <p:ph type="sldNum" sz="quarter" idx="12"/>
          </p:nvPr>
        </p:nvSpPr>
        <p:spPr/>
        <p:txBody>
          <a:bodyPr/>
          <a:lstStyle/>
          <a:p>
            <a:fld id="{FA4A0C5E-F283-48CB-A368-FF524ED2B2F0}"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34526751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lt-LT"/>
              <a:t>Spustelėję redag. ruoš. pavad. stilių</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10"/>
          </p:nvPr>
        </p:nvSpPr>
        <p:spPr/>
        <p:txBody>
          <a:bodyPr/>
          <a:lstStyle/>
          <a:p>
            <a:fld id="{B7C4187F-BC3E-4BEF-87FA-773ACFA96077}" type="datetime1">
              <a:rPr lang="lt-LT" smtClean="0">
                <a:solidFill>
                  <a:prstClr val="black">
                    <a:tint val="75000"/>
                  </a:prstClr>
                </a:solidFill>
              </a:rPr>
              <a:pPr/>
              <a:t>2022-04-25</a:t>
            </a:fld>
            <a:endParaRPr lang="lt-LT">
              <a:solidFill>
                <a:prstClr val="black">
                  <a:tint val="75000"/>
                </a:prstClr>
              </a:solidFill>
            </a:endParaRPr>
          </a:p>
        </p:txBody>
      </p:sp>
      <p:sp>
        <p:nvSpPr>
          <p:cNvPr id="5" name="Footer Placeholder 4"/>
          <p:cNvSpPr>
            <a:spLocks noGrp="1"/>
          </p:cNvSpPr>
          <p:nvPr>
            <p:ph type="ftr" sz="quarter" idx="11"/>
          </p:nvPr>
        </p:nvSpPr>
        <p:spPr/>
        <p:txBody>
          <a:bodyPr/>
          <a:lstStyle/>
          <a:p>
            <a:r>
              <a:rPr lang="lt-LT">
                <a:solidFill>
                  <a:prstClr val="black">
                    <a:tint val="75000"/>
                  </a:prstClr>
                </a:solidFill>
              </a:rPr>
              <a:t>Loreta Simanavičienė 2015-05-19</a:t>
            </a:r>
          </a:p>
        </p:txBody>
      </p:sp>
      <p:sp>
        <p:nvSpPr>
          <p:cNvPr id="6" name="Slide Number Placeholder 5"/>
          <p:cNvSpPr>
            <a:spLocks noGrp="1"/>
          </p:cNvSpPr>
          <p:nvPr>
            <p:ph type="sldNum" sz="quarter" idx="12"/>
          </p:nvPr>
        </p:nvSpPr>
        <p:spPr/>
        <p:txBody>
          <a:bodyPr/>
          <a:lstStyle/>
          <a:p>
            <a:fld id="{FA4A0C5E-F283-48CB-A368-FF524ED2B2F0}"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1193195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dirty="0"/>
          </a:p>
        </p:txBody>
      </p:sp>
      <p:sp>
        <p:nvSpPr>
          <p:cNvPr id="3" name="Content Placeholder 2"/>
          <p:cNvSpPr>
            <a:spLocks noGrp="1"/>
          </p:cNvSpPr>
          <p:nvPr>
            <p:ph idx="1"/>
          </p:nvPr>
        </p:nvSpPr>
        <p:spPr/>
        <p:txBody>
          <a:bodyPr anchor="ct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10"/>
          </p:nvPr>
        </p:nvSpPr>
        <p:spPr/>
        <p:txBody>
          <a:bodyPr/>
          <a:lstStyle/>
          <a:p>
            <a:fld id="{3C524FF9-CF56-451D-B89A-C8F48B9BA9ED}" type="datetime1">
              <a:rPr lang="lt-LT" smtClean="0">
                <a:solidFill>
                  <a:prstClr val="black">
                    <a:tint val="75000"/>
                  </a:prstClr>
                </a:solidFill>
              </a:rPr>
              <a:pPr/>
              <a:t>2022-04-25</a:t>
            </a:fld>
            <a:endParaRPr lang="lt-LT">
              <a:solidFill>
                <a:prstClr val="black">
                  <a:tint val="75000"/>
                </a:prstClr>
              </a:solidFill>
            </a:endParaRPr>
          </a:p>
        </p:txBody>
      </p:sp>
      <p:sp>
        <p:nvSpPr>
          <p:cNvPr id="5" name="Footer Placeholder 4"/>
          <p:cNvSpPr>
            <a:spLocks noGrp="1"/>
          </p:cNvSpPr>
          <p:nvPr>
            <p:ph type="ftr" sz="quarter" idx="11"/>
          </p:nvPr>
        </p:nvSpPr>
        <p:spPr/>
        <p:txBody>
          <a:bodyPr/>
          <a:lstStyle/>
          <a:p>
            <a:r>
              <a:rPr lang="lt-LT">
                <a:solidFill>
                  <a:prstClr val="black">
                    <a:tint val="75000"/>
                  </a:prstClr>
                </a:solidFill>
              </a:rPr>
              <a:t>Loreta Simanavičienė 2015-05-19</a:t>
            </a:r>
          </a:p>
        </p:txBody>
      </p:sp>
      <p:sp>
        <p:nvSpPr>
          <p:cNvPr id="6" name="Slide Number Placeholder 5"/>
          <p:cNvSpPr>
            <a:spLocks noGrp="1"/>
          </p:cNvSpPr>
          <p:nvPr>
            <p:ph type="sldNum" sz="quarter" idx="12"/>
          </p:nvPr>
        </p:nvSpPr>
        <p:spPr>
          <a:xfrm>
            <a:off x="10951856" y="5867131"/>
            <a:ext cx="551167" cy="365125"/>
          </a:xfrm>
        </p:spPr>
        <p:txBody>
          <a:bodyPr/>
          <a:lstStyle/>
          <a:p>
            <a:fld id="{FA4A0C5E-F283-48CB-A368-FF524ED2B2F0}"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546376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lt-LT"/>
              <a:t>Spustelėję redag. ruoš. pavad. stilių</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e Placeholder 3"/>
          <p:cNvSpPr>
            <a:spLocks noGrp="1"/>
          </p:cNvSpPr>
          <p:nvPr>
            <p:ph type="dt" sz="half" idx="10"/>
          </p:nvPr>
        </p:nvSpPr>
        <p:spPr/>
        <p:txBody>
          <a:bodyPr/>
          <a:lstStyle/>
          <a:p>
            <a:fld id="{805C3889-7084-4010-B0D5-CD1A26F1D04B}" type="datetime1">
              <a:rPr lang="lt-LT" smtClean="0">
                <a:solidFill>
                  <a:prstClr val="black">
                    <a:tint val="75000"/>
                  </a:prstClr>
                </a:solidFill>
              </a:rPr>
              <a:pPr/>
              <a:t>2022-04-25</a:t>
            </a:fld>
            <a:endParaRPr lang="lt-LT">
              <a:solidFill>
                <a:prstClr val="black">
                  <a:tint val="75000"/>
                </a:prstClr>
              </a:solidFill>
            </a:endParaRPr>
          </a:p>
        </p:txBody>
      </p:sp>
      <p:sp>
        <p:nvSpPr>
          <p:cNvPr id="5" name="Footer Placeholder 4"/>
          <p:cNvSpPr>
            <a:spLocks noGrp="1"/>
          </p:cNvSpPr>
          <p:nvPr>
            <p:ph type="ftr" sz="quarter" idx="11"/>
          </p:nvPr>
        </p:nvSpPr>
        <p:spPr/>
        <p:txBody>
          <a:bodyPr/>
          <a:lstStyle/>
          <a:p>
            <a:r>
              <a:rPr lang="lt-LT">
                <a:solidFill>
                  <a:prstClr val="black">
                    <a:tint val="75000"/>
                  </a:prstClr>
                </a:solidFill>
              </a:rPr>
              <a:t>Loreta Simanavičienė 2015-05-19</a:t>
            </a:r>
          </a:p>
        </p:txBody>
      </p:sp>
      <p:sp>
        <p:nvSpPr>
          <p:cNvPr id="6" name="Slide Number Placeholder 5"/>
          <p:cNvSpPr>
            <a:spLocks noGrp="1"/>
          </p:cNvSpPr>
          <p:nvPr>
            <p:ph type="sldNum" sz="quarter" idx="12"/>
          </p:nvPr>
        </p:nvSpPr>
        <p:spPr/>
        <p:txBody>
          <a:bodyPr/>
          <a:lstStyle/>
          <a:p>
            <a:fld id="{FA4A0C5E-F283-48CB-A368-FF524ED2B2F0}"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3392948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lt-LT"/>
              <a:t>Spustelėję redag. ruoš. pavad. stilių</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5" name="Date Placeholder 4"/>
          <p:cNvSpPr>
            <a:spLocks noGrp="1"/>
          </p:cNvSpPr>
          <p:nvPr>
            <p:ph type="dt" sz="half" idx="10"/>
          </p:nvPr>
        </p:nvSpPr>
        <p:spPr/>
        <p:txBody>
          <a:bodyPr/>
          <a:lstStyle/>
          <a:p>
            <a:fld id="{821D39D8-500F-47C2-AE5C-50726EFAADE9}" type="datetime1">
              <a:rPr lang="lt-LT" smtClean="0">
                <a:solidFill>
                  <a:prstClr val="black">
                    <a:tint val="75000"/>
                  </a:prstClr>
                </a:solidFill>
              </a:rPr>
              <a:pPr/>
              <a:t>2022-04-25</a:t>
            </a:fld>
            <a:endParaRPr lang="lt-LT">
              <a:solidFill>
                <a:prstClr val="black">
                  <a:tint val="75000"/>
                </a:prstClr>
              </a:solidFill>
            </a:endParaRPr>
          </a:p>
        </p:txBody>
      </p:sp>
      <p:sp>
        <p:nvSpPr>
          <p:cNvPr id="6" name="Footer Placeholder 5"/>
          <p:cNvSpPr>
            <a:spLocks noGrp="1"/>
          </p:cNvSpPr>
          <p:nvPr>
            <p:ph type="ftr" sz="quarter" idx="11"/>
          </p:nvPr>
        </p:nvSpPr>
        <p:spPr/>
        <p:txBody>
          <a:bodyPr/>
          <a:lstStyle/>
          <a:p>
            <a:r>
              <a:rPr lang="lt-LT">
                <a:solidFill>
                  <a:prstClr val="black">
                    <a:tint val="75000"/>
                  </a:prstClr>
                </a:solidFill>
              </a:rPr>
              <a:t>Loreta Simanavičienė 2015-05-19</a:t>
            </a:r>
          </a:p>
        </p:txBody>
      </p:sp>
      <p:sp>
        <p:nvSpPr>
          <p:cNvPr id="7" name="Slide Number Placeholder 6"/>
          <p:cNvSpPr>
            <a:spLocks noGrp="1"/>
          </p:cNvSpPr>
          <p:nvPr>
            <p:ph type="sldNum" sz="quarter" idx="12"/>
          </p:nvPr>
        </p:nvSpPr>
        <p:spPr/>
        <p:txBody>
          <a:bodyPr/>
          <a:lstStyle/>
          <a:p>
            <a:fld id="{FA4A0C5E-F283-48CB-A368-FF524ED2B2F0}"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3122590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a:t>Spustelėję redag. ruoš. pavad. stilių</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7" name="Date Placeholder 6"/>
          <p:cNvSpPr>
            <a:spLocks noGrp="1"/>
          </p:cNvSpPr>
          <p:nvPr>
            <p:ph type="dt" sz="half" idx="10"/>
          </p:nvPr>
        </p:nvSpPr>
        <p:spPr/>
        <p:txBody>
          <a:bodyPr/>
          <a:lstStyle/>
          <a:p>
            <a:fld id="{8A46D9D8-F5C0-4DFA-8E9B-684317877E02}" type="datetime1">
              <a:rPr lang="lt-LT" smtClean="0">
                <a:solidFill>
                  <a:prstClr val="black">
                    <a:tint val="75000"/>
                  </a:prstClr>
                </a:solidFill>
              </a:rPr>
              <a:pPr/>
              <a:t>2022-04-25</a:t>
            </a:fld>
            <a:endParaRPr lang="lt-LT">
              <a:solidFill>
                <a:prstClr val="black">
                  <a:tint val="75000"/>
                </a:prstClr>
              </a:solidFill>
            </a:endParaRPr>
          </a:p>
        </p:txBody>
      </p:sp>
      <p:sp>
        <p:nvSpPr>
          <p:cNvPr id="8" name="Footer Placeholder 7"/>
          <p:cNvSpPr>
            <a:spLocks noGrp="1"/>
          </p:cNvSpPr>
          <p:nvPr>
            <p:ph type="ftr" sz="quarter" idx="11"/>
          </p:nvPr>
        </p:nvSpPr>
        <p:spPr/>
        <p:txBody>
          <a:bodyPr/>
          <a:lstStyle/>
          <a:p>
            <a:r>
              <a:rPr lang="lt-LT">
                <a:solidFill>
                  <a:prstClr val="black">
                    <a:tint val="75000"/>
                  </a:prstClr>
                </a:solidFill>
              </a:rPr>
              <a:t>Loreta Simanavičienė 2015-05-19</a:t>
            </a:r>
          </a:p>
        </p:txBody>
      </p:sp>
      <p:sp>
        <p:nvSpPr>
          <p:cNvPr id="9" name="Slide Number Placeholder 8"/>
          <p:cNvSpPr>
            <a:spLocks noGrp="1"/>
          </p:cNvSpPr>
          <p:nvPr>
            <p:ph type="sldNum" sz="quarter" idx="12"/>
          </p:nvPr>
        </p:nvSpPr>
        <p:spPr/>
        <p:txBody>
          <a:bodyPr/>
          <a:lstStyle/>
          <a:p>
            <a:fld id="{FA4A0C5E-F283-48CB-A368-FF524ED2B2F0}"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2564345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dirty="0"/>
          </a:p>
        </p:txBody>
      </p:sp>
      <p:sp>
        <p:nvSpPr>
          <p:cNvPr id="3" name="Date Placeholder 2"/>
          <p:cNvSpPr>
            <a:spLocks noGrp="1"/>
          </p:cNvSpPr>
          <p:nvPr>
            <p:ph type="dt" sz="half" idx="10"/>
          </p:nvPr>
        </p:nvSpPr>
        <p:spPr/>
        <p:txBody>
          <a:bodyPr/>
          <a:lstStyle/>
          <a:p>
            <a:fld id="{700EA46F-B099-41A7-ADFA-11656245AEEE}" type="datetime1">
              <a:rPr lang="lt-LT" smtClean="0">
                <a:solidFill>
                  <a:prstClr val="black">
                    <a:tint val="75000"/>
                  </a:prstClr>
                </a:solidFill>
              </a:rPr>
              <a:pPr/>
              <a:t>2022-04-25</a:t>
            </a:fld>
            <a:endParaRPr lang="lt-LT">
              <a:solidFill>
                <a:prstClr val="black">
                  <a:tint val="75000"/>
                </a:prstClr>
              </a:solidFill>
            </a:endParaRPr>
          </a:p>
        </p:txBody>
      </p:sp>
      <p:sp>
        <p:nvSpPr>
          <p:cNvPr id="4" name="Footer Placeholder 3"/>
          <p:cNvSpPr>
            <a:spLocks noGrp="1"/>
          </p:cNvSpPr>
          <p:nvPr>
            <p:ph type="ftr" sz="quarter" idx="11"/>
          </p:nvPr>
        </p:nvSpPr>
        <p:spPr/>
        <p:txBody>
          <a:bodyPr/>
          <a:lstStyle/>
          <a:p>
            <a:r>
              <a:rPr lang="lt-LT">
                <a:solidFill>
                  <a:prstClr val="black">
                    <a:tint val="75000"/>
                  </a:prstClr>
                </a:solidFill>
              </a:rPr>
              <a:t>Loreta Simanavičienė 2015-05-19</a:t>
            </a:r>
          </a:p>
        </p:txBody>
      </p:sp>
      <p:sp>
        <p:nvSpPr>
          <p:cNvPr id="5" name="Slide Number Placeholder 4"/>
          <p:cNvSpPr>
            <a:spLocks noGrp="1"/>
          </p:cNvSpPr>
          <p:nvPr>
            <p:ph type="sldNum" sz="quarter" idx="12"/>
          </p:nvPr>
        </p:nvSpPr>
        <p:spPr/>
        <p:txBody>
          <a:bodyPr/>
          <a:lstStyle/>
          <a:p>
            <a:fld id="{FA4A0C5E-F283-48CB-A368-FF524ED2B2F0}"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3070208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0354B-A846-4FBE-BEA9-E8AB578BE8B5}" type="datetime1">
              <a:rPr lang="lt-LT" smtClean="0">
                <a:solidFill>
                  <a:prstClr val="black">
                    <a:tint val="75000"/>
                  </a:prstClr>
                </a:solidFill>
              </a:rPr>
              <a:pPr/>
              <a:t>2022-04-25</a:t>
            </a:fld>
            <a:endParaRPr lang="lt-LT">
              <a:solidFill>
                <a:prstClr val="black">
                  <a:tint val="75000"/>
                </a:prstClr>
              </a:solidFill>
            </a:endParaRPr>
          </a:p>
        </p:txBody>
      </p:sp>
      <p:sp>
        <p:nvSpPr>
          <p:cNvPr id="3" name="Footer Placeholder 2"/>
          <p:cNvSpPr>
            <a:spLocks noGrp="1"/>
          </p:cNvSpPr>
          <p:nvPr>
            <p:ph type="ftr" sz="quarter" idx="11"/>
          </p:nvPr>
        </p:nvSpPr>
        <p:spPr/>
        <p:txBody>
          <a:bodyPr/>
          <a:lstStyle/>
          <a:p>
            <a:r>
              <a:rPr lang="lt-LT">
                <a:solidFill>
                  <a:prstClr val="black">
                    <a:tint val="75000"/>
                  </a:prstClr>
                </a:solidFill>
              </a:rPr>
              <a:t>Loreta Simanavičienė 2015-05-19</a:t>
            </a:r>
          </a:p>
        </p:txBody>
      </p:sp>
      <p:sp>
        <p:nvSpPr>
          <p:cNvPr id="4" name="Slide Number Placeholder 3"/>
          <p:cNvSpPr>
            <a:spLocks noGrp="1"/>
          </p:cNvSpPr>
          <p:nvPr>
            <p:ph type="sldNum" sz="quarter" idx="12"/>
          </p:nvPr>
        </p:nvSpPr>
        <p:spPr/>
        <p:txBody>
          <a:bodyPr/>
          <a:lstStyle/>
          <a:p>
            <a:fld id="{FA4A0C5E-F283-48CB-A368-FF524ED2B2F0}"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1280591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lt-LT"/>
              <a:t>Spustelėję redag. ruoš. pavad. stilių</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Date Placeholder 4"/>
          <p:cNvSpPr>
            <a:spLocks noGrp="1"/>
          </p:cNvSpPr>
          <p:nvPr>
            <p:ph type="dt" sz="half" idx="10"/>
          </p:nvPr>
        </p:nvSpPr>
        <p:spPr/>
        <p:txBody>
          <a:bodyPr/>
          <a:lstStyle/>
          <a:p>
            <a:fld id="{B7B18345-E9BF-47FA-87F1-084097F563AE}" type="datetime1">
              <a:rPr lang="lt-LT" smtClean="0">
                <a:solidFill>
                  <a:prstClr val="black">
                    <a:tint val="75000"/>
                  </a:prstClr>
                </a:solidFill>
              </a:rPr>
              <a:pPr/>
              <a:t>2022-04-25</a:t>
            </a:fld>
            <a:endParaRPr lang="lt-LT">
              <a:solidFill>
                <a:prstClr val="black">
                  <a:tint val="75000"/>
                </a:prstClr>
              </a:solidFill>
            </a:endParaRPr>
          </a:p>
        </p:txBody>
      </p:sp>
      <p:sp>
        <p:nvSpPr>
          <p:cNvPr id="6" name="Footer Placeholder 5"/>
          <p:cNvSpPr>
            <a:spLocks noGrp="1"/>
          </p:cNvSpPr>
          <p:nvPr>
            <p:ph type="ftr" sz="quarter" idx="11"/>
          </p:nvPr>
        </p:nvSpPr>
        <p:spPr/>
        <p:txBody>
          <a:bodyPr/>
          <a:lstStyle/>
          <a:p>
            <a:r>
              <a:rPr lang="lt-LT">
                <a:solidFill>
                  <a:prstClr val="black">
                    <a:tint val="75000"/>
                  </a:prstClr>
                </a:solidFill>
              </a:rPr>
              <a:t>Loreta Simanavičienė 2015-05-19</a:t>
            </a:r>
          </a:p>
        </p:txBody>
      </p:sp>
      <p:sp>
        <p:nvSpPr>
          <p:cNvPr id="7" name="Slide Number Placeholder 6"/>
          <p:cNvSpPr>
            <a:spLocks noGrp="1"/>
          </p:cNvSpPr>
          <p:nvPr>
            <p:ph type="sldNum" sz="quarter" idx="12"/>
          </p:nvPr>
        </p:nvSpPr>
        <p:spPr/>
        <p:txBody>
          <a:bodyPr/>
          <a:lstStyle/>
          <a:p>
            <a:fld id="{FA4A0C5E-F283-48CB-A368-FF524ED2B2F0}"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578184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lt-LT"/>
              <a:t>Spustelėję redag. ruoš. pavad. stilių</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 norėdami įtraukti pav.</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Date Placeholder 4"/>
          <p:cNvSpPr>
            <a:spLocks noGrp="1"/>
          </p:cNvSpPr>
          <p:nvPr>
            <p:ph type="dt" sz="half" idx="10"/>
          </p:nvPr>
        </p:nvSpPr>
        <p:spPr/>
        <p:txBody>
          <a:bodyPr/>
          <a:lstStyle/>
          <a:p>
            <a:fld id="{CFF12DA0-A372-4D80-9B52-9E467B065358}" type="datetime1">
              <a:rPr lang="lt-LT" smtClean="0">
                <a:solidFill>
                  <a:prstClr val="black">
                    <a:tint val="75000"/>
                  </a:prstClr>
                </a:solidFill>
              </a:rPr>
              <a:pPr/>
              <a:t>2022-04-25</a:t>
            </a:fld>
            <a:endParaRPr lang="lt-LT">
              <a:solidFill>
                <a:prstClr val="black">
                  <a:tint val="75000"/>
                </a:prstClr>
              </a:solidFill>
            </a:endParaRPr>
          </a:p>
        </p:txBody>
      </p:sp>
      <p:sp>
        <p:nvSpPr>
          <p:cNvPr id="6" name="Footer Placeholder 5"/>
          <p:cNvSpPr>
            <a:spLocks noGrp="1"/>
          </p:cNvSpPr>
          <p:nvPr>
            <p:ph type="ftr" sz="quarter" idx="11"/>
          </p:nvPr>
        </p:nvSpPr>
        <p:spPr/>
        <p:txBody>
          <a:bodyPr/>
          <a:lstStyle/>
          <a:p>
            <a:r>
              <a:rPr lang="lt-LT">
                <a:solidFill>
                  <a:prstClr val="black">
                    <a:tint val="75000"/>
                  </a:prstClr>
                </a:solidFill>
              </a:rPr>
              <a:t>Loreta Simanavičienė 2015-05-19</a:t>
            </a:r>
          </a:p>
        </p:txBody>
      </p:sp>
      <p:sp>
        <p:nvSpPr>
          <p:cNvPr id="7" name="Slide Number Placeholder 6"/>
          <p:cNvSpPr>
            <a:spLocks noGrp="1"/>
          </p:cNvSpPr>
          <p:nvPr>
            <p:ph type="sldNum" sz="quarter" idx="12"/>
          </p:nvPr>
        </p:nvSpPr>
        <p:spPr/>
        <p:txBody>
          <a:bodyPr/>
          <a:lstStyle/>
          <a:p>
            <a:fld id="{FA4A0C5E-F283-48CB-A368-FF524ED2B2F0}"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1501216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lt-LT"/>
              <a:t>Spustelėję redag. ruoš. pavad. stilių</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fontAlgn="base">
              <a:spcBef>
                <a:spcPct val="0"/>
              </a:spcBef>
              <a:spcAft>
                <a:spcPct val="0"/>
              </a:spcAft>
              <a:defRPr/>
            </a:pPr>
            <a:r>
              <a:rPr lang="lt-LT" altLang="lt-LT">
                <a:solidFill>
                  <a:srgbClr val="000000"/>
                </a:solidFill>
              </a:rPr>
              <a:t>2014-12-04</a:t>
            </a:r>
            <a:endParaRPr lang="en-US" altLang="lt-LT">
              <a:solidFill>
                <a:srgbClr val="000000"/>
              </a:solidFill>
            </a:endParaRP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lgn="ctr" fontAlgn="base">
              <a:spcBef>
                <a:spcPct val="0"/>
              </a:spcBef>
              <a:spcAft>
                <a:spcPct val="0"/>
              </a:spcAft>
              <a:defRPr/>
            </a:pPr>
            <a:r>
              <a:rPr lang="lt-LT" altLang="lt-LT">
                <a:solidFill>
                  <a:srgbClr val="000000"/>
                </a:solidFill>
              </a:rPr>
              <a:t>Loreta Simanavičienė</a:t>
            </a:r>
            <a:endParaRPr lang="en-US" altLang="lt-LT">
              <a:solidFill>
                <a:srgbClr val="000000"/>
              </a:solidFill>
            </a:endParaRP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fontAlgn="base">
              <a:spcBef>
                <a:spcPct val="0"/>
              </a:spcBef>
              <a:spcAft>
                <a:spcPct val="0"/>
              </a:spcAft>
            </a:pPr>
            <a:fld id="{FD52B64E-4EBF-4361-A45D-6C95CF7E79FD}" type="slidenum">
              <a:rPr lang="en-US" altLang="lt-LT" smtClean="0">
                <a:solidFill>
                  <a:srgbClr val="000000"/>
                </a:solidFill>
              </a:rPr>
              <a:pPr fontAlgn="base">
                <a:spcBef>
                  <a:spcPct val="0"/>
                </a:spcBef>
                <a:spcAft>
                  <a:spcPct val="0"/>
                </a:spcAft>
              </a:pPr>
              <a:t>‹#›</a:t>
            </a:fld>
            <a:endParaRPr lang="en-US" altLang="lt-LT">
              <a:solidFill>
                <a:srgbClr val="000000"/>
              </a:solidFill>
            </a:endParaRPr>
          </a:p>
        </p:txBody>
      </p:sp>
    </p:spTree>
    <p:extLst>
      <p:ext uri="{BB962C8B-B14F-4D97-AF65-F5344CB8AC3E}">
        <p14:creationId xmlns:p14="http://schemas.microsoft.com/office/powerpoint/2010/main" val="2102535391"/>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 id="2147483790" r:id="rId17"/>
  </p:sldLayoutIdLst>
  <p:hf hdr="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C741B19-1A7D-4645-BF2E-9FE05DB8F25B}"/>
              </a:ext>
            </a:extLst>
          </p:cNvPr>
          <p:cNvSpPr txBox="1">
            <a:spLocks noGrp="1"/>
          </p:cNvSpPr>
          <p:nvPr>
            <p:ph type="ctrTitle"/>
          </p:nvPr>
        </p:nvSpPr>
        <p:spPr>
          <a:xfrm>
            <a:off x="1781454" y="2823099"/>
            <a:ext cx="9200223" cy="2814221"/>
          </a:xfrm>
        </p:spPr>
        <p:txBody>
          <a:bodyPr>
            <a:normAutofit fontScale="90000"/>
          </a:bodyPr>
          <a:lstStyle/>
          <a:p>
            <a:pPr lvl="0" algn="ctr"/>
            <a:r>
              <a:rPr lang="lt-LT" sz="3200" b="1" dirty="0">
                <a:latin typeface="Times New Roman" pitchFamily="18"/>
                <a:ea typeface="Segoe UI Black" pitchFamily="34"/>
                <a:cs typeface="Times New Roman" pitchFamily="18"/>
              </a:rPr>
              <a:t>Panevėžio lopšelis-darželis</a:t>
            </a:r>
            <a:br>
              <a:rPr lang="lt-LT" sz="3200" b="1" dirty="0">
                <a:latin typeface="Times New Roman" pitchFamily="18"/>
                <a:ea typeface="Segoe UI Black" pitchFamily="34"/>
                <a:cs typeface="Times New Roman" pitchFamily="18"/>
              </a:rPr>
            </a:br>
            <a:r>
              <a:rPr lang="lt-LT" sz="4000" b="1" dirty="0">
                <a:latin typeface="Times New Roman" pitchFamily="18"/>
                <a:ea typeface="Segoe UI Black" pitchFamily="34"/>
                <a:cs typeface="Times New Roman" pitchFamily="18"/>
              </a:rPr>
              <a:t>„Žibutė“</a:t>
            </a:r>
            <a:br>
              <a:rPr lang="lt-LT" sz="1800" b="1" dirty="0">
                <a:latin typeface="Times New Roman" pitchFamily="18"/>
                <a:ea typeface="Segoe UI Black" pitchFamily="34"/>
                <a:cs typeface="Times New Roman" pitchFamily="18"/>
              </a:rPr>
            </a:br>
            <a:br>
              <a:rPr lang="lt-LT" sz="1800" b="1" dirty="0">
                <a:latin typeface="Times New Roman" pitchFamily="18"/>
                <a:ea typeface="Segoe UI Black" pitchFamily="34"/>
                <a:cs typeface="Times New Roman" pitchFamily="18"/>
              </a:rPr>
            </a:br>
            <a:r>
              <a:rPr lang="lt-LT" sz="2400" b="1" dirty="0">
                <a:latin typeface="Times New Roman" pitchFamily="18"/>
                <a:ea typeface="Segoe UI Black" pitchFamily="34"/>
                <a:cs typeface="Times New Roman" pitchFamily="18"/>
              </a:rPr>
              <a:t>Ilgalaikė programa</a:t>
            </a:r>
            <a:br>
              <a:rPr lang="lt-LT" sz="3600" dirty="0">
                <a:latin typeface="Times New Roman" pitchFamily="18"/>
                <a:ea typeface="Segoe UI Black" pitchFamily="34"/>
                <a:cs typeface="Times New Roman" pitchFamily="18"/>
              </a:rPr>
            </a:br>
            <a:r>
              <a:rPr lang="lt-LT" sz="3600" b="1" dirty="0">
                <a:latin typeface="Times New Roman" pitchFamily="18"/>
                <a:ea typeface="Segoe UI Black" pitchFamily="34"/>
                <a:cs typeface="Times New Roman" pitchFamily="18"/>
              </a:rPr>
              <a:t>IKIMOKYKLINIO, PRIEŠMOKYKLINIO AMŽIAUS VAIKO UGDYMO(SI) IŠŠŪKIAI III</a:t>
            </a:r>
            <a:br>
              <a:rPr lang="lt-LT" sz="2800" b="1" dirty="0">
                <a:latin typeface="Times New Roman" pitchFamily="18"/>
                <a:ea typeface="Segoe UI Black" pitchFamily="34"/>
                <a:cs typeface="Times New Roman" pitchFamily="18"/>
              </a:rPr>
            </a:br>
            <a:br>
              <a:rPr lang="lt-LT" sz="2800" b="1" dirty="0">
                <a:latin typeface="Times New Roman" pitchFamily="18"/>
                <a:ea typeface="Segoe UI Black" pitchFamily="34"/>
                <a:cs typeface="Times New Roman" pitchFamily="18"/>
              </a:rPr>
            </a:br>
            <a:r>
              <a:rPr lang="lt-LT" sz="3600" b="1" dirty="0">
                <a:latin typeface="Times New Roman" pitchFamily="18"/>
                <a:ea typeface="Segoe UI Black" pitchFamily="34"/>
                <a:cs typeface="Times New Roman" pitchFamily="18"/>
              </a:rPr>
              <a:t>II Modulis </a:t>
            </a:r>
            <a:br>
              <a:rPr lang="lt-LT" sz="4400" b="1" dirty="0">
                <a:latin typeface="Times New Roman" pitchFamily="18"/>
                <a:ea typeface="Segoe UI Black" pitchFamily="34"/>
                <a:cs typeface="Times New Roman" pitchFamily="18"/>
              </a:rPr>
            </a:br>
            <a:r>
              <a:rPr lang="lt-LT" sz="4400" b="1" dirty="0">
                <a:latin typeface="Times New Roman" pitchFamily="18"/>
                <a:ea typeface="Segoe UI Black" pitchFamily="34"/>
                <a:cs typeface="Times New Roman" pitchFamily="18"/>
              </a:rPr>
              <a:t>IKIMOKYKLINIO UGDYMO MOKYKLOS ĮSIVERTINIMO VEIKSMINGUMO ANALIZĖ</a:t>
            </a:r>
            <a:br>
              <a:rPr lang="lt-LT" sz="1900" b="1" dirty="0">
                <a:latin typeface="Times New Roman" pitchFamily="18"/>
                <a:ea typeface="Segoe UI Black" pitchFamily="34"/>
                <a:cs typeface="Times New Roman" pitchFamily="18"/>
              </a:rPr>
            </a:br>
            <a:endParaRPr lang="lt-LT" sz="3200" dirty="0">
              <a:latin typeface="Times New Roman" pitchFamily="18"/>
              <a:cs typeface="Times New Roman" pitchFamily="18"/>
            </a:endParaRPr>
          </a:p>
        </p:txBody>
      </p:sp>
      <p:sp>
        <p:nvSpPr>
          <p:cNvPr id="3" name="Antrinis pavadinimas 2">
            <a:extLst>
              <a:ext uri="{FF2B5EF4-FFF2-40B4-BE49-F238E27FC236}">
                <a16:creationId xmlns:a16="http://schemas.microsoft.com/office/drawing/2014/main" id="{17B947DD-7AFE-4DF9-93F7-CD1AE82D01A7}"/>
              </a:ext>
            </a:extLst>
          </p:cNvPr>
          <p:cNvSpPr txBox="1">
            <a:spLocks noGrp="1"/>
          </p:cNvSpPr>
          <p:nvPr>
            <p:ph type="subTitle" idx="1"/>
          </p:nvPr>
        </p:nvSpPr>
        <p:spPr>
          <a:xfrm>
            <a:off x="4302313" y="4962617"/>
            <a:ext cx="6987645" cy="1171852"/>
          </a:xfrm>
        </p:spPr>
        <p:txBody>
          <a:bodyPr>
            <a:normAutofit fontScale="92500" lnSpcReduction="10000"/>
          </a:bodyPr>
          <a:lstStyle/>
          <a:p>
            <a:pPr lvl="0">
              <a:lnSpc>
                <a:spcPct val="50000"/>
              </a:lnSpc>
            </a:pPr>
            <a:endParaRPr lang="lt-LT" sz="1000" dirty="0"/>
          </a:p>
          <a:p>
            <a:pPr lvl="0">
              <a:lnSpc>
                <a:spcPct val="50000"/>
              </a:lnSpc>
            </a:pPr>
            <a:endParaRPr lang="lt-LT" sz="1000" dirty="0">
              <a:latin typeface="Times New Roman" pitchFamily="18"/>
              <a:cs typeface="Times New Roman" pitchFamily="18"/>
            </a:endParaRPr>
          </a:p>
          <a:p>
            <a:pPr lvl="0">
              <a:lnSpc>
                <a:spcPct val="50000"/>
              </a:lnSpc>
            </a:pPr>
            <a:endParaRPr lang="lt-LT" dirty="0">
              <a:latin typeface="Times New Roman" pitchFamily="18"/>
              <a:cs typeface="Times New Roman" pitchFamily="18"/>
            </a:endParaRPr>
          </a:p>
          <a:p>
            <a:pPr lvl="0">
              <a:lnSpc>
                <a:spcPct val="50000"/>
              </a:lnSpc>
            </a:pPr>
            <a:r>
              <a:rPr lang="lt-LT" dirty="0">
                <a:latin typeface="Times New Roman" pitchFamily="18"/>
                <a:cs typeface="Times New Roman" pitchFamily="18"/>
              </a:rPr>
              <a:t>Direktorė: Loreta Simanavičienė</a:t>
            </a:r>
          </a:p>
          <a:p>
            <a:pPr lvl="0">
              <a:lnSpc>
                <a:spcPct val="50000"/>
              </a:lnSpc>
            </a:pPr>
            <a:r>
              <a:rPr lang="lt-LT" dirty="0">
                <a:latin typeface="Times New Roman" pitchFamily="18"/>
                <a:cs typeface="Times New Roman" pitchFamily="18"/>
              </a:rPr>
              <a:t>2022-04-26</a:t>
            </a:r>
          </a:p>
          <a:p>
            <a:pPr lvl="0">
              <a:lnSpc>
                <a:spcPct val="50000"/>
              </a:lnSpc>
            </a:pPr>
            <a:endParaRPr lang="lt-LT" sz="1900" dirty="0">
              <a:latin typeface="Times New Roman" pitchFamily="18"/>
              <a:cs typeface="Times New Roman" pitchFamily="18"/>
            </a:endParaRPr>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1A79CCB-DDA7-49EE-BB56-F9D132F0E127}"/>
              </a:ext>
            </a:extLst>
          </p:cNvPr>
          <p:cNvSpPr>
            <a:spLocks noGrp="1"/>
          </p:cNvSpPr>
          <p:nvPr>
            <p:ph type="title"/>
          </p:nvPr>
        </p:nvSpPr>
        <p:spPr/>
        <p:txBody>
          <a:bodyPr>
            <a:normAutofit/>
          </a:bodyPr>
          <a:lstStyle/>
          <a:p>
            <a:r>
              <a:rPr lang="lt-LT" sz="3200" b="1" dirty="0">
                <a:latin typeface="Times New Roman" panose="02020603050405020304" pitchFamily="18" charset="0"/>
                <a:cs typeface="Times New Roman" panose="02020603050405020304" pitchFamily="18" charset="0"/>
              </a:rPr>
              <a:t>VAIKŲ NUO TREJŲ METŲ</a:t>
            </a:r>
          </a:p>
        </p:txBody>
      </p:sp>
      <p:sp>
        <p:nvSpPr>
          <p:cNvPr id="3" name="Turinio vietos rezervavimo ženklas 2">
            <a:extLst>
              <a:ext uri="{FF2B5EF4-FFF2-40B4-BE49-F238E27FC236}">
                <a16:creationId xmlns:a16="http://schemas.microsoft.com/office/drawing/2014/main" id="{B2A03E9D-C3F3-4CC5-B660-1461F8F24D77}"/>
              </a:ext>
            </a:extLst>
          </p:cNvPr>
          <p:cNvSpPr>
            <a:spLocks noGrp="1"/>
          </p:cNvSpPr>
          <p:nvPr>
            <p:ph idx="1"/>
          </p:nvPr>
        </p:nvSpPr>
        <p:spPr>
          <a:xfrm>
            <a:off x="1484310" y="1899821"/>
            <a:ext cx="10018713" cy="3891379"/>
          </a:xfrm>
        </p:spPr>
        <p:txBody>
          <a:bodyPr>
            <a:normAutofit/>
          </a:bodyPr>
          <a:lstStyle/>
          <a:p>
            <a:r>
              <a:rPr lang="lt-LT" sz="2800" dirty="0">
                <a:latin typeface="Times New Roman" panose="02020603050405020304" pitchFamily="18" charset="0"/>
                <a:cs typeface="Times New Roman" panose="02020603050405020304" pitchFamily="18" charset="0"/>
              </a:rPr>
              <a:t>Vaikui sulaukus </a:t>
            </a:r>
            <a:r>
              <a:rPr lang="lt-LT" sz="2800" b="1" dirty="0">
                <a:latin typeface="Times New Roman" panose="02020603050405020304" pitchFamily="18" charset="0"/>
                <a:cs typeface="Times New Roman" panose="02020603050405020304" pitchFamily="18" charset="0"/>
              </a:rPr>
              <a:t>trejų metų ugdymas tęsiamas </a:t>
            </a:r>
            <a:r>
              <a:rPr lang="lt-LT" sz="2800" dirty="0">
                <a:latin typeface="Times New Roman" panose="02020603050405020304" pitchFamily="18" charset="0"/>
                <a:cs typeface="Times New Roman" panose="02020603050405020304" pitchFamily="18" charset="0"/>
              </a:rPr>
              <a:t>pagal ikimokyklinio ugdymo programą.</a:t>
            </a:r>
          </a:p>
          <a:p>
            <a:r>
              <a:rPr lang="lt-LT" sz="2800" dirty="0">
                <a:latin typeface="Times New Roman" panose="02020603050405020304" pitchFamily="18" charset="0"/>
                <a:cs typeface="Times New Roman" panose="02020603050405020304" pitchFamily="18" charset="0"/>
              </a:rPr>
              <a:t>Lietuvos Respublikos švietimo įstatyme (7 str.) nurodoma, kad ikimokyklinio ugdymo paskirtis – </a:t>
            </a:r>
            <a:r>
              <a:rPr lang="lt-LT" sz="2800" b="1" dirty="0">
                <a:latin typeface="Times New Roman" panose="02020603050405020304" pitchFamily="18" charset="0"/>
                <a:cs typeface="Times New Roman" panose="02020603050405020304" pitchFamily="18" charset="0"/>
              </a:rPr>
              <a:t>padėti vaikui tenkinti prigimtinius, kultūros, etninius, socialinius, pažintinius poreikius.</a:t>
            </a:r>
          </a:p>
        </p:txBody>
      </p:sp>
    </p:spTree>
    <p:extLst>
      <p:ext uri="{BB962C8B-B14F-4D97-AF65-F5344CB8AC3E}">
        <p14:creationId xmlns:p14="http://schemas.microsoft.com/office/powerpoint/2010/main" val="540792086"/>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8D84738C-0D46-40F1-8122-0564596626AF}"/>
              </a:ext>
            </a:extLst>
          </p:cNvPr>
          <p:cNvSpPr>
            <a:spLocks noGrp="1"/>
          </p:cNvSpPr>
          <p:nvPr>
            <p:ph idx="1"/>
          </p:nvPr>
        </p:nvSpPr>
        <p:spPr>
          <a:xfrm>
            <a:off x="1386656" y="767178"/>
            <a:ext cx="10018713" cy="5509335"/>
          </a:xfrm>
        </p:spPr>
        <p:txBody>
          <a:bodyPr>
            <a:normAutofit/>
          </a:bodyPr>
          <a:lstStyle/>
          <a:p>
            <a:r>
              <a:rPr lang="lt-LT" sz="2800" dirty="0">
                <a:latin typeface="Times New Roman" panose="02020603050405020304" pitchFamily="18" charset="0"/>
                <a:cs typeface="Times New Roman" panose="02020603050405020304" pitchFamily="18" charset="0"/>
              </a:rPr>
              <a:t>Nuo </a:t>
            </a:r>
            <a:r>
              <a:rPr lang="lt-LT" sz="2800" b="1" dirty="0">
                <a:latin typeface="Times New Roman" panose="02020603050405020304" pitchFamily="18" charset="0"/>
                <a:cs typeface="Times New Roman" panose="02020603050405020304" pitchFamily="18" charset="0"/>
              </a:rPr>
              <a:t>2007 </a:t>
            </a:r>
            <a:r>
              <a:rPr lang="lt-LT" sz="2800" dirty="0">
                <a:latin typeface="Times New Roman" panose="02020603050405020304" pitchFamily="18" charset="0"/>
                <a:cs typeface="Times New Roman" panose="02020603050405020304" pitchFamily="18" charset="0"/>
              </a:rPr>
              <a:t>metų ikimokyklinio ugdymo </a:t>
            </a:r>
            <a:r>
              <a:rPr lang="lt-LT" sz="2800" b="1" dirty="0">
                <a:latin typeface="Times New Roman" panose="02020603050405020304" pitchFamily="18" charset="0"/>
                <a:cs typeface="Times New Roman" panose="02020603050405020304" pitchFamily="18" charset="0"/>
              </a:rPr>
              <a:t>įstaigos dirba pagal savo sukurtas </a:t>
            </a:r>
            <a:r>
              <a:rPr lang="lt-LT" sz="2800" dirty="0">
                <a:latin typeface="Times New Roman" panose="02020603050405020304" pitchFamily="18" charset="0"/>
                <a:cs typeface="Times New Roman" panose="02020603050405020304" pitchFamily="18" charset="0"/>
              </a:rPr>
              <a:t>programas;</a:t>
            </a:r>
          </a:p>
          <a:p>
            <a:r>
              <a:rPr lang="lt-LT" sz="2800" dirty="0">
                <a:latin typeface="Times New Roman" panose="02020603050405020304" pitchFamily="18" charset="0"/>
                <a:cs typeface="Times New Roman" panose="02020603050405020304" pitchFamily="18" charset="0"/>
              </a:rPr>
              <a:t>Ikimokyklinio ugdymo programoje ugdymo pakopai </a:t>
            </a:r>
            <a:r>
              <a:rPr lang="lt-LT" sz="2800" b="1" dirty="0">
                <a:latin typeface="Times New Roman" panose="02020603050405020304" pitchFamily="18" charset="0"/>
                <a:cs typeface="Times New Roman" panose="02020603050405020304" pitchFamily="18" charset="0"/>
              </a:rPr>
              <a:t>nuo trejų metų </a:t>
            </a:r>
            <a:r>
              <a:rPr lang="lt-LT" sz="2800" dirty="0">
                <a:latin typeface="Times New Roman" panose="02020603050405020304" pitchFamily="18" charset="0"/>
                <a:cs typeface="Times New Roman" panose="02020603050405020304" pitchFamily="18" charset="0"/>
              </a:rPr>
              <a:t>keliami tokie bendrieji </a:t>
            </a:r>
            <a:r>
              <a:rPr lang="lt-LT" sz="2800" b="1" dirty="0">
                <a:latin typeface="Times New Roman" panose="02020603050405020304" pitchFamily="18" charset="0"/>
                <a:cs typeface="Times New Roman" panose="02020603050405020304" pitchFamily="18" charset="0"/>
              </a:rPr>
              <a:t>ugdymo tikslai:</a:t>
            </a:r>
          </a:p>
          <a:p>
            <a:r>
              <a:rPr lang="lt-LT" sz="2800" dirty="0">
                <a:latin typeface="Times New Roman" panose="02020603050405020304" pitchFamily="18" charset="0"/>
                <a:cs typeface="Times New Roman" panose="02020603050405020304" pitchFamily="18" charset="0"/>
              </a:rPr>
              <a:t>sudarytos sąlygos visapusiškai vaiko raidai ir individualiems poreikiams tenkinti;</a:t>
            </a:r>
          </a:p>
          <a:p>
            <a:r>
              <a:rPr lang="lt-LT" sz="2800" dirty="0">
                <a:latin typeface="Times New Roman" panose="02020603050405020304" pitchFamily="18" charset="0"/>
                <a:cs typeface="Times New Roman" panose="02020603050405020304" pitchFamily="18" charset="0"/>
              </a:rPr>
              <a:t>formuojami aktyvios, savarankiškos, kūrybingos asmenybės pagrindai;</a:t>
            </a:r>
          </a:p>
          <a:p>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6686132"/>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DEE051A7-ED07-4604-97E9-14C86C98EE07}"/>
              </a:ext>
            </a:extLst>
          </p:cNvPr>
          <p:cNvSpPr>
            <a:spLocks noGrp="1"/>
          </p:cNvSpPr>
          <p:nvPr>
            <p:ph idx="1"/>
          </p:nvPr>
        </p:nvSpPr>
        <p:spPr>
          <a:xfrm>
            <a:off x="1464645" y="363985"/>
            <a:ext cx="10018713" cy="5051394"/>
          </a:xfrm>
        </p:spPr>
        <p:txBody>
          <a:bodyPr>
            <a:normAutofit/>
          </a:bodyPr>
          <a:lstStyle/>
          <a:p>
            <a:r>
              <a:rPr lang="lt-LT" sz="2800" b="1" dirty="0">
                <a:latin typeface="Times New Roman" panose="02020603050405020304" pitchFamily="18" charset="0"/>
                <a:cs typeface="Times New Roman" panose="02020603050405020304" pitchFamily="18" charset="0"/>
              </a:rPr>
              <a:t>Ikimokyklinio ugdymo turinys yra neskaidomas ir integralus, orientuotas į vaiko gebėjimų plėtrą:</a:t>
            </a:r>
          </a:p>
          <a:p>
            <a:r>
              <a:rPr lang="lt-LT" sz="2800" dirty="0">
                <a:latin typeface="Times New Roman" panose="02020603050405020304" pitchFamily="18" charset="0"/>
                <a:cs typeface="Times New Roman" panose="02020603050405020304" pitchFamily="18" charset="0"/>
              </a:rPr>
              <a:t>Fizinių, psichinių ir socialinių galių atskleidimą;</a:t>
            </a:r>
          </a:p>
          <a:p>
            <a:r>
              <a:rPr lang="lt-LT" sz="2800" dirty="0">
                <a:latin typeface="Times New Roman" panose="02020603050405020304" pitchFamily="18" charset="0"/>
                <a:cs typeface="Times New Roman" panose="02020603050405020304" pitchFamily="18" charset="0"/>
              </a:rPr>
              <a:t>Individualumo puoselėjimą.</a:t>
            </a:r>
          </a:p>
        </p:txBody>
      </p:sp>
    </p:spTree>
    <p:extLst>
      <p:ext uri="{BB962C8B-B14F-4D97-AF65-F5344CB8AC3E}">
        <p14:creationId xmlns:p14="http://schemas.microsoft.com/office/powerpoint/2010/main" val="2192015481"/>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urinio vietos rezervavimo ženklas 5">
            <a:extLst>
              <a:ext uri="{FF2B5EF4-FFF2-40B4-BE49-F238E27FC236}">
                <a16:creationId xmlns:a16="http://schemas.microsoft.com/office/drawing/2014/main" id="{A4DE0FD5-2E31-492D-A00D-93C4DDBC5B9A}"/>
              </a:ext>
            </a:extLst>
          </p:cNvPr>
          <p:cNvSpPr>
            <a:spLocks noGrp="1"/>
          </p:cNvSpPr>
          <p:nvPr>
            <p:ph idx="1"/>
          </p:nvPr>
        </p:nvSpPr>
        <p:spPr>
          <a:xfrm>
            <a:off x="1484311" y="275208"/>
            <a:ext cx="10018713" cy="5805995"/>
          </a:xfrm>
        </p:spPr>
        <p:txBody>
          <a:bodyPr>
            <a:normAutofit/>
          </a:bodyPr>
          <a:lstStyle/>
          <a:p>
            <a:r>
              <a:rPr lang="lt-LT" sz="2800" b="1" dirty="0">
                <a:latin typeface="Times New Roman" panose="02020603050405020304" pitchFamily="18" charset="0"/>
                <a:cs typeface="Times New Roman" panose="02020603050405020304" pitchFamily="18" charset="0"/>
              </a:rPr>
              <a:t>Individuali vaiko daroma pažanga yra vertinama nuolat</a:t>
            </a:r>
            <a:r>
              <a:rPr lang="lt-LT" sz="2800" dirty="0">
                <a:latin typeface="Times New Roman" panose="02020603050405020304" pitchFamily="18" charset="0"/>
                <a:cs typeface="Times New Roman" panose="02020603050405020304" pitchFamily="18" charset="0"/>
              </a:rPr>
              <a:t>, orientuojantis į atitinkamam amžiaus tarpsniui būdingus raidos ypatumus;</a:t>
            </a:r>
          </a:p>
          <a:p>
            <a:r>
              <a:rPr lang="lt-LT" sz="2800" dirty="0">
                <a:latin typeface="Times New Roman" panose="02020603050405020304" pitchFamily="18" charset="0"/>
                <a:cs typeface="Times New Roman" panose="02020603050405020304" pitchFamily="18" charset="0"/>
              </a:rPr>
              <a:t>Vertinant išskiriamos sritys: kalbos, pažinimo, socialinė, sveikatos, pažinimo (integruojant 18 sričių);</a:t>
            </a:r>
          </a:p>
          <a:p>
            <a:r>
              <a:rPr lang="lt-LT" sz="2800" dirty="0">
                <a:latin typeface="Times New Roman" panose="02020603050405020304" pitchFamily="18" charset="0"/>
                <a:cs typeface="Times New Roman" panose="02020603050405020304" pitchFamily="18" charset="0"/>
              </a:rPr>
              <a:t>Svarbu matyti </a:t>
            </a:r>
            <a:r>
              <a:rPr lang="lt-LT" sz="2800" b="1" dirty="0">
                <a:latin typeface="Times New Roman" panose="02020603050405020304" pitchFamily="18" charset="0"/>
                <a:cs typeface="Times New Roman" panose="02020603050405020304" pitchFamily="18" charset="0"/>
              </a:rPr>
              <a:t>jungiamąją ir skiriamąją programų </a:t>
            </a:r>
            <a:r>
              <a:rPr lang="lt-LT" sz="2800" dirty="0">
                <a:latin typeface="Times New Roman" panose="02020603050405020304" pitchFamily="18" charset="0"/>
                <a:cs typeface="Times New Roman" panose="02020603050405020304" pitchFamily="18" charset="0"/>
              </a:rPr>
              <a:t>– ikimokyklinės ir priešmokyklinės </a:t>
            </a:r>
            <a:r>
              <a:rPr lang="lt-LT" sz="2800" b="1" dirty="0">
                <a:latin typeface="Times New Roman" panose="02020603050405020304" pitchFamily="18" charset="0"/>
                <a:cs typeface="Times New Roman" panose="02020603050405020304" pitchFamily="18" charset="0"/>
              </a:rPr>
              <a:t>programų liniją</a:t>
            </a:r>
            <a:r>
              <a:rPr lang="lt-LT" sz="2800" dirty="0">
                <a:latin typeface="Times New Roman" panose="02020603050405020304" pitchFamily="18" charset="0"/>
                <a:cs typeface="Times New Roman" panose="02020603050405020304" pitchFamily="18" charset="0"/>
              </a:rPr>
              <a:t>, ypač formuluojant:</a:t>
            </a:r>
          </a:p>
          <a:p>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8018486"/>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9B33BC1-E154-4613-9FB0-A00AE6AFE904}"/>
              </a:ext>
            </a:extLst>
          </p:cNvPr>
          <p:cNvSpPr>
            <a:spLocks noGrp="1"/>
          </p:cNvSpPr>
          <p:nvPr>
            <p:ph type="title"/>
          </p:nvPr>
        </p:nvSpPr>
        <p:spPr>
          <a:xfrm>
            <a:off x="1484311" y="685800"/>
            <a:ext cx="10018713" cy="370643"/>
          </a:xfrm>
        </p:spPr>
        <p:txBody>
          <a:bodyPr>
            <a:normAutofit fontScale="90000"/>
          </a:bodyPr>
          <a:lstStyle/>
          <a:p>
            <a:endParaRPr lang="lt-LT" dirty="0"/>
          </a:p>
        </p:txBody>
      </p:sp>
      <p:sp>
        <p:nvSpPr>
          <p:cNvPr id="3" name="Turinio vietos rezervavimo ženklas 2">
            <a:extLst>
              <a:ext uri="{FF2B5EF4-FFF2-40B4-BE49-F238E27FC236}">
                <a16:creationId xmlns:a16="http://schemas.microsoft.com/office/drawing/2014/main" id="{FB3E2AC2-3576-4F3B-A9A2-3526FEF12B69}"/>
              </a:ext>
            </a:extLst>
          </p:cNvPr>
          <p:cNvSpPr>
            <a:spLocks noGrp="1"/>
          </p:cNvSpPr>
          <p:nvPr>
            <p:ph idx="1"/>
          </p:nvPr>
        </p:nvSpPr>
        <p:spPr>
          <a:xfrm>
            <a:off x="996039" y="852256"/>
            <a:ext cx="10018713" cy="4838330"/>
          </a:xfrm>
        </p:spPr>
        <p:txBody>
          <a:bodyPr>
            <a:normAutofit/>
          </a:bodyPr>
          <a:lstStyle/>
          <a:p>
            <a:pPr marL="0" indent="0" algn="ctr">
              <a:buNone/>
            </a:pPr>
            <a:r>
              <a:rPr lang="lt-LT" sz="2800" dirty="0">
                <a:latin typeface="Times New Roman" panose="02020603050405020304" pitchFamily="18" charset="0"/>
                <a:cs typeface="Times New Roman" panose="02020603050405020304" pitchFamily="18" charset="0"/>
              </a:rPr>
              <a:t>Kokias </a:t>
            </a:r>
            <a:r>
              <a:rPr lang="lt-LT" sz="2800" b="1" dirty="0">
                <a:latin typeface="Times New Roman" panose="02020603050405020304" pitchFamily="18" charset="0"/>
                <a:cs typeface="Times New Roman" panose="02020603050405020304" pitchFamily="18" charset="0"/>
              </a:rPr>
              <a:t>vertybines nuostatas, gebėjimus ir patirtį </a:t>
            </a:r>
            <a:r>
              <a:rPr lang="lt-LT" sz="2800" dirty="0">
                <a:latin typeface="Times New Roman" panose="02020603050405020304" pitchFamily="18" charset="0"/>
                <a:cs typeface="Times New Roman" panose="02020603050405020304" pitchFamily="18" charset="0"/>
              </a:rPr>
              <a:t>turėtų įgyti ugdomi vaikai;</a:t>
            </a:r>
          </a:p>
          <a:p>
            <a:pPr marL="0" indent="0" algn="ctr">
              <a:buNone/>
            </a:pPr>
            <a:r>
              <a:rPr lang="lt-LT" sz="2800" dirty="0">
                <a:latin typeface="Times New Roman" panose="02020603050405020304" pitchFamily="18" charset="0"/>
                <a:cs typeface="Times New Roman" panose="02020603050405020304" pitchFamily="18" charset="0"/>
              </a:rPr>
              <a:t>Ugdymo(</a:t>
            </a:r>
            <a:r>
              <a:rPr lang="lt-LT" sz="2800" dirty="0" err="1">
                <a:latin typeface="Times New Roman" panose="02020603050405020304" pitchFamily="18" charset="0"/>
                <a:cs typeface="Times New Roman" panose="02020603050405020304" pitchFamily="18" charset="0"/>
              </a:rPr>
              <a:t>si</a:t>
            </a:r>
            <a:r>
              <a:rPr lang="lt-LT" sz="2800" dirty="0">
                <a:latin typeface="Times New Roman" panose="02020603050405020304" pitchFamily="18" charset="0"/>
                <a:cs typeface="Times New Roman" panose="02020603050405020304" pitchFamily="18" charset="0"/>
              </a:rPr>
              <a:t>) </a:t>
            </a:r>
            <a:r>
              <a:rPr lang="lt-LT" sz="2800" b="1" dirty="0">
                <a:latin typeface="Times New Roman" panose="02020603050405020304" pitchFamily="18" charset="0"/>
                <a:cs typeface="Times New Roman" panose="02020603050405020304" pitchFamily="18" charset="0"/>
              </a:rPr>
              <a:t>uždavinius;</a:t>
            </a:r>
          </a:p>
          <a:p>
            <a:pPr marL="0" indent="0" algn="ctr">
              <a:buNone/>
            </a:pPr>
            <a:r>
              <a:rPr lang="lt-LT" sz="2800" dirty="0">
                <a:latin typeface="Times New Roman" panose="02020603050405020304" pitchFamily="18" charset="0"/>
                <a:cs typeface="Times New Roman" panose="02020603050405020304" pitchFamily="18" charset="0"/>
              </a:rPr>
              <a:t>Vaiko </a:t>
            </a:r>
            <a:r>
              <a:rPr lang="lt-LT" sz="2800" b="1" dirty="0">
                <a:latin typeface="Times New Roman" panose="02020603050405020304" pitchFamily="18" charset="0"/>
                <a:cs typeface="Times New Roman" panose="02020603050405020304" pitchFamily="18" charset="0"/>
              </a:rPr>
              <a:t>pasiekimų vertinimą.</a:t>
            </a:r>
          </a:p>
        </p:txBody>
      </p:sp>
    </p:spTree>
    <p:extLst>
      <p:ext uri="{BB962C8B-B14F-4D97-AF65-F5344CB8AC3E}">
        <p14:creationId xmlns:p14="http://schemas.microsoft.com/office/powerpoint/2010/main" val="3970133760"/>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A2B416F-C3A3-46B0-9E2E-DA286EF19321}"/>
              </a:ext>
            </a:extLst>
          </p:cNvPr>
          <p:cNvSpPr>
            <a:spLocks noGrp="1"/>
          </p:cNvSpPr>
          <p:nvPr>
            <p:ph type="title"/>
          </p:nvPr>
        </p:nvSpPr>
        <p:spPr/>
        <p:txBody>
          <a:bodyPr>
            <a:normAutofit/>
          </a:bodyPr>
          <a:lstStyle/>
          <a:p>
            <a:r>
              <a:rPr lang="lt-LT" sz="3200" b="1" dirty="0">
                <a:latin typeface="Times New Roman" panose="02020603050405020304" pitchFamily="18" charset="0"/>
                <a:cs typeface="Times New Roman" panose="02020603050405020304" pitchFamily="18" charset="0"/>
              </a:rPr>
              <a:t>PRIEŠMOKYKLINIS UGDYMAS</a:t>
            </a:r>
          </a:p>
        </p:txBody>
      </p:sp>
      <p:sp>
        <p:nvSpPr>
          <p:cNvPr id="3" name="Turinio vietos rezervavimo ženklas 2">
            <a:extLst>
              <a:ext uri="{FF2B5EF4-FFF2-40B4-BE49-F238E27FC236}">
                <a16:creationId xmlns:a16="http://schemas.microsoft.com/office/drawing/2014/main" id="{0E6E0810-0332-41CD-9C8B-3D9841A22662}"/>
              </a:ext>
            </a:extLst>
          </p:cNvPr>
          <p:cNvSpPr>
            <a:spLocks noGrp="1"/>
          </p:cNvSpPr>
          <p:nvPr>
            <p:ph idx="1"/>
          </p:nvPr>
        </p:nvSpPr>
        <p:spPr>
          <a:xfrm>
            <a:off x="1484310" y="2509423"/>
            <a:ext cx="10018713" cy="3820357"/>
          </a:xfrm>
        </p:spPr>
        <p:txBody>
          <a:bodyPr>
            <a:normAutofit/>
          </a:bodyPr>
          <a:lstStyle/>
          <a:p>
            <a:r>
              <a:rPr lang="lt-LT" sz="2800" dirty="0">
                <a:latin typeface="Times New Roman" panose="02020603050405020304" pitchFamily="18" charset="0"/>
                <a:cs typeface="Times New Roman" panose="02020603050405020304" pitchFamily="18" charset="0"/>
              </a:rPr>
              <a:t>Traktuojamas kaip </a:t>
            </a:r>
            <a:r>
              <a:rPr lang="lt-LT" sz="2800" b="1" dirty="0">
                <a:latin typeface="Times New Roman" panose="02020603050405020304" pitchFamily="18" charset="0"/>
                <a:cs typeface="Times New Roman" panose="02020603050405020304" pitchFamily="18" charset="0"/>
              </a:rPr>
              <a:t>ikimokyklinio ugdymo tąsa</a:t>
            </a:r>
            <a:r>
              <a:rPr lang="lt-LT" sz="2800" dirty="0">
                <a:latin typeface="Times New Roman" panose="02020603050405020304" pitchFamily="18" charset="0"/>
                <a:cs typeface="Times New Roman" panose="02020603050405020304" pitchFamily="18" charset="0"/>
              </a:rPr>
              <a:t>, tačiau </a:t>
            </a:r>
            <a:r>
              <a:rPr lang="lt-LT" sz="2800" b="1" dirty="0">
                <a:latin typeface="Times New Roman" panose="02020603050405020304" pitchFamily="18" charset="0"/>
                <a:cs typeface="Times New Roman" panose="02020603050405020304" pitchFamily="18" charset="0"/>
              </a:rPr>
              <a:t>turi kokybiškai naujų, specifiškų tikslų ir uždavinių, </a:t>
            </a:r>
            <a:r>
              <a:rPr lang="lt-LT" sz="2800" dirty="0">
                <a:latin typeface="Times New Roman" panose="02020603050405020304" pitchFamily="18" charset="0"/>
                <a:cs typeface="Times New Roman" panose="02020603050405020304" pitchFamily="18" charset="0"/>
              </a:rPr>
              <a:t>kurie sudarys lygias galimybes sėkmingai rengtis mokyklai įvairių poreikių vaikams, skirtingai ugdytiems šeimose ir ikimokyklinėse įstaigose.</a:t>
            </a:r>
          </a:p>
        </p:txBody>
      </p:sp>
    </p:spTree>
    <p:extLst>
      <p:ext uri="{BB962C8B-B14F-4D97-AF65-F5344CB8AC3E}">
        <p14:creationId xmlns:p14="http://schemas.microsoft.com/office/powerpoint/2010/main" val="90440828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4C7A8813-16FB-4918-9466-F4AEA31935A2}"/>
              </a:ext>
            </a:extLst>
          </p:cNvPr>
          <p:cNvSpPr>
            <a:spLocks noGrp="1"/>
          </p:cNvSpPr>
          <p:nvPr>
            <p:ph idx="1"/>
          </p:nvPr>
        </p:nvSpPr>
        <p:spPr>
          <a:xfrm>
            <a:off x="1342267" y="914400"/>
            <a:ext cx="10018713" cy="3775969"/>
          </a:xfrm>
        </p:spPr>
        <p:txBody>
          <a:bodyPr>
            <a:normAutofit/>
          </a:bodyPr>
          <a:lstStyle/>
          <a:p>
            <a:r>
              <a:rPr lang="lt-LT" sz="2800" b="1" dirty="0">
                <a:latin typeface="Times New Roman" panose="02020603050405020304" pitchFamily="18" charset="0"/>
                <a:cs typeface="Times New Roman" panose="02020603050405020304" pitchFamily="18" charset="0"/>
              </a:rPr>
              <a:t>Priešmokyklinio ugdymo paskirtis </a:t>
            </a:r>
            <a:r>
              <a:rPr lang="lt-LT" sz="2800" dirty="0">
                <a:latin typeface="Times New Roman" panose="02020603050405020304" pitchFamily="18" charset="0"/>
                <a:cs typeface="Times New Roman" panose="02020603050405020304" pitchFamily="18" charset="0"/>
              </a:rPr>
              <a:t>– padėti vaikui pasirengti sėkmingai mokytis pagal pradinio ugdymo programą (Lietuvos Respublikos švietimo įstatymas, 8 str.)                                      </a:t>
            </a:r>
          </a:p>
        </p:txBody>
      </p:sp>
    </p:spTree>
    <p:extLst>
      <p:ext uri="{BB962C8B-B14F-4D97-AF65-F5344CB8AC3E}">
        <p14:creationId xmlns:p14="http://schemas.microsoft.com/office/powerpoint/2010/main" val="1548179002"/>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1A72F1AD-C54A-4D2F-B305-FCD78FC99954}"/>
              </a:ext>
            </a:extLst>
          </p:cNvPr>
          <p:cNvSpPr>
            <a:spLocks noGrp="1"/>
          </p:cNvSpPr>
          <p:nvPr>
            <p:ph idx="1"/>
          </p:nvPr>
        </p:nvSpPr>
        <p:spPr>
          <a:xfrm>
            <a:off x="1839417" y="1504024"/>
            <a:ext cx="10018713" cy="3124201"/>
          </a:xfrm>
        </p:spPr>
        <p:txBody>
          <a:bodyPr/>
          <a:lstStyle/>
          <a:p>
            <a:r>
              <a:rPr lang="lt-LT" b="1" dirty="0">
                <a:latin typeface="Times New Roman" panose="02020603050405020304" pitchFamily="18" charset="0"/>
                <a:cs typeface="Times New Roman" panose="02020603050405020304" pitchFamily="18" charset="0"/>
              </a:rPr>
              <a:t>Nacionaliniu</a:t>
            </a:r>
            <a:r>
              <a:rPr lang="lt-LT" dirty="0">
                <a:latin typeface="Times New Roman" panose="02020603050405020304" pitchFamily="18" charset="0"/>
                <a:cs typeface="Times New Roman" panose="02020603050405020304" pitchFamily="18" charset="0"/>
              </a:rPr>
              <a:t> lygmeniu reglamentuoti </a:t>
            </a:r>
            <a:r>
              <a:rPr lang="lt-LT" b="1" dirty="0">
                <a:latin typeface="Times New Roman" panose="02020603050405020304" pitchFamily="18" charset="0"/>
                <a:cs typeface="Times New Roman" panose="02020603050405020304" pitchFamily="18" charset="0"/>
              </a:rPr>
              <a:t>priešmokyklinio ugdymo </a:t>
            </a:r>
            <a:r>
              <a:rPr lang="lt-LT" dirty="0">
                <a:latin typeface="Times New Roman" panose="02020603050405020304" pitchFamily="18" charset="0"/>
                <a:cs typeface="Times New Roman" panose="02020603050405020304" pitchFamily="18" charset="0"/>
              </a:rPr>
              <a:t>:</a:t>
            </a:r>
          </a:p>
          <a:p>
            <a:r>
              <a:rPr lang="lt-LT" dirty="0">
                <a:latin typeface="Times New Roman" panose="02020603050405020304" pitchFamily="18" charset="0"/>
                <a:cs typeface="Times New Roman" panose="02020603050405020304" pitchFamily="18" charset="0"/>
              </a:rPr>
              <a:t>Tikslai ir uždaviniai;</a:t>
            </a:r>
          </a:p>
          <a:p>
            <a:r>
              <a:rPr lang="lt-LT" dirty="0">
                <a:latin typeface="Times New Roman" panose="02020603050405020304" pitchFamily="18" charset="0"/>
                <a:cs typeface="Times New Roman" panose="02020603050405020304" pitchFamily="18" charset="0"/>
              </a:rPr>
              <a:t>Turinys;</a:t>
            </a:r>
          </a:p>
          <a:p>
            <a:r>
              <a:rPr lang="lt-LT" dirty="0">
                <a:latin typeface="Times New Roman" panose="02020603050405020304" pitchFamily="18" charset="0"/>
                <a:cs typeface="Times New Roman" panose="02020603050405020304" pitchFamily="18" charset="0"/>
              </a:rPr>
              <a:t>Vaiko pasiekimų vertinimas;</a:t>
            </a:r>
          </a:p>
          <a:p>
            <a:r>
              <a:rPr lang="lt-LT" dirty="0">
                <a:latin typeface="Times New Roman" panose="02020603050405020304" pitchFamily="18" charset="0"/>
                <a:cs typeface="Times New Roman" panose="02020603050405020304" pitchFamily="18" charset="0"/>
              </a:rPr>
              <a:t>Ugdymo trukmė.</a:t>
            </a:r>
          </a:p>
        </p:txBody>
      </p:sp>
    </p:spTree>
    <p:extLst>
      <p:ext uri="{BB962C8B-B14F-4D97-AF65-F5344CB8AC3E}">
        <p14:creationId xmlns:p14="http://schemas.microsoft.com/office/powerpoint/2010/main" val="3358753263"/>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39A30EBB-A915-4F90-AB16-4102649A9AAB}"/>
              </a:ext>
            </a:extLst>
          </p:cNvPr>
          <p:cNvSpPr>
            <a:spLocks noGrp="1"/>
          </p:cNvSpPr>
          <p:nvPr>
            <p:ph idx="1"/>
          </p:nvPr>
        </p:nvSpPr>
        <p:spPr>
          <a:xfrm>
            <a:off x="1599720" y="1592801"/>
            <a:ext cx="10018713" cy="3124201"/>
          </a:xfrm>
        </p:spPr>
        <p:txBody>
          <a:bodyPr/>
          <a:lstStyle/>
          <a:p>
            <a:r>
              <a:rPr lang="lt-LT" sz="3200" b="1" dirty="0">
                <a:latin typeface="Times New Roman" panose="02020603050405020304" pitchFamily="18" charset="0"/>
                <a:cs typeface="Times New Roman" panose="02020603050405020304" pitchFamily="18" charset="0"/>
              </a:rPr>
              <a:t>Bendroji priešmokyklinio ugdymo ir ugdymo(</a:t>
            </a:r>
            <a:r>
              <a:rPr lang="lt-LT" sz="3200" b="1" dirty="0" err="1">
                <a:latin typeface="Times New Roman" panose="02020603050405020304" pitchFamily="18" charset="0"/>
                <a:cs typeface="Times New Roman" panose="02020603050405020304" pitchFamily="18" charset="0"/>
              </a:rPr>
              <a:t>si</a:t>
            </a:r>
            <a:r>
              <a:rPr lang="lt-LT" sz="3200" b="1" dirty="0">
                <a:latin typeface="Times New Roman" panose="02020603050405020304" pitchFamily="18" charset="0"/>
                <a:cs typeface="Times New Roman" panose="02020603050405020304" pitchFamily="18" charset="0"/>
              </a:rPr>
              <a:t>) programa </a:t>
            </a:r>
            <a:r>
              <a:rPr lang="lt-LT" b="1" dirty="0">
                <a:latin typeface="Times New Roman" panose="02020603050405020304" pitchFamily="18" charset="0"/>
                <a:cs typeface="Times New Roman" panose="02020603050405020304" pitchFamily="18" charset="0"/>
              </a:rPr>
              <a:t>nesiejama su konkrečiomis ugdymo sritimis ar dalykais;</a:t>
            </a:r>
          </a:p>
          <a:p>
            <a:r>
              <a:rPr lang="lt-LT" dirty="0">
                <a:latin typeface="Times New Roman" panose="02020603050405020304" pitchFamily="18" charset="0"/>
                <a:cs typeface="Times New Roman" panose="02020603050405020304" pitchFamily="18" charset="0"/>
              </a:rPr>
              <a:t>Jos struktūrą </a:t>
            </a:r>
            <a:r>
              <a:rPr lang="lt-LT" b="1" dirty="0">
                <a:latin typeface="Times New Roman" panose="02020603050405020304" pitchFamily="18" charset="0"/>
                <a:cs typeface="Times New Roman" panose="02020603050405020304" pitchFamily="18" charset="0"/>
              </a:rPr>
              <a:t>sudaro penkios </a:t>
            </a:r>
            <a:r>
              <a:rPr lang="lt-LT" dirty="0">
                <a:latin typeface="Times New Roman" panose="02020603050405020304" pitchFamily="18" charset="0"/>
                <a:cs typeface="Times New Roman" panose="02020603050405020304" pitchFamily="18" charset="0"/>
              </a:rPr>
              <a:t>ugdytinos </a:t>
            </a:r>
            <a:r>
              <a:rPr lang="lt-LT" b="1" dirty="0">
                <a:latin typeface="Times New Roman" panose="02020603050405020304" pitchFamily="18" charset="0"/>
                <a:cs typeface="Times New Roman" panose="02020603050405020304" pitchFamily="18" charset="0"/>
              </a:rPr>
              <a:t>kompetencijos;</a:t>
            </a:r>
          </a:p>
          <a:p>
            <a:r>
              <a:rPr lang="lt-LT" dirty="0">
                <a:latin typeface="Times New Roman" panose="02020603050405020304" pitchFamily="18" charset="0"/>
                <a:cs typeface="Times New Roman" panose="02020603050405020304" pitchFamily="18" charset="0"/>
              </a:rPr>
              <a:t>Priešmokyklinio ugdymo turinys </a:t>
            </a:r>
            <a:r>
              <a:rPr lang="lt-LT" b="1" dirty="0">
                <a:latin typeface="Times New Roman" panose="02020603050405020304" pitchFamily="18" charset="0"/>
                <a:cs typeface="Times New Roman" panose="02020603050405020304" pitchFamily="18" charset="0"/>
              </a:rPr>
              <a:t>suderintas su ikimokyklinio ir pirmos klasės ugdymo turiniu.</a:t>
            </a:r>
          </a:p>
        </p:txBody>
      </p:sp>
    </p:spTree>
    <p:extLst>
      <p:ext uri="{BB962C8B-B14F-4D97-AF65-F5344CB8AC3E}">
        <p14:creationId xmlns:p14="http://schemas.microsoft.com/office/powerpoint/2010/main" val="2335514449"/>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7725E2D0-2797-4107-AE84-5CCF6797DD7B}"/>
              </a:ext>
            </a:extLst>
          </p:cNvPr>
          <p:cNvSpPr>
            <a:spLocks noGrp="1"/>
          </p:cNvSpPr>
          <p:nvPr>
            <p:ph idx="1"/>
          </p:nvPr>
        </p:nvSpPr>
        <p:spPr>
          <a:xfrm>
            <a:off x="1635231" y="1654945"/>
            <a:ext cx="10018713" cy="3124201"/>
          </a:xfrm>
        </p:spPr>
        <p:txBody>
          <a:bodyPr/>
          <a:lstStyle/>
          <a:p>
            <a:r>
              <a:rPr lang="lt-LT" b="1" dirty="0">
                <a:latin typeface="Times New Roman" panose="02020603050405020304" pitchFamily="18" charset="0"/>
                <a:cs typeface="Times New Roman" panose="02020603050405020304" pitchFamily="18" charset="0"/>
              </a:rPr>
              <a:t>Pasiekimai</a:t>
            </a:r>
            <a:r>
              <a:rPr lang="lt-LT" dirty="0">
                <a:latin typeface="Times New Roman" panose="02020603050405020304" pitchFamily="18" charset="0"/>
                <a:cs typeface="Times New Roman" panose="02020603050405020304" pitchFamily="18" charset="0"/>
              </a:rPr>
              <a:t> vertinami pagal </a:t>
            </a:r>
            <a:r>
              <a:rPr lang="lt-LT" b="1" dirty="0">
                <a:latin typeface="Times New Roman" panose="02020603050405020304" pitchFamily="18" charset="0"/>
                <a:cs typeface="Times New Roman" panose="02020603050405020304" pitchFamily="18" charset="0"/>
              </a:rPr>
              <a:t>Priešmokyklinio ugdymo(</a:t>
            </a:r>
            <a:r>
              <a:rPr lang="lt-LT" b="1" dirty="0" err="1">
                <a:latin typeface="Times New Roman" panose="02020603050405020304" pitchFamily="18" charset="0"/>
                <a:cs typeface="Times New Roman" panose="02020603050405020304" pitchFamily="18" charset="0"/>
              </a:rPr>
              <a:t>si</a:t>
            </a:r>
            <a:r>
              <a:rPr lang="lt-LT" b="1" dirty="0">
                <a:latin typeface="Times New Roman" panose="02020603050405020304" pitchFamily="18" charset="0"/>
                <a:cs typeface="Times New Roman" panose="02020603050405020304" pitchFamily="18" charset="0"/>
              </a:rPr>
              <a:t>) standartą</a:t>
            </a:r>
            <a:r>
              <a:rPr lang="lt-LT" dirty="0">
                <a:latin typeface="Times New Roman" panose="02020603050405020304" pitchFamily="18" charset="0"/>
                <a:cs typeface="Times New Roman" panose="02020603050405020304" pitchFamily="18" charset="0"/>
              </a:rPr>
              <a:t>, kuriame nurodomos </a:t>
            </a:r>
            <a:r>
              <a:rPr lang="lt-LT" b="1" dirty="0">
                <a:latin typeface="Times New Roman" panose="02020603050405020304" pitchFamily="18" charset="0"/>
                <a:cs typeface="Times New Roman" panose="02020603050405020304" pitchFamily="18" charset="0"/>
              </a:rPr>
              <a:t>vertybinės nuostatos, gebėjimai ir patirtis, </a:t>
            </a:r>
            <a:r>
              <a:rPr lang="lt-LT" dirty="0">
                <a:latin typeface="Times New Roman" panose="02020603050405020304" pitchFamily="18" charset="0"/>
                <a:cs typeface="Times New Roman" panose="02020603050405020304" pitchFamily="18" charset="0"/>
              </a:rPr>
              <a:t>kuriuos vaikas turėtų būti įgijęs prieš pradėdamas lankyti mokyklą;</a:t>
            </a:r>
          </a:p>
          <a:p>
            <a:r>
              <a:rPr lang="lt-LT" b="1" dirty="0">
                <a:latin typeface="Times New Roman" panose="02020603050405020304" pitchFamily="18" charset="0"/>
                <a:cs typeface="Times New Roman" panose="02020603050405020304" pitchFamily="18" charset="0"/>
              </a:rPr>
              <a:t>Standartas</a:t>
            </a:r>
            <a:r>
              <a:rPr lang="lt-LT" dirty="0">
                <a:latin typeface="Times New Roman" panose="02020603050405020304" pitchFamily="18" charset="0"/>
                <a:cs typeface="Times New Roman" panose="02020603050405020304" pitchFamily="18" charset="0"/>
              </a:rPr>
              <a:t> padeda užtikrinti ugdymo(</a:t>
            </a:r>
            <a:r>
              <a:rPr lang="lt-LT" dirty="0" err="1">
                <a:latin typeface="Times New Roman" panose="02020603050405020304" pitchFamily="18" charset="0"/>
                <a:cs typeface="Times New Roman" panose="02020603050405020304" pitchFamily="18" charset="0"/>
              </a:rPr>
              <a:t>si</a:t>
            </a:r>
            <a:r>
              <a:rPr lang="lt-LT" dirty="0">
                <a:latin typeface="Times New Roman" panose="02020603050405020304" pitchFamily="18" charset="0"/>
                <a:cs typeface="Times New Roman" panose="02020603050405020304" pitchFamily="18" charset="0"/>
              </a:rPr>
              <a:t>) </a:t>
            </a:r>
            <a:r>
              <a:rPr lang="lt-LT" b="1" dirty="0">
                <a:latin typeface="Times New Roman" panose="02020603050405020304" pitchFamily="18" charset="0"/>
                <a:cs typeface="Times New Roman" panose="02020603050405020304" pitchFamily="18" charset="0"/>
              </a:rPr>
              <a:t>tęstinumą pirmoje klasėje.</a:t>
            </a:r>
          </a:p>
        </p:txBody>
      </p:sp>
    </p:spTree>
    <p:extLst>
      <p:ext uri="{BB962C8B-B14F-4D97-AF65-F5344CB8AC3E}">
        <p14:creationId xmlns:p14="http://schemas.microsoft.com/office/powerpoint/2010/main" val="68566877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65561CBD-5E68-41E1-91F7-104FC4D29611}"/>
              </a:ext>
            </a:extLst>
          </p:cNvPr>
          <p:cNvSpPr>
            <a:spLocks noGrp="1"/>
          </p:cNvSpPr>
          <p:nvPr>
            <p:ph idx="1"/>
          </p:nvPr>
        </p:nvSpPr>
        <p:spPr>
          <a:xfrm>
            <a:off x="1484310" y="1690455"/>
            <a:ext cx="10018713" cy="3124201"/>
          </a:xfrm>
        </p:spPr>
        <p:txBody>
          <a:bodyPr>
            <a:normAutofit/>
          </a:bodyPr>
          <a:lstStyle/>
          <a:p>
            <a:pPr marL="0" indent="0" algn="ctr">
              <a:buNone/>
            </a:pPr>
            <a:r>
              <a:rPr lang="lt-LT" sz="4400" b="1" dirty="0">
                <a:solidFill>
                  <a:schemeClr val="tx1"/>
                </a:solidFill>
                <a:latin typeface="Times New Roman" panose="02020603050405020304" pitchFamily="18" charset="0"/>
                <a:cs typeface="Times New Roman" panose="02020603050405020304" pitchFamily="18" charset="0"/>
              </a:rPr>
              <a:t>IKIMOKYKLINIO, PRIEŠMOKYKLINIO, PRADINIO UGDYMO(SI) PROGRAMŲ DERMĖ IR TĘSTINUMAS</a:t>
            </a:r>
            <a:endParaRPr lang="lt-LT" sz="4400" b="1" dirty="0"/>
          </a:p>
        </p:txBody>
      </p:sp>
    </p:spTree>
    <p:extLst>
      <p:ext uri="{BB962C8B-B14F-4D97-AF65-F5344CB8AC3E}">
        <p14:creationId xmlns:p14="http://schemas.microsoft.com/office/powerpoint/2010/main" val="1756249487"/>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5849095-6272-4CCE-83CA-A2F1172C82F2}"/>
              </a:ext>
            </a:extLst>
          </p:cNvPr>
          <p:cNvSpPr>
            <a:spLocks noGrp="1"/>
          </p:cNvSpPr>
          <p:nvPr>
            <p:ph type="title"/>
          </p:nvPr>
        </p:nvSpPr>
        <p:spPr/>
        <p:txBody>
          <a:bodyPr>
            <a:normAutofit/>
          </a:bodyPr>
          <a:lstStyle/>
          <a:p>
            <a:r>
              <a:rPr lang="lt-LT" sz="3200" b="1" dirty="0">
                <a:latin typeface="Times New Roman" panose="02020603050405020304" pitchFamily="18" charset="0"/>
                <a:cs typeface="Times New Roman" panose="02020603050405020304" pitchFamily="18" charset="0"/>
              </a:rPr>
              <a:t>APIBENDRINANT</a:t>
            </a:r>
          </a:p>
        </p:txBody>
      </p:sp>
      <p:sp>
        <p:nvSpPr>
          <p:cNvPr id="3" name="Turinio vietos rezervavimo ženklas 2">
            <a:extLst>
              <a:ext uri="{FF2B5EF4-FFF2-40B4-BE49-F238E27FC236}">
                <a16:creationId xmlns:a16="http://schemas.microsoft.com/office/drawing/2014/main" id="{E1F656C3-213F-4E52-BF0F-A75D670396F6}"/>
              </a:ext>
            </a:extLst>
          </p:cNvPr>
          <p:cNvSpPr>
            <a:spLocks noGrp="1"/>
          </p:cNvSpPr>
          <p:nvPr>
            <p:ph idx="1"/>
          </p:nvPr>
        </p:nvSpPr>
        <p:spPr>
          <a:xfrm>
            <a:off x="1572801" y="2257733"/>
            <a:ext cx="10018713" cy="3124201"/>
          </a:xfrm>
        </p:spPr>
        <p:txBody>
          <a:bodyPr>
            <a:normAutofit fontScale="25000" lnSpcReduction="20000"/>
          </a:bodyPr>
          <a:lstStyle/>
          <a:p>
            <a:r>
              <a:rPr lang="lt-LT" sz="8000" b="1" dirty="0">
                <a:latin typeface="Times New Roman" panose="02020603050405020304" pitchFamily="18" charset="0"/>
                <a:cs typeface="Times New Roman" panose="02020603050405020304" pitchFamily="18" charset="0"/>
              </a:rPr>
              <a:t>IKIMOKYKLINIO (ANKSTYVOJO) IR PRIEŠMOKYKLINIO </a:t>
            </a:r>
            <a:r>
              <a:rPr lang="lt-LT" sz="8000" dirty="0">
                <a:latin typeface="Times New Roman" panose="02020603050405020304" pitchFamily="18" charset="0"/>
                <a:cs typeface="Times New Roman" panose="02020603050405020304" pitchFamily="18" charset="0"/>
              </a:rPr>
              <a:t>UGDYMO PROGRAMAS sieja, kad:</a:t>
            </a:r>
          </a:p>
          <a:p>
            <a:r>
              <a:rPr lang="lt-LT" sz="8000" dirty="0">
                <a:latin typeface="Times New Roman" panose="02020603050405020304" pitchFamily="18" charset="0"/>
                <a:cs typeface="Times New Roman" panose="02020603050405020304" pitchFamily="18" charset="0"/>
              </a:rPr>
              <a:t>programų centre – </a:t>
            </a:r>
            <a:r>
              <a:rPr lang="lt-LT" sz="8000" b="1" dirty="0">
                <a:latin typeface="Times New Roman" panose="02020603050405020304" pitchFamily="18" charset="0"/>
                <a:cs typeface="Times New Roman" panose="02020603050405020304" pitchFamily="18" charset="0"/>
              </a:rPr>
              <a:t>VAIKAS</a:t>
            </a:r>
            <a:r>
              <a:rPr lang="lt-LT" sz="8000" dirty="0">
                <a:latin typeface="Times New Roman" panose="02020603050405020304" pitchFamily="18" charset="0"/>
                <a:cs typeface="Times New Roman" panose="02020603050405020304" pitchFamily="18" charset="0"/>
              </a:rPr>
              <a:t>, jis </a:t>
            </a:r>
            <a:r>
              <a:rPr lang="lt-LT" sz="8000" b="1" dirty="0">
                <a:latin typeface="Times New Roman" panose="02020603050405020304" pitchFamily="18" charset="0"/>
                <a:cs typeface="Times New Roman" panose="02020603050405020304" pitchFamily="18" charset="0"/>
              </a:rPr>
              <a:t>pripažįstamas aktyviu dalyviu;</a:t>
            </a:r>
          </a:p>
          <a:p>
            <a:r>
              <a:rPr lang="lt-LT" sz="8000" dirty="0">
                <a:latin typeface="Times New Roman" panose="02020603050405020304" pitchFamily="18" charset="0"/>
                <a:cs typeface="Times New Roman" panose="02020603050405020304" pitchFamily="18" charset="0"/>
              </a:rPr>
              <a:t>ugdymas yra </a:t>
            </a:r>
            <a:r>
              <a:rPr lang="lt-LT" sz="8000" b="1" dirty="0">
                <a:latin typeface="Times New Roman" panose="02020603050405020304" pitchFamily="18" charset="0"/>
                <a:cs typeface="Times New Roman" panose="02020603050405020304" pitchFamily="18" charset="0"/>
              </a:rPr>
              <a:t>visapusiškas ir integralus;</a:t>
            </a:r>
          </a:p>
          <a:p>
            <a:r>
              <a:rPr lang="lt-LT" sz="8000" b="1" dirty="0">
                <a:latin typeface="Times New Roman" panose="02020603050405020304" pitchFamily="18" charset="0"/>
                <a:cs typeface="Times New Roman" panose="02020603050405020304" pitchFamily="18" charset="0"/>
              </a:rPr>
              <a:t>žaidimas</a:t>
            </a:r>
            <a:r>
              <a:rPr lang="lt-LT" sz="8000" dirty="0">
                <a:latin typeface="Times New Roman" panose="02020603050405020304" pitchFamily="18" charset="0"/>
                <a:cs typeface="Times New Roman" panose="02020603050405020304" pitchFamily="18" charset="0"/>
              </a:rPr>
              <a:t>  - pagrindinis metodas (natūralus ugdymo(</a:t>
            </a:r>
            <a:r>
              <a:rPr lang="lt-LT" sz="8000" dirty="0" err="1">
                <a:latin typeface="Times New Roman" panose="02020603050405020304" pitchFamily="18" charset="0"/>
                <a:cs typeface="Times New Roman" panose="02020603050405020304" pitchFamily="18" charset="0"/>
              </a:rPr>
              <a:t>si</a:t>
            </a:r>
            <a:r>
              <a:rPr lang="lt-LT" sz="8000" dirty="0">
                <a:latin typeface="Times New Roman" panose="02020603050405020304" pitchFamily="18" charset="0"/>
                <a:cs typeface="Times New Roman" panose="02020603050405020304" pitchFamily="18" charset="0"/>
              </a:rPr>
              <a:t>) būdas);</a:t>
            </a:r>
          </a:p>
          <a:p>
            <a:r>
              <a:rPr lang="lt-LT" sz="8000" dirty="0">
                <a:latin typeface="Times New Roman" panose="02020603050405020304" pitchFamily="18" charset="0"/>
                <a:cs typeface="Times New Roman" panose="02020603050405020304" pitchFamily="18" charset="0"/>
              </a:rPr>
              <a:t>ugdymas maksimaliai </a:t>
            </a:r>
            <a:r>
              <a:rPr lang="lt-LT" sz="8000" b="1" dirty="0">
                <a:latin typeface="Times New Roman" panose="02020603050405020304" pitchFamily="18" charset="0"/>
                <a:cs typeface="Times New Roman" panose="02020603050405020304" pitchFamily="18" charset="0"/>
              </a:rPr>
              <a:t>individualizuojamas;</a:t>
            </a:r>
          </a:p>
          <a:p>
            <a:r>
              <a:rPr lang="lt-LT" sz="8000" dirty="0">
                <a:latin typeface="Times New Roman" panose="02020603050405020304" pitchFamily="18" charset="0"/>
                <a:cs typeface="Times New Roman" panose="02020603050405020304" pitchFamily="18" charset="0"/>
              </a:rPr>
              <a:t>ypač svarbus vaidmuo – </a:t>
            </a:r>
            <a:r>
              <a:rPr lang="lt-LT" sz="8000" b="1" dirty="0">
                <a:latin typeface="Times New Roman" panose="02020603050405020304" pitchFamily="18" charset="0"/>
                <a:cs typeface="Times New Roman" panose="02020603050405020304" pitchFamily="18" charset="0"/>
              </a:rPr>
              <a:t>ugdymo(</a:t>
            </a:r>
            <a:r>
              <a:rPr lang="lt-LT" sz="8000" b="1" dirty="0" err="1">
                <a:latin typeface="Times New Roman" panose="02020603050405020304" pitchFamily="18" charset="0"/>
                <a:cs typeface="Times New Roman" panose="02020603050405020304" pitchFamily="18" charset="0"/>
              </a:rPr>
              <a:t>si</a:t>
            </a:r>
            <a:r>
              <a:rPr lang="lt-LT" sz="8000" b="1" dirty="0">
                <a:latin typeface="Times New Roman" panose="02020603050405020304" pitchFamily="18" charset="0"/>
                <a:cs typeface="Times New Roman" panose="02020603050405020304" pitchFamily="18" charset="0"/>
              </a:rPr>
              <a:t>) aplinka;</a:t>
            </a:r>
          </a:p>
          <a:p>
            <a:r>
              <a:rPr lang="lt-LT" sz="8000" dirty="0">
                <a:latin typeface="Times New Roman" panose="02020603050405020304" pitchFamily="18" charset="0"/>
                <a:cs typeface="Times New Roman" panose="02020603050405020304" pitchFamily="18" charset="0"/>
              </a:rPr>
              <a:t>skatinamas aktyvus </a:t>
            </a:r>
            <a:r>
              <a:rPr lang="lt-LT" sz="8000" b="1" dirty="0">
                <a:latin typeface="Times New Roman" panose="02020603050405020304" pitchFamily="18" charset="0"/>
                <a:cs typeface="Times New Roman" panose="02020603050405020304" pitchFamily="18" charset="0"/>
              </a:rPr>
              <a:t>šeimos dalyvavimas.</a:t>
            </a:r>
          </a:p>
          <a:p>
            <a:endParaRPr lang="lt-LT" sz="9600" dirty="0">
              <a:latin typeface="Times New Roman" panose="02020603050405020304" pitchFamily="18" charset="0"/>
              <a:cs typeface="Times New Roman" panose="02020603050405020304" pitchFamily="18" charset="0"/>
            </a:endParaRPr>
          </a:p>
          <a:p>
            <a:r>
              <a:rPr lang="lt-LT" sz="9600" dirty="0">
                <a:latin typeface="Times New Roman" panose="02020603050405020304" pitchFamily="18" charset="0"/>
                <a:cs typeface="Times New Roman" panose="02020603050405020304" pitchFamily="18" charset="0"/>
              </a:rPr>
              <a:t>Tai </a:t>
            </a:r>
            <a:r>
              <a:rPr lang="lt-LT" sz="9600" b="1" dirty="0">
                <a:latin typeface="Times New Roman" panose="02020603050405020304" pitchFamily="18" charset="0"/>
                <a:cs typeface="Times New Roman" panose="02020603050405020304" pitchFamily="18" charset="0"/>
              </a:rPr>
              <a:t>NEFORMALIOJO ŠVIETIMO </a:t>
            </a:r>
            <a:r>
              <a:rPr lang="lt-LT" sz="9600" dirty="0">
                <a:latin typeface="Times New Roman" panose="02020603050405020304" pitchFamily="18" charset="0"/>
                <a:cs typeface="Times New Roman" panose="02020603050405020304" pitchFamily="18" charset="0"/>
              </a:rPr>
              <a:t>pakopos.</a:t>
            </a:r>
          </a:p>
        </p:txBody>
      </p:sp>
    </p:spTree>
    <p:extLst>
      <p:ext uri="{BB962C8B-B14F-4D97-AF65-F5344CB8AC3E}">
        <p14:creationId xmlns:p14="http://schemas.microsoft.com/office/powerpoint/2010/main" val="294239863"/>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D498464-5445-4AB2-811B-A5328BF3A7BC}"/>
              </a:ext>
            </a:extLst>
          </p:cNvPr>
          <p:cNvSpPr>
            <a:spLocks noGrp="1"/>
          </p:cNvSpPr>
          <p:nvPr>
            <p:ph type="title"/>
          </p:nvPr>
        </p:nvSpPr>
        <p:spPr/>
        <p:txBody>
          <a:bodyPr>
            <a:normAutofit/>
          </a:bodyPr>
          <a:lstStyle/>
          <a:p>
            <a:r>
              <a:rPr lang="lt-LT" sz="3200" b="1" dirty="0">
                <a:latin typeface="Times New Roman" panose="02020603050405020304" pitchFamily="18" charset="0"/>
                <a:cs typeface="Times New Roman" panose="02020603050405020304" pitchFamily="18" charset="0"/>
              </a:rPr>
              <a:t>PRADINIS UGDYMAS</a:t>
            </a:r>
          </a:p>
        </p:txBody>
      </p:sp>
      <p:sp>
        <p:nvSpPr>
          <p:cNvPr id="3" name="Turinio vietos rezervavimo ženklas 2">
            <a:extLst>
              <a:ext uri="{FF2B5EF4-FFF2-40B4-BE49-F238E27FC236}">
                <a16:creationId xmlns:a16="http://schemas.microsoft.com/office/drawing/2014/main" id="{6C6EFCF2-6F6D-4C38-8EB0-E9A3430E6987}"/>
              </a:ext>
            </a:extLst>
          </p:cNvPr>
          <p:cNvSpPr>
            <a:spLocks noGrp="1"/>
          </p:cNvSpPr>
          <p:nvPr>
            <p:ph idx="1"/>
          </p:nvPr>
        </p:nvSpPr>
        <p:spPr>
          <a:xfrm>
            <a:off x="1484310" y="2072195"/>
            <a:ext cx="10018713" cy="3124201"/>
          </a:xfrm>
        </p:spPr>
        <p:txBody>
          <a:bodyPr/>
          <a:lstStyle/>
          <a:p>
            <a:r>
              <a:rPr lang="lt-LT" dirty="0">
                <a:latin typeface="Times New Roman" panose="02020603050405020304" pitchFamily="18" charset="0"/>
                <a:cs typeface="Times New Roman" panose="02020603050405020304" pitchFamily="18" charset="0"/>
              </a:rPr>
              <a:t>Tai </a:t>
            </a:r>
            <a:r>
              <a:rPr lang="lt-LT" b="1" dirty="0">
                <a:latin typeface="Times New Roman" panose="02020603050405020304" pitchFamily="18" charset="0"/>
                <a:cs typeface="Times New Roman" panose="02020603050405020304" pitchFamily="18" charset="0"/>
              </a:rPr>
              <a:t>FORMALIOJO ŠVIETIMO </a:t>
            </a:r>
            <a:r>
              <a:rPr lang="lt-LT" dirty="0">
                <a:latin typeface="Times New Roman" panose="02020603050405020304" pitchFamily="18" charset="0"/>
                <a:cs typeface="Times New Roman" panose="02020603050405020304" pitchFamily="18" charset="0"/>
              </a:rPr>
              <a:t>pakopa.</a:t>
            </a:r>
          </a:p>
          <a:p>
            <a:r>
              <a:rPr lang="lt-LT" dirty="0">
                <a:latin typeface="Times New Roman" panose="02020603050405020304" pitchFamily="18" charset="0"/>
                <a:cs typeface="Times New Roman" panose="02020603050405020304" pitchFamily="18" charset="0"/>
              </a:rPr>
              <a:t>Lietuvos Respublikos švietimo įstatymas (9 str.) apibrėžia:</a:t>
            </a:r>
          </a:p>
          <a:p>
            <a:r>
              <a:rPr lang="lt-LT" dirty="0">
                <a:latin typeface="Times New Roman" panose="02020603050405020304" pitchFamily="18" charset="0"/>
                <a:cs typeface="Times New Roman" panose="02020603050405020304" pitchFamily="18" charset="0"/>
              </a:rPr>
              <a:t>suteikti asmeniui </a:t>
            </a:r>
            <a:r>
              <a:rPr lang="lt-LT" b="1" dirty="0">
                <a:latin typeface="Times New Roman" panose="02020603050405020304" pitchFamily="18" charset="0"/>
                <a:cs typeface="Times New Roman" panose="02020603050405020304" pitchFamily="18" charset="0"/>
              </a:rPr>
              <a:t>dorinės ir socialinės </a:t>
            </a:r>
            <a:r>
              <a:rPr lang="lt-LT" dirty="0">
                <a:latin typeface="Times New Roman" panose="02020603050405020304" pitchFamily="18" charset="0"/>
                <a:cs typeface="Times New Roman" panose="02020603050405020304" pitchFamily="18" charset="0"/>
              </a:rPr>
              <a:t>brandos pradmenis, </a:t>
            </a:r>
            <a:r>
              <a:rPr lang="lt-LT" b="1" dirty="0">
                <a:latin typeface="Times New Roman" panose="02020603050405020304" pitchFamily="18" charset="0"/>
                <a:cs typeface="Times New Roman" panose="02020603050405020304" pitchFamily="18" charset="0"/>
              </a:rPr>
              <a:t>kultūros</a:t>
            </a:r>
            <a:r>
              <a:rPr lang="lt-LT" dirty="0">
                <a:latin typeface="Times New Roman" panose="02020603050405020304" pitchFamily="18" charset="0"/>
                <a:cs typeface="Times New Roman" panose="02020603050405020304" pitchFamily="18" charset="0"/>
              </a:rPr>
              <a:t>, taip pat ir </a:t>
            </a:r>
            <a:r>
              <a:rPr lang="lt-LT" b="1" dirty="0">
                <a:latin typeface="Times New Roman" panose="02020603050405020304" pitchFamily="18" charset="0"/>
                <a:cs typeface="Times New Roman" panose="02020603050405020304" pitchFamily="18" charset="0"/>
              </a:rPr>
              <a:t>etninės,</a:t>
            </a:r>
            <a:r>
              <a:rPr lang="lt-LT" dirty="0">
                <a:latin typeface="Times New Roman" panose="02020603050405020304" pitchFamily="18" charset="0"/>
                <a:cs typeface="Times New Roman" panose="02020603050405020304" pitchFamily="18" charset="0"/>
              </a:rPr>
              <a:t> pagrindus, </a:t>
            </a:r>
            <a:r>
              <a:rPr lang="lt-LT" b="1" dirty="0">
                <a:latin typeface="Times New Roman" panose="02020603050405020304" pitchFamily="18" charset="0"/>
                <a:cs typeface="Times New Roman" panose="02020603050405020304" pitchFamily="18" charset="0"/>
              </a:rPr>
              <a:t>elementarų raštingumą</a:t>
            </a:r>
            <a:r>
              <a:rPr lang="lt-LT" dirty="0">
                <a:latin typeface="Times New Roman" panose="02020603050405020304" pitchFamily="18" charset="0"/>
                <a:cs typeface="Times New Roman" panose="02020603050405020304" pitchFamily="18" charset="0"/>
              </a:rPr>
              <a:t>, padėti jam </a:t>
            </a:r>
            <a:r>
              <a:rPr lang="lt-LT" b="1" dirty="0">
                <a:latin typeface="Times New Roman" panose="02020603050405020304" pitchFamily="18" charset="0"/>
                <a:cs typeface="Times New Roman" panose="02020603050405020304" pitchFamily="18" charset="0"/>
              </a:rPr>
              <a:t>pasirengti mokytis </a:t>
            </a:r>
            <a:r>
              <a:rPr lang="lt-LT" dirty="0">
                <a:latin typeface="Times New Roman" panose="02020603050405020304" pitchFamily="18" charset="0"/>
                <a:cs typeface="Times New Roman" panose="02020603050405020304" pitchFamily="18" charset="0"/>
              </a:rPr>
              <a:t>pagal </a:t>
            </a:r>
            <a:r>
              <a:rPr lang="lt-LT" b="1" dirty="0">
                <a:latin typeface="Times New Roman" panose="02020603050405020304" pitchFamily="18" charset="0"/>
                <a:cs typeface="Times New Roman" panose="02020603050405020304" pitchFamily="18" charset="0"/>
              </a:rPr>
              <a:t>pagrindinio ugdymo programą.</a:t>
            </a:r>
          </a:p>
        </p:txBody>
      </p:sp>
    </p:spTree>
    <p:extLst>
      <p:ext uri="{BB962C8B-B14F-4D97-AF65-F5344CB8AC3E}">
        <p14:creationId xmlns:p14="http://schemas.microsoft.com/office/powerpoint/2010/main" val="3156931785"/>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urinio vietos rezervavimo ženklas 10">
            <a:extLst>
              <a:ext uri="{FF2B5EF4-FFF2-40B4-BE49-F238E27FC236}">
                <a16:creationId xmlns:a16="http://schemas.microsoft.com/office/drawing/2014/main" id="{92D9261F-39A6-4A65-89CE-0B80DF302D34}"/>
              </a:ext>
            </a:extLst>
          </p:cNvPr>
          <p:cNvSpPr>
            <a:spLocks noGrp="1"/>
          </p:cNvSpPr>
          <p:nvPr>
            <p:ph idx="1"/>
          </p:nvPr>
        </p:nvSpPr>
        <p:spPr>
          <a:xfrm>
            <a:off x="1208726" y="1752599"/>
            <a:ext cx="10018713" cy="3124201"/>
          </a:xfrm>
        </p:spPr>
        <p:txBody>
          <a:bodyPr/>
          <a:lstStyle/>
          <a:p>
            <a:r>
              <a:rPr lang="lt-LT" b="1" dirty="0">
                <a:latin typeface="Times New Roman" panose="02020603050405020304" pitchFamily="18" charset="0"/>
                <a:cs typeface="Times New Roman" panose="02020603050405020304" pitchFamily="18" charset="0"/>
              </a:rPr>
              <a:t>BENDROJI PRADINIO UGDYMO </a:t>
            </a:r>
            <a:r>
              <a:rPr lang="lt-LT" dirty="0">
                <a:latin typeface="Times New Roman" panose="02020603050405020304" pitchFamily="18" charset="0"/>
                <a:cs typeface="Times New Roman" panose="02020603050405020304" pitchFamily="18" charset="0"/>
              </a:rPr>
              <a:t>programa nusako 6/7 – 10/11 metų mokinių ugdymo(</a:t>
            </a:r>
            <a:r>
              <a:rPr lang="lt-LT" dirty="0" err="1">
                <a:latin typeface="Times New Roman" panose="02020603050405020304" pitchFamily="18" charset="0"/>
                <a:cs typeface="Times New Roman" panose="02020603050405020304" pitchFamily="18" charset="0"/>
              </a:rPr>
              <a:t>si</a:t>
            </a:r>
            <a:r>
              <a:rPr lang="lt-LT" dirty="0">
                <a:latin typeface="Times New Roman" panose="02020603050405020304" pitchFamily="18" charset="0"/>
                <a:cs typeface="Times New Roman" panose="02020603050405020304" pitchFamily="18" charset="0"/>
              </a:rPr>
              <a:t>) </a:t>
            </a:r>
            <a:r>
              <a:rPr lang="lt-LT" b="1" dirty="0">
                <a:latin typeface="Times New Roman" panose="02020603050405020304" pitchFamily="18" charset="0"/>
                <a:cs typeface="Times New Roman" panose="02020603050405020304" pitchFamily="18" charset="0"/>
              </a:rPr>
              <a:t>tikslus ir uždavinius, didaktines nuostatas bei turinį</a:t>
            </a:r>
            <a:r>
              <a:rPr lang="lt-LT" dirty="0">
                <a:latin typeface="Times New Roman" panose="02020603050405020304" pitchFamily="18" charset="0"/>
                <a:cs typeface="Times New Roman" panose="02020603050405020304" pitchFamily="18" charset="0"/>
              </a:rPr>
              <a:t>, tai yra, ko ir kaip turėtų mokytis mokiniai, kad įgytų tolesniam mokymui(</a:t>
            </a:r>
            <a:r>
              <a:rPr lang="lt-LT" dirty="0" err="1">
                <a:latin typeface="Times New Roman" panose="02020603050405020304" pitchFamily="18" charset="0"/>
                <a:cs typeface="Times New Roman" panose="02020603050405020304" pitchFamily="18" charset="0"/>
              </a:rPr>
              <a:t>si</a:t>
            </a:r>
            <a:r>
              <a:rPr lang="lt-LT" dirty="0">
                <a:latin typeface="Times New Roman" panose="02020603050405020304" pitchFamily="18" charset="0"/>
                <a:cs typeface="Times New Roman" panose="02020603050405020304" pitchFamily="18" charset="0"/>
              </a:rPr>
              <a:t>) būtinas </a:t>
            </a:r>
            <a:r>
              <a:rPr lang="lt-LT" b="1" dirty="0">
                <a:latin typeface="Times New Roman" panose="02020603050405020304" pitchFamily="18" charset="0"/>
                <a:cs typeface="Times New Roman" panose="02020603050405020304" pitchFamily="18" charset="0"/>
              </a:rPr>
              <a:t>vertybines nuostatas, gebėjimus, žinias ir supratimą;</a:t>
            </a:r>
          </a:p>
          <a:p>
            <a:r>
              <a:rPr lang="lt-LT" dirty="0">
                <a:latin typeface="Times New Roman" panose="02020603050405020304" pitchFamily="18" charset="0"/>
                <a:cs typeface="Times New Roman" panose="02020603050405020304" pitchFamily="18" charset="0"/>
              </a:rPr>
              <a:t>Giminiški mokomieji dalykai </a:t>
            </a:r>
            <a:r>
              <a:rPr lang="lt-LT" b="1" dirty="0">
                <a:latin typeface="Times New Roman" panose="02020603050405020304" pitchFamily="18" charset="0"/>
                <a:cs typeface="Times New Roman" panose="02020603050405020304" pitchFamily="18" charset="0"/>
              </a:rPr>
              <a:t>jungiami į ugdymo sritis.</a:t>
            </a:r>
          </a:p>
        </p:txBody>
      </p:sp>
    </p:spTree>
    <p:extLst>
      <p:ext uri="{BB962C8B-B14F-4D97-AF65-F5344CB8AC3E}">
        <p14:creationId xmlns:p14="http://schemas.microsoft.com/office/powerpoint/2010/main" val="2147472054"/>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26A47AF7-6CBD-47BB-808D-FF94337255D9}"/>
              </a:ext>
            </a:extLst>
          </p:cNvPr>
          <p:cNvSpPr>
            <a:spLocks noGrp="1"/>
          </p:cNvSpPr>
          <p:nvPr>
            <p:ph idx="1"/>
          </p:nvPr>
        </p:nvSpPr>
        <p:spPr>
          <a:xfrm>
            <a:off x="1289001" y="2098828"/>
            <a:ext cx="10018713" cy="3124201"/>
          </a:xfrm>
        </p:spPr>
        <p:txBody>
          <a:bodyPr>
            <a:normAutofit fontScale="92500"/>
          </a:bodyPr>
          <a:lstStyle/>
          <a:p>
            <a:r>
              <a:rPr lang="lt-LT" sz="3200" dirty="0">
                <a:latin typeface="Times New Roman" panose="02020603050405020304" pitchFamily="18" charset="0"/>
                <a:cs typeface="Times New Roman" panose="02020603050405020304" pitchFamily="18" charset="0"/>
              </a:rPr>
              <a:t>Pradinio ugdymo </a:t>
            </a:r>
            <a:r>
              <a:rPr lang="lt-LT" dirty="0">
                <a:latin typeface="Times New Roman" panose="02020603050405020304" pitchFamily="18" charset="0"/>
                <a:cs typeface="Times New Roman" panose="02020603050405020304" pitchFamily="18" charset="0"/>
              </a:rPr>
              <a:t>projektas (2005) perima ir plėtoja </a:t>
            </a:r>
            <a:r>
              <a:rPr lang="lt-LT" b="1" dirty="0">
                <a:latin typeface="Times New Roman" panose="02020603050405020304" pitchFamily="18" charset="0"/>
                <a:cs typeface="Times New Roman" panose="02020603050405020304" pitchFamily="18" charset="0"/>
              </a:rPr>
              <a:t>Bendrosios priešmokyklinio ugdymo ir ugdymo(</a:t>
            </a:r>
            <a:r>
              <a:rPr lang="lt-LT" b="1" dirty="0" err="1">
                <a:latin typeface="Times New Roman" panose="02020603050405020304" pitchFamily="18" charset="0"/>
                <a:cs typeface="Times New Roman" panose="02020603050405020304" pitchFamily="18" charset="0"/>
              </a:rPr>
              <a:t>si</a:t>
            </a:r>
            <a:r>
              <a:rPr lang="lt-LT" b="1" dirty="0">
                <a:latin typeface="Times New Roman" panose="02020603050405020304" pitchFamily="18" charset="0"/>
                <a:cs typeface="Times New Roman" panose="02020603050405020304" pitchFamily="18" charset="0"/>
              </a:rPr>
              <a:t>) programos </a:t>
            </a:r>
            <a:r>
              <a:rPr lang="lt-LT" dirty="0">
                <a:latin typeface="Times New Roman" panose="02020603050405020304" pitchFamily="18" charset="0"/>
                <a:cs typeface="Times New Roman" panose="02020603050405020304" pitchFamily="18" charset="0"/>
              </a:rPr>
              <a:t>filosofiją, kryptį ir sampratą;</a:t>
            </a:r>
          </a:p>
          <a:p>
            <a:r>
              <a:rPr lang="lt-LT" b="1" dirty="0">
                <a:latin typeface="Times New Roman" panose="02020603050405020304" pitchFamily="18" charset="0"/>
                <a:cs typeface="Times New Roman" panose="02020603050405020304" pitchFamily="18" charset="0"/>
              </a:rPr>
              <a:t>Pradinėje pakopoje, </a:t>
            </a:r>
            <a:r>
              <a:rPr lang="lt-LT" dirty="0">
                <a:latin typeface="Times New Roman" panose="02020603050405020304" pitchFamily="18" charset="0"/>
                <a:cs typeface="Times New Roman" panose="02020603050405020304" pitchFamily="18" charset="0"/>
              </a:rPr>
              <a:t>kaip ir priešmokykliniame ugdyme, </a:t>
            </a:r>
            <a:r>
              <a:rPr lang="lt-LT" b="1" dirty="0">
                <a:latin typeface="Times New Roman" panose="02020603050405020304" pitchFamily="18" charset="0"/>
                <a:cs typeface="Times New Roman" panose="02020603050405020304" pitchFamily="18" charset="0"/>
              </a:rPr>
              <a:t>ugdymo turinys orientuotas į kompetencijas</a:t>
            </a:r>
            <a:r>
              <a:rPr lang="lt-LT" dirty="0">
                <a:latin typeface="Times New Roman" panose="02020603050405020304" pitchFamily="18" charset="0"/>
                <a:cs typeface="Times New Roman" panose="02020603050405020304" pitchFamily="18" charset="0"/>
              </a:rPr>
              <a:t>, tačiau jau per mokomuosius dalykus;</a:t>
            </a:r>
          </a:p>
          <a:p>
            <a:r>
              <a:rPr lang="lt-LT" dirty="0">
                <a:latin typeface="Times New Roman" panose="02020603050405020304" pitchFamily="18" charset="0"/>
                <a:cs typeface="Times New Roman" panose="02020603050405020304" pitchFamily="18" charset="0"/>
              </a:rPr>
              <a:t>Mokomųjų dalykų </a:t>
            </a:r>
            <a:r>
              <a:rPr lang="lt-LT" b="1" dirty="0">
                <a:latin typeface="Times New Roman" panose="02020603050405020304" pitchFamily="18" charset="0"/>
                <a:cs typeface="Times New Roman" panose="02020603050405020304" pitchFamily="18" charset="0"/>
              </a:rPr>
              <a:t>orientavimas į kompetencijas </a:t>
            </a:r>
            <a:r>
              <a:rPr lang="lt-LT" dirty="0">
                <a:latin typeface="Times New Roman" panose="02020603050405020304" pitchFamily="18" charset="0"/>
                <a:cs typeface="Times New Roman" panose="02020603050405020304" pitchFamily="18" charset="0"/>
              </a:rPr>
              <a:t>padeda mokytojui suvokti, kad ugdymo tikslas yra </a:t>
            </a:r>
            <a:r>
              <a:rPr lang="lt-LT" b="1" dirty="0">
                <a:latin typeface="Times New Roman" panose="02020603050405020304" pitchFamily="18" charset="0"/>
                <a:cs typeface="Times New Roman" panose="02020603050405020304" pitchFamily="18" charset="0"/>
              </a:rPr>
              <a:t>VAIKAS</a:t>
            </a:r>
            <a:r>
              <a:rPr lang="lt-LT" dirty="0">
                <a:latin typeface="Times New Roman" panose="02020603050405020304" pitchFamily="18" charset="0"/>
                <a:cs typeface="Times New Roman" panose="02020603050405020304" pitchFamily="18" charset="0"/>
              </a:rPr>
              <a:t>, o ne dalykas, kurį mokytojui reikia „išdėstyti“, o mokiniui  - „išmokti“.</a:t>
            </a:r>
          </a:p>
          <a:p>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6079340"/>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2D6123E8-183A-47C7-A0AC-82CA7B16DA49}"/>
              </a:ext>
            </a:extLst>
          </p:cNvPr>
          <p:cNvSpPr>
            <a:spLocks noGrp="1"/>
          </p:cNvSpPr>
          <p:nvPr>
            <p:ph idx="1"/>
          </p:nvPr>
        </p:nvSpPr>
        <p:spPr>
          <a:xfrm>
            <a:off x="1413288" y="1866899"/>
            <a:ext cx="10018713" cy="3124201"/>
          </a:xfrm>
        </p:spPr>
        <p:txBody>
          <a:bodyPr>
            <a:normAutofit fontScale="85000" lnSpcReduction="20000"/>
          </a:bodyPr>
          <a:lstStyle/>
          <a:p>
            <a:r>
              <a:rPr lang="lt-LT" b="1" dirty="0">
                <a:latin typeface="Times New Roman" panose="02020603050405020304" pitchFamily="18" charset="0"/>
                <a:cs typeface="Times New Roman" panose="02020603050405020304" pitchFamily="18" charset="0"/>
              </a:rPr>
              <a:t>PRADINĖJE </a:t>
            </a:r>
            <a:r>
              <a:rPr lang="lt-LT" dirty="0">
                <a:latin typeface="Times New Roman" panose="02020603050405020304" pitchFamily="18" charset="0"/>
                <a:cs typeface="Times New Roman" panose="02020603050405020304" pitchFamily="18" charset="0"/>
              </a:rPr>
              <a:t>pakopoje </a:t>
            </a:r>
            <a:r>
              <a:rPr lang="lt-LT" b="1" dirty="0">
                <a:latin typeface="Times New Roman" panose="02020603050405020304" pitchFamily="18" charset="0"/>
                <a:cs typeface="Times New Roman" panose="02020603050405020304" pitchFamily="18" charset="0"/>
              </a:rPr>
              <a:t>kompetencijos ugdomos </a:t>
            </a:r>
            <a:r>
              <a:rPr lang="lt-LT" dirty="0">
                <a:latin typeface="Times New Roman" panose="02020603050405020304" pitchFamily="18" charset="0"/>
                <a:cs typeface="Times New Roman" panose="02020603050405020304" pitchFamily="18" charset="0"/>
              </a:rPr>
              <a:t>per tokias ugdymo sritis:</a:t>
            </a:r>
          </a:p>
          <a:p>
            <a:r>
              <a:rPr lang="lt-LT" u="sng" dirty="0">
                <a:latin typeface="Times New Roman" panose="02020603050405020304" pitchFamily="18" charset="0"/>
                <a:cs typeface="Times New Roman" panose="02020603050405020304" pitchFamily="18" charset="0"/>
              </a:rPr>
              <a:t>Kalbinį (komunikavimo);</a:t>
            </a:r>
          </a:p>
          <a:p>
            <a:r>
              <a:rPr lang="lt-LT" u="sng" dirty="0">
                <a:latin typeface="Times New Roman" panose="02020603050405020304" pitchFamily="18" charset="0"/>
                <a:cs typeface="Times New Roman" panose="02020603050405020304" pitchFamily="18" charset="0"/>
              </a:rPr>
              <a:t>Socialinį bei gamtamokslinį (socialinė);</a:t>
            </a:r>
          </a:p>
          <a:p>
            <a:r>
              <a:rPr lang="lt-LT" u="sng" dirty="0">
                <a:latin typeface="Times New Roman" panose="02020603050405020304" pitchFamily="18" charset="0"/>
                <a:cs typeface="Times New Roman" panose="02020603050405020304" pitchFamily="18" charset="0"/>
              </a:rPr>
              <a:t>Meninį (meninė);</a:t>
            </a:r>
          </a:p>
          <a:p>
            <a:r>
              <a:rPr lang="lt-LT" u="sng" dirty="0">
                <a:latin typeface="Times New Roman" panose="02020603050405020304" pitchFamily="18" charset="0"/>
                <a:cs typeface="Times New Roman" panose="02020603050405020304" pitchFamily="18" charset="0"/>
              </a:rPr>
              <a:t>Sveikatos (sveikatos);</a:t>
            </a:r>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Tiksliųjų mokslų (pažinimo);</a:t>
            </a:r>
          </a:p>
          <a:p>
            <a:r>
              <a:rPr lang="lt-LT" dirty="0">
                <a:latin typeface="Times New Roman" panose="02020603050405020304" pitchFamily="18" charset="0"/>
                <a:cs typeface="Times New Roman" panose="02020603050405020304" pitchFamily="18" charset="0"/>
              </a:rPr>
              <a:t>Technologinį.</a:t>
            </a:r>
          </a:p>
          <a:p>
            <a:r>
              <a:rPr lang="lt-LT" dirty="0">
                <a:latin typeface="Times New Roman" panose="02020603050405020304" pitchFamily="18" charset="0"/>
                <a:cs typeface="Times New Roman" panose="02020603050405020304" pitchFamily="18" charset="0"/>
              </a:rPr>
              <a:t>Dorinį;</a:t>
            </a:r>
          </a:p>
          <a:p>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4372403"/>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D533A0CF-C773-4A29-AF37-EE3CA2DE89EA}"/>
              </a:ext>
            </a:extLst>
          </p:cNvPr>
          <p:cNvSpPr>
            <a:spLocks noGrp="1"/>
          </p:cNvSpPr>
          <p:nvPr>
            <p:ph idx="1"/>
          </p:nvPr>
        </p:nvSpPr>
        <p:spPr>
          <a:xfrm>
            <a:off x="1493188" y="1530657"/>
            <a:ext cx="10018713" cy="3124201"/>
          </a:xfrm>
        </p:spPr>
        <p:txBody>
          <a:bodyPr>
            <a:normAutofit lnSpcReduction="10000"/>
          </a:bodyPr>
          <a:lstStyle/>
          <a:p>
            <a:r>
              <a:rPr lang="lt-LT" dirty="0">
                <a:latin typeface="Times New Roman" panose="02020603050405020304" pitchFamily="18" charset="0"/>
                <a:cs typeface="Times New Roman" panose="02020603050405020304" pitchFamily="18" charset="0"/>
              </a:rPr>
              <a:t>Perėjimas</a:t>
            </a:r>
            <a:r>
              <a:rPr lang="lt-LT" dirty="0"/>
              <a:t> </a:t>
            </a:r>
            <a:r>
              <a:rPr lang="lt-LT" dirty="0">
                <a:latin typeface="Times New Roman" panose="02020603050405020304" pitchFamily="18" charset="0"/>
                <a:cs typeface="Times New Roman" panose="02020603050405020304" pitchFamily="18" charset="0"/>
              </a:rPr>
              <a:t>nuo</a:t>
            </a:r>
            <a:r>
              <a:rPr lang="lt-LT" b="1" dirty="0">
                <a:latin typeface="Times New Roman" panose="02020603050405020304" pitchFamily="18" charset="0"/>
                <a:cs typeface="Times New Roman" panose="02020603050405020304" pitchFamily="18" charset="0"/>
              </a:rPr>
              <a:t> priešmokyklinio </a:t>
            </a:r>
            <a:r>
              <a:rPr lang="lt-LT" dirty="0">
                <a:latin typeface="Times New Roman" panose="02020603050405020304" pitchFamily="18" charset="0"/>
                <a:cs typeface="Times New Roman" panose="02020603050405020304" pitchFamily="18" charset="0"/>
              </a:rPr>
              <a:t>ugdymo programos į </a:t>
            </a:r>
            <a:r>
              <a:rPr lang="lt-LT" b="1" dirty="0">
                <a:latin typeface="Times New Roman" panose="02020603050405020304" pitchFamily="18" charset="0"/>
                <a:cs typeface="Times New Roman" panose="02020603050405020304" pitchFamily="18" charset="0"/>
              </a:rPr>
              <a:t>pradinio </a:t>
            </a:r>
            <a:r>
              <a:rPr lang="lt-LT" dirty="0">
                <a:latin typeface="Times New Roman" panose="02020603050405020304" pitchFamily="18" charset="0"/>
                <a:cs typeface="Times New Roman" panose="02020603050405020304" pitchFamily="18" charset="0"/>
              </a:rPr>
              <a:t>ugdymo programą bus lankstesnis, sklandesnis, jeigu mokytojai:</a:t>
            </a:r>
          </a:p>
          <a:p>
            <a:r>
              <a:rPr lang="lt-LT" dirty="0">
                <a:latin typeface="Times New Roman" panose="02020603050405020304" pitchFamily="18" charset="0"/>
                <a:cs typeface="Times New Roman" panose="02020603050405020304" pitchFamily="18" charset="0"/>
              </a:rPr>
              <a:t>nesieks mechaniškai perkelti vienos ugdymo pakopos uždavinių į kitą, bet </a:t>
            </a:r>
            <a:r>
              <a:rPr lang="lt-LT" b="1" dirty="0">
                <a:latin typeface="Times New Roman" panose="02020603050405020304" pitchFamily="18" charset="0"/>
                <a:cs typeface="Times New Roman" panose="02020603050405020304" pitchFamily="18" charset="0"/>
              </a:rPr>
              <a:t>gerai išmanys ugdymo programų tikslus ir uždavinius;</a:t>
            </a:r>
          </a:p>
          <a:p>
            <a:r>
              <a:rPr lang="lt-LT" b="1" dirty="0">
                <a:latin typeface="Times New Roman" panose="02020603050405020304" pitchFamily="18" charset="0"/>
                <a:cs typeface="Times New Roman" panose="02020603050405020304" pitchFamily="18" charset="0"/>
              </a:rPr>
              <a:t>nuolat analizuos</a:t>
            </a:r>
            <a:r>
              <a:rPr lang="lt-LT" dirty="0">
                <a:latin typeface="Times New Roman" panose="02020603050405020304" pitchFamily="18" charset="0"/>
                <a:cs typeface="Times New Roman" panose="02020603050405020304" pitchFamily="18" charset="0"/>
              </a:rPr>
              <a:t>, kaip ugdymo programą pritaikyti </a:t>
            </a:r>
            <a:r>
              <a:rPr lang="lt-LT" b="1" dirty="0">
                <a:latin typeface="Times New Roman" panose="02020603050405020304" pitchFamily="18" charset="0"/>
                <a:cs typeface="Times New Roman" panose="02020603050405020304" pitchFamily="18" charset="0"/>
              </a:rPr>
              <a:t>individualiam vaikui </a:t>
            </a:r>
            <a:r>
              <a:rPr lang="lt-LT" dirty="0">
                <a:latin typeface="Times New Roman" panose="02020603050405020304" pitchFamily="18" charset="0"/>
                <a:cs typeface="Times New Roman" panose="02020603050405020304" pitchFamily="18" charset="0"/>
              </a:rPr>
              <a:t>(atsižvelgiant į jo galimybes, raidos ypatumus, specialiuosius poreikius), ir kokius gebėjimus bei pasiekimus ugdytinis turėtų įgyti tęsdamas ugdymą(</a:t>
            </a:r>
            <a:r>
              <a:rPr lang="lt-LT" dirty="0" err="1">
                <a:latin typeface="Times New Roman" panose="02020603050405020304" pitchFamily="18" charset="0"/>
                <a:cs typeface="Times New Roman" panose="02020603050405020304" pitchFamily="18" charset="0"/>
              </a:rPr>
              <a:t>si</a:t>
            </a:r>
            <a:r>
              <a:rPr lang="lt-LT" dirty="0">
                <a:latin typeface="Times New Roman" panose="02020603050405020304" pitchFamily="18" charset="0"/>
                <a:cs typeface="Times New Roman" panose="02020603050405020304" pitchFamily="18" charset="0"/>
              </a:rPr>
              <a:t>) pagal kitą programą.</a:t>
            </a:r>
          </a:p>
        </p:txBody>
      </p:sp>
    </p:spTree>
    <p:extLst>
      <p:ext uri="{BB962C8B-B14F-4D97-AF65-F5344CB8AC3E}">
        <p14:creationId xmlns:p14="http://schemas.microsoft.com/office/powerpoint/2010/main" val="213428874"/>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8605804A-10BC-4CE3-BC92-3C21AB9E3E48}"/>
              </a:ext>
            </a:extLst>
          </p:cNvPr>
          <p:cNvSpPr>
            <a:spLocks noGrp="1"/>
          </p:cNvSpPr>
          <p:nvPr>
            <p:ph idx="1"/>
          </p:nvPr>
        </p:nvSpPr>
        <p:spPr>
          <a:xfrm>
            <a:off x="3748116" y="1486269"/>
            <a:ext cx="10018713" cy="3124201"/>
          </a:xfrm>
        </p:spPr>
        <p:txBody>
          <a:bodyPr>
            <a:normAutofit/>
          </a:bodyPr>
          <a:lstStyle/>
          <a:p>
            <a:r>
              <a:rPr lang="lt-LT" sz="6000" dirty="0">
                <a:latin typeface="Times New Roman" panose="02020603050405020304" pitchFamily="18" charset="0"/>
                <a:cs typeface="Times New Roman" panose="02020603050405020304" pitchFamily="18" charset="0"/>
              </a:rPr>
              <a:t>AČIŪ...</a:t>
            </a:r>
          </a:p>
        </p:txBody>
      </p:sp>
    </p:spTree>
    <p:extLst>
      <p:ext uri="{BB962C8B-B14F-4D97-AF65-F5344CB8AC3E}">
        <p14:creationId xmlns:p14="http://schemas.microsoft.com/office/powerpoint/2010/main" val="310924998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altLang="lt-LT" sz="3200" b="1" dirty="0">
                <a:solidFill>
                  <a:srgbClr val="000000"/>
                </a:solidFill>
                <a:latin typeface="Times New Roman" panose="02020603050405020304" pitchFamily="18" charset="0"/>
              </a:rPr>
              <a:t>ĮVADAS (1) </a:t>
            </a:r>
            <a:br>
              <a:rPr lang="lt-LT" altLang="lt-LT" sz="3200" b="1" dirty="0">
                <a:solidFill>
                  <a:srgbClr val="000000"/>
                </a:solidFill>
                <a:latin typeface="Times New Roman" panose="02020603050405020304" pitchFamily="18" charset="0"/>
              </a:rPr>
            </a:br>
            <a:r>
              <a:rPr lang="lt-LT" altLang="lt-LT" sz="3200" b="1" dirty="0">
                <a:solidFill>
                  <a:srgbClr val="000000"/>
                </a:solidFill>
                <a:latin typeface="Times New Roman" panose="02020603050405020304" pitchFamily="18" charset="0"/>
              </a:rPr>
              <a:t> Aktualumas</a:t>
            </a:r>
            <a:endParaRPr lang="lt-LT" dirty="0"/>
          </a:p>
        </p:txBody>
      </p:sp>
      <p:sp>
        <p:nvSpPr>
          <p:cNvPr id="3" name="Turinio vietos rezervavimo ženklas 2"/>
          <p:cNvSpPr>
            <a:spLocks noGrp="1"/>
          </p:cNvSpPr>
          <p:nvPr>
            <p:ph idx="1"/>
          </p:nvPr>
        </p:nvSpPr>
        <p:spPr/>
        <p:txBody>
          <a:bodyPr/>
          <a:lstStyle/>
          <a:p>
            <a:pPr marL="0" lvl="0" indent="0" eaLnBrk="1" fontAlgn="auto" hangingPunct="1">
              <a:spcAft>
                <a:spcPts val="0"/>
              </a:spcAft>
              <a:buClrTx/>
              <a:buSzTx/>
              <a:buNone/>
            </a:pPr>
            <a:r>
              <a:rPr lang="lt-LT" sz="2400" u="sng" kern="1200" dirty="0">
                <a:solidFill>
                  <a:prstClr val="black"/>
                </a:solidFill>
                <a:latin typeface="Times New Roman" panose="02020603050405020304" pitchFamily="18" charset="0"/>
                <a:cs typeface="Times New Roman" panose="02020603050405020304" pitchFamily="18" charset="0"/>
              </a:rPr>
              <a:t>Prieš rengiant </a:t>
            </a:r>
            <a:r>
              <a:rPr lang="lt-LT" sz="2400" b="1" u="sng" kern="1200" dirty="0">
                <a:solidFill>
                  <a:prstClr val="black"/>
                </a:solidFill>
                <a:latin typeface="Times New Roman" panose="02020603050405020304" pitchFamily="18" charset="0"/>
                <a:cs typeface="Times New Roman" panose="02020603050405020304" pitchFamily="18" charset="0"/>
              </a:rPr>
              <a:t>ikimokyklinės įstaigos ugdymo </a:t>
            </a:r>
            <a:r>
              <a:rPr lang="lt-LT" sz="2400" u="sng" kern="1200" dirty="0">
                <a:solidFill>
                  <a:prstClr val="black"/>
                </a:solidFill>
                <a:latin typeface="Times New Roman" panose="02020603050405020304" pitchFamily="18" charset="0"/>
                <a:cs typeface="Times New Roman" panose="02020603050405020304" pitchFamily="18" charset="0"/>
              </a:rPr>
              <a:t>programą, </a:t>
            </a:r>
            <a:r>
              <a:rPr lang="lt-LT" sz="2400" b="1" u="sng" kern="1200" dirty="0">
                <a:solidFill>
                  <a:prstClr val="black"/>
                </a:solidFill>
                <a:latin typeface="Times New Roman" panose="02020603050405020304" pitchFamily="18" charset="0"/>
                <a:cs typeface="Times New Roman" panose="02020603050405020304" pitchFamily="18" charset="0"/>
              </a:rPr>
              <a:t>būtina žinoti</a:t>
            </a:r>
            <a:r>
              <a:rPr lang="lt-LT" sz="2400" u="sng" kern="1200" dirty="0">
                <a:solidFill>
                  <a:prstClr val="black"/>
                </a:solidFill>
                <a:latin typeface="Times New Roman" panose="02020603050405020304" pitchFamily="18" charset="0"/>
                <a:cs typeface="Times New Roman" panose="02020603050405020304" pitchFamily="18" charset="0"/>
              </a:rPr>
              <a:t>, kaip ji </a:t>
            </a:r>
            <a:r>
              <a:rPr lang="lt-LT" sz="2400" b="1" u="sng" kern="1200" dirty="0">
                <a:solidFill>
                  <a:prstClr val="black"/>
                </a:solidFill>
                <a:latin typeface="Times New Roman" panose="02020603050405020304" pitchFamily="18" charset="0"/>
                <a:cs typeface="Times New Roman" panose="02020603050405020304" pitchFamily="18" charset="0"/>
              </a:rPr>
              <a:t>derės su priešmokyklinio ir pradinio ugdymo programomis</a:t>
            </a:r>
            <a:r>
              <a:rPr lang="lt-LT" sz="2400" u="sng" kern="1200" dirty="0">
                <a:solidFill>
                  <a:prstClr val="black"/>
                </a:solidFill>
                <a:latin typeface="Times New Roman" panose="02020603050405020304" pitchFamily="18" charset="0"/>
                <a:cs typeface="Times New Roman" panose="02020603050405020304" pitchFamily="18" charset="0"/>
              </a:rPr>
              <a:t>; kaip bus </a:t>
            </a:r>
            <a:r>
              <a:rPr lang="lt-LT" sz="2400" b="1" u="sng" kern="1200" dirty="0">
                <a:solidFill>
                  <a:prstClr val="black"/>
                </a:solidFill>
                <a:latin typeface="Times New Roman" panose="02020603050405020304" pitchFamily="18" charset="0"/>
                <a:cs typeface="Times New Roman" panose="02020603050405020304" pitchFamily="18" charset="0"/>
              </a:rPr>
              <a:t>užtikrintas jų perimamumas ir tęstinumas; </a:t>
            </a:r>
            <a:r>
              <a:rPr lang="lt-LT" sz="2400" u="sng" kern="1200" dirty="0">
                <a:solidFill>
                  <a:prstClr val="black"/>
                </a:solidFill>
                <a:latin typeface="Times New Roman" panose="02020603050405020304" pitchFamily="18" charset="0"/>
                <a:cs typeface="Times New Roman" panose="02020603050405020304" pitchFamily="18" charset="0"/>
              </a:rPr>
              <a:t>svarbu gerai suvokti ikimokyklinio (tame tarpe ir ankstyvojo amžiaus), priešmokyklinio ir jaunesniojo mokyklinio amžiaus vaikų raidos ypatumus, suvokti jų specifiką, susipažinti su visais švietimo dokumentais, reglamentuojančiais atskirų pakopų ugdymą, išsiaiškinti kiekvienam koncentrui </a:t>
            </a:r>
            <a:r>
              <a:rPr lang="lt-LT" sz="2400" b="1" u="sng" kern="1200" dirty="0">
                <a:solidFill>
                  <a:prstClr val="black"/>
                </a:solidFill>
                <a:latin typeface="Times New Roman" panose="02020603050405020304" pitchFamily="18" charset="0"/>
                <a:cs typeface="Times New Roman" panose="02020603050405020304" pitchFamily="18" charset="0"/>
              </a:rPr>
              <a:t>keliamus nacionalinio lygmens ugdymo tikslus ir uždavinius.</a:t>
            </a:r>
          </a:p>
          <a:p>
            <a:endParaRPr lang="lt-LT" dirty="0"/>
          </a:p>
        </p:txBody>
      </p:sp>
    </p:spTree>
    <p:extLst>
      <p:ext uri="{BB962C8B-B14F-4D97-AF65-F5344CB8AC3E}">
        <p14:creationId xmlns:p14="http://schemas.microsoft.com/office/powerpoint/2010/main" val="37110981"/>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2640014" y="476250"/>
            <a:ext cx="7793037" cy="1462088"/>
          </a:xfrm>
        </p:spPr>
        <p:txBody>
          <a:bodyPr>
            <a:normAutofit fontScale="90000"/>
          </a:bodyPr>
          <a:lstStyle/>
          <a:p>
            <a:pPr algn="ctr" eaLnBrk="1" hangingPunct="1"/>
            <a:r>
              <a:rPr lang="lt-LT" altLang="lt-LT" sz="3200" b="1" dirty="0">
                <a:solidFill>
                  <a:schemeClr val="tx1"/>
                </a:solidFill>
                <a:latin typeface="Times New Roman" panose="02020603050405020304" pitchFamily="18" charset="0"/>
              </a:rPr>
              <a:t>ĮVADAS (2) </a:t>
            </a:r>
            <a:br>
              <a:rPr lang="lt-LT" altLang="lt-LT" sz="3200" b="1" dirty="0">
                <a:solidFill>
                  <a:schemeClr val="tx1"/>
                </a:solidFill>
                <a:latin typeface="Times New Roman" panose="02020603050405020304" pitchFamily="18" charset="0"/>
              </a:rPr>
            </a:br>
            <a:r>
              <a:rPr lang="lt-LT" altLang="lt-LT" sz="3200" b="1" dirty="0">
                <a:latin typeface="Times New Roman" panose="02020603050405020304" pitchFamily="18" charset="0"/>
              </a:rPr>
              <a:t>Aktualumas</a:t>
            </a:r>
            <a:br>
              <a:rPr lang="lt-LT" altLang="lt-LT" sz="3200" b="1" dirty="0">
                <a:solidFill>
                  <a:schemeClr val="tx1"/>
                </a:solidFill>
                <a:latin typeface="Times New Roman" panose="02020603050405020304" pitchFamily="18" charset="0"/>
              </a:rPr>
            </a:br>
            <a:endParaRPr lang="en-US" altLang="lt-LT" sz="3200" b="1" dirty="0">
              <a:solidFill>
                <a:schemeClr val="tx1"/>
              </a:solidFill>
              <a:latin typeface="Times New Roman" panose="02020603050405020304" pitchFamily="18" charset="0"/>
            </a:endParaRPr>
          </a:p>
        </p:txBody>
      </p:sp>
      <p:sp>
        <p:nvSpPr>
          <p:cNvPr id="5125" name="Rectangle 3"/>
          <p:cNvSpPr>
            <a:spLocks noGrp="1" noChangeArrowheads="1"/>
          </p:cNvSpPr>
          <p:nvPr>
            <p:ph idx="1"/>
          </p:nvPr>
        </p:nvSpPr>
        <p:spPr>
          <a:xfrm>
            <a:off x="875763" y="1815921"/>
            <a:ext cx="9792237" cy="4134118"/>
          </a:xfrm>
        </p:spPr>
        <p:txBody>
          <a:bodyPr>
            <a:normAutofit lnSpcReduction="10000"/>
          </a:bodyPr>
          <a:lstStyle/>
          <a:p>
            <a:pPr eaLnBrk="1" hangingPunct="1"/>
            <a:r>
              <a:rPr lang="lt-LT" altLang="lt-LT" sz="2800" dirty="0">
                <a:latin typeface="Times New Roman" panose="02020603050405020304" pitchFamily="18" charset="0"/>
              </a:rPr>
              <a:t>Lietuvos švietimo sistemoje, įdiegus priešmokyklinį ugdymą, </a:t>
            </a:r>
            <a:r>
              <a:rPr lang="lt-LT" altLang="lt-LT" sz="2800" b="1" dirty="0">
                <a:latin typeface="Times New Roman" panose="02020603050405020304" pitchFamily="18" charset="0"/>
              </a:rPr>
              <a:t>vaiko ugdymas iki mokyklos turi dvi pakopas:</a:t>
            </a:r>
          </a:p>
          <a:p>
            <a:pPr eaLnBrk="1" hangingPunct="1"/>
            <a:r>
              <a:rPr lang="lt-LT" altLang="lt-LT" sz="2800" b="1" dirty="0">
                <a:latin typeface="Times New Roman" panose="02020603050405020304" pitchFamily="18" charset="0"/>
              </a:rPr>
              <a:t>Ikimokyklinio ugdymo </a:t>
            </a:r>
            <a:r>
              <a:rPr lang="lt-LT" altLang="lt-LT" sz="2800" dirty="0">
                <a:latin typeface="Times New Roman" panose="02020603050405020304" pitchFamily="18" charset="0"/>
              </a:rPr>
              <a:t>(taip pat ir ankstyvojo ugdymo) ir </a:t>
            </a:r>
            <a:r>
              <a:rPr lang="lt-LT" altLang="lt-LT" sz="2800" b="1" dirty="0">
                <a:latin typeface="Times New Roman" panose="02020603050405020304" pitchFamily="18" charset="0"/>
              </a:rPr>
              <a:t>priešmokyklinio ugdymo </a:t>
            </a:r>
            <a:r>
              <a:rPr lang="lt-LT" altLang="lt-LT" sz="2800" dirty="0">
                <a:latin typeface="Times New Roman" panose="02020603050405020304" pitchFamily="18" charset="0"/>
              </a:rPr>
              <a:t>(jų ugdymo turinį reglamentuoja skirtingos programos);</a:t>
            </a:r>
          </a:p>
          <a:p>
            <a:pPr eaLnBrk="1" hangingPunct="1"/>
            <a:r>
              <a:rPr lang="lt-LT" altLang="lt-LT" sz="2800" dirty="0">
                <a:latin typeface="Times New Roman" panose="02020603050405020304" pitchFamily="18" charset="0"/>
              </a:rPr>
              <a:t>Siekiant nuosekliai pereiti iš vienos ugdymo programos į kitą, garantuojant kryptingą jos tęstinumą, reikia </a:t>
            </a:r>
            <a:r>
              <a:rPr lang="lt-LT" altLang="lt-LT" sz="2800" b="1" dirty="0">
                <a:latin typeface="Times New Roman" panose="02020603050405020304" pitchFamily="18" charset="0"/>
              </a:rPr>
              <a:t>išsianalizuoti valstybines programas, </a:t>
            </a:r>
            <a:r>
              <a:rPr lang="lt-LT" altLang="lt-LT" sz="2800" dirty="0">
                <a:latin typeface="Times New Roman" panose="02020603050405020304" pitchFamily="18" charset="0"/>
              </a:rPr>
              <a:t>išsiaiškinant jose jų </a:t>
            </a:r>
            <a:r>
              <a:rPr lang="lt-LT" altLang="lt-LT" sz="2800" b="1" dirty="0">
                <a:latin typeface="Times New Roman" panose="02020603050405020304" pitchFamily="18" charset="0"/>
              </a:rPr>
              <a:t>skirtumus ir panašumus:</a:t>
            </a:r>
          </a:p>
          <a:p>
            <a:pPr eaLnBrk="1" hangingPunct="1"/>
            <a:endParaRPr lang="lt-LT" altLang="lt-LT" sz="2800" dirty="0">
              <a:latin typeface="Times New Roman" panose="02020603050405020304" pitchFamily="18" charset="0"/>
            </a:endParaRPr>
          </a:p>
        </p:txBody>
      </p:sp>
    </p:spTree>
    <p:extLst>
      <p:ext uri="{BB962C8B-B14F-4D97-AF65-F5344CB8AC3E}">
        <p14:creationId xmlns:p14="http://schemas.microsoft.com/office/powerpoint/2010/main" val="3684608130"/>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a:r>
              <a:rPr lang="lt-LT" altLang="lt-LT" sz="3200" b="1" dirty="0">
                <a:solidFill>
                  <a:schemeClr val="tx1"/>
                </a:solidFill>
                <a:latin typeface="Times New Roman" panose="02020603050405020304" pitchFamily="18" charset="0"/>
              </a:rPr>
              <a:t>ĮVADAS (3) </a:t>
            </a:r>
            <a:br>
              <a:rPr lang="lt-LT" altLang="lt-LT" sz="3200" b="1" dirty="0">
                <a:solidFill>
                  <a:schemeClr val="tx1"/>
                </a:solidFill>
                <a:latin typeface="Times New Roman" panose="02020603050405020304" pitchFamily="18" charset="0"/>
              </a:rPr>
            </a:br>
            <a:r>
              <a:rPr lang="lt-LT" altLang="lt-LT" sz="3200" b="1" dirty="0">
                <a:latin typeface="Times New Roman" panose="02020603050405020304" pitchFamily="18" charset="0"/>
              </a:rPr>
              <a:t>Aktualumas</a:t>
            </a:r>
            <a:endParaRPr lang="en-US" altLang="lt-LT" sz="3200" b="1" dirty="0">
              <a:solidFill>
                <a:schemeClr val="tx1"/>
              </a:solidFill>
              <a:latin typeface="Times New Roman" panose="02020603050405020304" pitchFamily="18" charset="0"/>
            </a:endParaRPr>
          </a:p>
        </p:txBody>
      </p:sp>
      <p:sp>
        <p:nvSpPr>
          <p:cNvPr id="6147" name="Rectangle 3"/>
          <p:cNvSpPr>
            <a:spLocks noGrp="1" noChangeArrowheads="1"/>
          </p:cNvSpPr>
          <p:nvPr>
            <p:ph idx="1"/>
          </p:nvPr>
        </p:nvSpPr>
        <p:spPr>
          <a:xfrm>
            <a:off x="978795" y="2047741"/>
            <a:ext cx="9325670" cy="4005329"/>
          </a:xfrm>
        </p:spPr>
        <p:txBody>
          <a:bodyPr>
            <a:normAutofit/>
          </a:bodyPr>
          <a:lstStyle/>
          <a:p>
            <a:pPr marL="0" lvl="0" indent="0" eaLnBrk="1" fontAlgn="auto" hangingPunct="1">
              <a:spcAft>
                <a:spcPts val="0"/>
              </a:spcAft>
              <a:buClrTx/>
              <a:buSzTx/>
              <a:buNone/>
            </a:pPr>
            <a:r>
              <a:rPr lang="lt-LT" sz="2800" u="sng" kern="1200" dirty="0">
                <a:solidFill>
                  <a:prstClr val="black"/>
                </a:solidFill>
                <a:latin typeface="Times New Roman" panose="02020603050405020304" pitchFamily="18" charset="0"/>
                <a:cs typeface="Times New Roman" panose="02020603050405020304" pitchFamily="18" charset="0"/>
              </a:rPr>
              <a:t>Tikslus ir uždavinius;</a:t>
            </a:r>
          </a:p>
          <a:p>
            <a:pPr marL="0" lvl="0" indent="0" eaLnBrk="1" fontAlgn="auto" hangingPunct="1">
              <a:spcAft>
                <a:spcPts val="0"/>
              </a:spcAft>
              <a:buClrTx/>
              <a:buSzTx/>
              <a:buNone/>
            </a:pPr>
            <a:r>
              <a:rPr lang="lt-LT" sz="2800" u="sng" dirty="0">
                <a:solidFill>
                  <a:prstClr val="black"/>
                </a:solidFill>
                <a:latin typeface="Times New Roman" panose="02020603050405020304" pitchFamily="18" charset="0"/>
                <a:cs typeface="Times New Roman" panose="02020603050405020304" pitchFamily="18" charset="0"/>
              </a:rPr>
              <a:t>Turinį;</a:t>
            </a:r>
          </a:p>
          <a:p>
            <a:pPr marL="0" lvl="0" indent="0" eaLnBrk="1" fontAlgn="auto" hangingPunct="1">
              <a:spcAft>
                <a:spcPts val="0"/>
              </a:spcAft>
              <a:buClrTx/>
              <a:buSzTx/>
              <a:buNone/>
            </a:pPr>
            <a:r>
              <a:rPr lang="lt-LT" sz="2800" u="sng" kern="1200" dirty="0">
                <a:solidFill>
                  <a:prstClr val="black"/>
                </a:solidFill>
                <a:latin typeface="Times New Roman" panose="02020603050405020304" pitchFamily="18" charset="0"/>
                <a:cs typeface="Times New Roman" panose="02020603050405020304" pitchFamily="18" charset="0"/>
              </a:rPr>
              <a:t>Ugdymo(</a:t>
            </a:r>
            <a:r>
              <a:rPr lang="lt-LT" sz="2800" u="sng" kern="1200" dirty="0" err="1">
                <a:solidFill>
                  <a:prstClr val="black"/>
                </a:solidFill>
                <a:latin typeface="Times New Roman" panose="02020603050405020304" pitchFamily="18" charset="0"/>
                <a:cs typeface="Times New Roman" panose="02020603050405020304" pitchFamily="18" charset="0"/>
              </a:rPr>
              <a:t>si</a:t>
            </a:r>
            <a:r>
              <a:rPr lang="lt-LT" sz="2800" u="sng" kern="1200" dirty="0">
                <a:solidFill>
                  <a:prstClr val="black"/>
                </a:solidFill>
                <a:latin typeface="Times New Roman" panose="02020603050405020304" pitchFamily="18" charset="0"/>
                <a:cs typeface="Times New Roman" panose="02020603050405020304" pitchFamily="18" charset="0"/>
              </a:rPr>
              <a:t>) būdus;</a:t>
            </a:r>
          </a:p>
          <a:p>
            <a:pPr marL="0" lvl="0" indent="0" eaLnBrk="1" fontAlgn="auto" hangingPunct="1">
              <a:spcAft>
                <a:spcPts val="0"/>
              </a:spcAft>
              <a:buClrTx/>
              <a:buSzTx/>
              <a:buNone/>
            </a:pPr>
            <a:r>
              <a:rPr lang="lt-LT" sz="2800" u="sng" dirty="0">
                <a:solidFill>
                  <a:prstClr val="black"/>
                </a:solidFill>
                <a:latin typeface="Times New Roman" panose="02020603050405020304" pitchFamily="18" charset="0"/>
                <a:cs typeface="Times New Roman" panose="02020603050405020304" pitchFamily="18" charset="0"/>
              </a:rPr>
              <a:t>Ugdymo aplinką;</a:t>
            </a:r>
          </a:p>
          <a:p>
            <a:pPr marL="0" lvl="0" indent="0" eaLnBrk="1" fontAlgn="auto" hangingPunct="1">
              <a:spcAft>
                <a:spcPts val="0"/>
              </a:spcAft>
              <a:buClrTx/>
              <a:buSzTx/>
              <a:buNone/>
            </a:pPr>
            <a:r>
              <a:rPr lang="lt-LT" sz="2800" u="sng" kern="1200" dirty="0">
                <a:solidFill>
                  <a:prstClr val="black"/>
                </a:solidFill>
                <a:latin typeface="Times New Roman" panose="02020603050405020304" pitchFamily="18" charset="0"/>
                <a:cs typeface="Times New Roman" panose="02020603050405020304" pitchFamily="18" charset="0"/>
              </a:rPr>
              <a:t>Vertinimą.</a:t>
            </a:r>
          </a:p>
          <a:p>
            <a:pPr marL="0" lvl="0" indent="0" eaLnBrk="1" fontAlgn="auto" hangingPunct="1">
              <a:spcAft>
                <a:spcPts val="0"/>
              </a:spcAft>
              <a:buClrTx/>
              <a:buSzTx/>
              <a:buNone/>
            </a:pPr>
            <a:endParaRPr lang="lt-LT" sz="2400" u="sng" kern="1200" dirty="0">
              <a:solidFill>
                <a:prstClr val="black"/>
              </a:solidFill>
              <a:latin typeface="Times New Roman" panose="02020603050405020304" pitchFamily="18" charset="0"/>
              <a:cs typeface="Times New Roman" panose="02020603050405020304" pitchFamily="18" charset="0"/>
            </a:endParaRPr>
          </a:p>
          <a:p>
            <a:pPr>
              <a:lnSpc>
                <a:spcPct val="80000"/>
              </a:lnSpc>
            </a:pPr>
            <a:endParaRPr lang="en-US" altLang="lt-LT" sz="2400" dirty="0">
              <a:latin typeface="Times New Roman" panose="02020603050405020304" pitchFamily="18" charset="0"/>
            </a:endParaRPr>
          </a:p>
        </p:txBody>
      </p:sp>
    </p:spTree>
    <p:extLst>
      <p:ext uri="{BB962C8B-B14F-4D97-AF65-F5344CB8AC3E}">
        <p14:creationId xmlns:p14="http://schemas.microsoft.com/office/powerpoint/2010/main" val="97950302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idx="1"/>
          </p:nvPr>
        </p:nvSpPr>
        <p:spPr>
          <a:xfrm>
            <a:off x="940158" y="1482571"/>
            <a:ext cx="9538930" cy="4209891"/>
          </a:xfrm>
        </p:spPr>
        <p:txBody>
          <a:bodyPr/>
          <a:lstStyle/>
          <a:p>
            <a:pPr eaLnBrk="1" hangingPunct="1">
              <a:buFont typeface="Wingdings" panose="05000000000000000000" pitchFamily="2" charset="2"/>
              <a:buNone/>
            </a:pPr>
            <a:r>
              <a:rPr lang="lt-LT" altLang="lt-LT" sz="2800" b="1" dirty="0">
                <a:latin typeface="Times New Roman" panose="02020603050405020304" pitchFamily="18" charset="0"/>
              </a:rPr>
              <a:t>   </a:t>
            </a:r>
            <a:r>
              <a:rPr lang="lt-LT" altLang="lt-LT" sz="2800" dirty="0">
                <a:latin typeface="Times New Roman" panose="02020603050405020304" pitchFamily="18" charset="0"/>
              </a:rPr>
              <a:t>Lietuvos Respublikos švietimo įstatyme (7 str.) nurodoma, kad </a:t>
            </a:r>
            <a:r>
              <a:rPr lang="lt-LT" altLang="lt-LT" sz="2800" b="1" dirty="0">
                <a:latin typeface="Times New Roman" panose="02020603050405020304" pitchFamily="18" charset="0"/>
              </a:rPr>
              <a:t>ikimokyklinis ugdymas teikiamas vaikui nuo 1 iki 5 (arba 6 metų). Jeigu įstaigoje yra vaikų iki trejų metų amžiaus</a:t>
            </a:r>
            <a:r>
              <a:rPr lang="lt-LT" altLang="lt-LT" sz="2800" dirty="0">
                <a:latin typeface="Times New Roman" panose="02020603050405020304" pitchFamily="18" charset="0"/>
              </a:rPr>
              <a:t>, ikimokyklinio ugdymo programoje </a:t>
            </a:r>
            <a:r>
              <a:rPr lang="lt-LT" altLang="lt-LT" sz="2800" b="1" dirty="0">
                <a:latin typeface="Times New Roman" panose="02020603050405020304" pitchFamily="18" charset="0"/>
              </a:rPr>
              <a:t>turi būti išskirtas šis amžiaus tarpsnis, </a:t>
            </a:r>
            <a:r>
              <a:rPr lang="lt-LT" altLang="lt-LT" sz="2800" dirty="0">
                <a:latin typeface="Times New Roman" panose="02020603050405020304" pitchFamily="18" charset="0"/>
              </a:rPr>
              <a:t>nurodant šio amžiaus tarpsnio vaikų </a:t>
            </a:r>
            <a:r>
              <a:rPr lang="lt-LT" altLang="lt-LT" sz="2800" b="1" dirty="0">
                <a:latin typeface="Times New Roman" panose="02020603050405020304" pitchFamily="18" charset="0"/>
              </a:rPr>
              <a:t>ugdymo turinį, metodus ir būdus.</a:t>
            </a:r>
            <a:endParaRPr lang="lt-LT" sz="2800" b="1" kern="1200" dirty="0">
              <a:solidFill>
                <a:prstClr val="black"/>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endParaRPr lang="en-US" altLang="lt-LT" sz="2400" dirty="0">
              <a:latin typeface="Times New Roman" panose="02020603050405020304" pitchFamily="18" charset="0"/>
            </a:endParaRPr>
          </a:p>
        </p:txBody>
      </p:sp>
      <p:sp>
        <p:nvSpPr>
          <p:cNvPr id="7173" name="Rectangle 6"/>
          <p:cNvSpPr>
            <a:spLocks noChangeArrowheads="1"/>
          </p:cNvSpPr>
          <p:nvPr/>
        </p:nvSpPr>
        <p:spPr bwMode="auto">
          <a:xfrm>
            <a:off x="2674939" y="214314"/>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0" fontAlgn="base" hangingPunct="0">
              <a:spcBef>
                <a:spcPct val="0"/>
              </a:spcBef>
              <a:spcAft>
                <a:spcPct val="0"/>
              </a:spcAft>
              <a:buClrTx/>
              <a:buSzTx/>
              <a:buFontTx/>
              <a:buNone/>
            </a:pPr>
            <a:r>
              <a:rPr lang="lt-LT" altLang="lt-LT" b="1" dirty="0">
                <a:solidFill>
                  <a:srgbClr val="000000"/>
                </a:solidFill>
                <a:latin typeface="Times New Roman" panose="02020603050405020304" pitchFamily="18" charset="0"/>
              </a:rPr>
              <a:t>ĮVADAS (4) </a:t>
            </a:r>
            <a:br>
              <a:rPr lang="lt-LT" altLang="lt-LT" b="1" dirty="0">
                <a:solidFill>
                  <a:srgbClr val="000000"/>
                </a:solidFill>
                <a:latin typeface="Times New Roman" panose="02020603050405020304" pitchFamily="18" charset="0"/>
              </a:rPr>
            </a:br>
            <a:endParaRPr lang="en-US" altLang="lt-LT" b="1"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58267236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2640014" y="765175"/>
            <a:ext cx="7793037" cy="1030288"/>
          </a:xfrm>
        </p:spPr>
        <p:txBody>
          <a:bodyPr>
            <a:normAutofit fontScale="90000"/>
          </a:bodyPr>
          <a:lstStyle/>
          <a:p>
            <a:pPr algn="ctr" eaLnBrk="1" hangingPunct="1"/>
            <a:r>
              <a:rPr lang="lt-LT" altLang="lt-LT" sz="3600" b="1" dirty="0">
                <a:latin typeface="Times New Roman" panose="02020603050405020304" pitchFamily="18" charset="0"/>
              </a:rPr>
              <a:t>VAIKŲ IKI TREJŲ METŲ</a:t>
            </a:r>
            <a:r>
              <a:rPr lang="lt-LT" altLang="lt-LT" sz="3600" b="1" dirty="0">
                <a:solidFill>
                  <a:schemeClr val="tx1"/>
                </a:solidFill>
                <a:latin typeface="Times New Roman" panose="02020603050405020304" pitchFamily="18" charset="0"/>
              </a:rPr>
              <a:t> </a:t>
            </a:r>
            <a:br>
              <a:rPr lang="lt-LT" altLang="lt-LT" sz="3200" b="1" dirty="0">
                <a:solidFill>
                  <a:schemeClr val="tx1"/>
                </a:solidFill>
                <a:latin typeface="Times New Roman" panose="02020603050405020304" pitchFamily="18" charset="0"/>
              </a:rPr>
            </a:br>
            <a:endParaRPr lang="en-US" altLang="lt-LT" sz="3200" b="1" dirty="0">
              <a:solidFill>
                <a:schemeClr val="tx1"/>
              </a:solidFill>
              <a:latin typeface="Times New Roman" panose="02020603050405020304" pitchFamily="18" charset="0"/>
            </a:endParaRPr>
          </a:p>
        </p:txBody>
      </p:sp>
      <p:sp>
        <p:nvSpPr>
          <p:cNvPr id="8197" name="Rectangle 3"/>
          <p:cNvSpPr>
            <a:spLocks noGrp="1" noChangeArrowheads="1"/>
          </p:cNvSpPr>
          <p:nvPr>
            <p:ph idx="1"/>
          </p:nvPr>
        </p:nvSpPr>
        <p:spPr>
          <a:xfrm>
            <a:off x="850007" y="1918952"/>
            <a:ext cx="9556058" cy="3850783"/>
          </a:xfrm>
        </p:spPr>
        <p:txBody>
          <a:bodyPr>
            <a:normAutofit/>
          </a:bodyPr>
          <a:lstStyle/>
          <a:p>
            <a:pPr marL="0" lvl="0" indent="0">
              <a:spcAft>
                <a:spcPts val="0"/>
              </a:spcAft>
              <a:buClrTx/>
              <a:buSzTx/>
              <a:buNone/>
            </a:pPr>
            <a:r>
              <a:rPr lang="lt-LT" altLang="lt-LT" dirty="0">
                <a:solidFill>
                  <a:srgbClr val="000000"/>
                </a:solidFill>
                <a:latin typeface="Times New Roman" panose="02020603050405020304" pitchFamily="18" charset="0"/>
              </a:rPr>
              <a:t>Prieš imantis rašyti </a:t>
            </a:r>
            <a:r>
              <a:rPr lang="lt-LT" altLang="lt-LT" b="1" dirty="0">
                <a:solidFill>
                  <a:srgbClr val="000000"/>
                </a:solidFill>
                <a:latin typeface="Times New Roman" panose="02020603050405020304" pitchFamily="18" charset="0"/>
              </a:rPr>
              <a:t>ikimokyklinio ugdymo programą</a:t>
            </a:r>
            <a:r>
              <a:rPr lang="lt-LT" altLang="lt-LT" dirty="0">
                <a:solidFill>
                  <a:prstClr val="black"/>
                </a:solidFill>
                <a:latin typeface="Times New Roman" panose="02020603050405020304" pitchFamily="18" charset="0"/>
                <a:cs typeface="Times New Roman" panose="02020603050405020304" pitchFamily="18" charset="0"/>
              </a:rPr>
              <a:t>, įtraukiant amžiaus tarpsnį </a:t>
            </a:r>
            <a:r>
              <a:rPr lang="lt-LT" altLang="lt-LT" b="1" dirty="0">
                <a:solidFill>
                  <a:prstClr val="black"/>
                </a:solidFill>
                <a:latin typeface="Times New Roman" panose="02020603050405020304" pitchFamily="18" charset="0"/>
                <a:cs typeface="Times New Roman" panose="02020603050405020304" pitchFamily="18" charset="0"/>
              </a:rPr>
              <a:t>iki trejų metų</a:t>
            </a:r>
            <a:r>
              <a:rPr lang="lt-LT" altLang="lt-LT" dirty="0">
                <a:solidFill>
                  <a:prstClr val="black"/>
                </a:solidFill>
                <a:latin typeface="Times New Roman" panose="02020603050405020304" pitchFamily="18" charset="0"/>
                <a:cs typeface="Times New Roman" panose="02020603050405020304" pitchFamily="18" charset="0"/>
              </a:rPr>
              <a:t>, išsiaiškinama, kokios yra svarbiausios </a:t>
            </a:r>
            <a:r>
              <a:rPr lang="lt-LT" altLang="lt-LT" sz="4800" dirty="0">
                <a:solidFill>
                  <a:prstClr val="black"/>
                </a:solidFill>
                <a:latin typeface="Times New Roman" panose="02020603050405020304" pitchFamily="18" charset="0"/>
                <a:cs typeface="Times New Roman" panose="02020603050405020304" pitchFamily="18" charset="0"/>
              </a:rPr>
              <a:t>vaikų iki trejų </a:t>
            </a:r>
            <a:r>
              <a:rPr lang="lt-LT" altLang="lt-LT" dirty="0">
                <a:solidFill>
                  <a:prstClr val="black"/>
                </a:solidFill>
                <a:latin typeface="Times New Roman" panose="02020603050405020304" pitchFamily="18" charset="0"/>
                <a:cs typeface="Times New Roman" panose="02020603050405020304" pitchFamily="18" charset="0"/>
              </a:rPr>
              <a:t>metų </a:t>
            </a:r>
            <a:r>
              <a:rPr lang="lt-LT" altLang="lt-LT" b="1" dirty="0">
                <a:solidFill>
                  <a:prstClr val="black"/>
                </a:solidFill>
                <a:latin typeface="Times New Roman" panose="02020603050405020304" pitchFamily="18" charset="0"/>
                <a:cs typeface="Times New Roman" panose="02020603050405020304" pitchFamily="18" charset="0"/>
              </a:rPr>
              <a:t>ugdymo nuostatos</a:t>
            </a:r>
            <a:r>
              <a:rPr lang="lt-LT" altLang="lt-LT" dirty="0">
                <a:solidFill>
                  <a:prstClr val="black"/>
                </a:solidFill>
                <a:latin typeface="Times New Roman" panose="02020603050405020304" pitchFamily="18" charset="0"/>
                <a:cs typeface="Times New Roman" panose="02020603050405020304" pitchFamily="18" charset="0"/>
              </a:rPr>
              <a:t>, kaip apibrėžiama </a:t>
            </a:r>
            <a:r>
              <a:rPr lang="lt-LT" altLang="lt-LT" b="1" dirty="0">
                <a:solidFill>
                  <a:prstClr val="black"/>
                </a:solidFill>
                <a:latin typeface="Times New Roman" panose="02020603050405020304" pitchFamily="18" charset="0"/>
                <a:cs typeface="Times New Roman" panose="02020603050405020304" pitchFamily="18" charset="0"/>
              </a:rPr>
              <a:t>samprata, ugdymo tikslai ir uždaviniai </a:t>
            </a:r>
            <a:r>
              <a:rPr lang="lt-LT" altLang="lt-LT" dirty="0">
                <a:solidFill>
                  <a:prstClr val="black"/>
                </a:solidFill>
                <a:latin typeface="Times New Roman" panose="02020603050405020304" pitchFamily="18" charset="0"/>
                <a:cs typeface="Times New Roman" panose="02020603050405020304" pitchFamily="18" charset="0"/>
              </a:rPr>
              <a:t>(„Ankstyvojo amžiaus vadovas, 2001).</a:t>
            </a:r>
            <a:endParaRPr lang="lt-LT" altLang="lt-LT" dirty="0">
              <a:solidFill>
                <a:srgbClr val="000000"/>
              </a:solidFill>
              <a:latin typeface="Times New Roman" panose="02020603050405020304" pitchFamily="18" charset="0"/>
            </a:endParaRPr>
          </a:p>
          <a:p>
            <a:pPr marL="457200" lvl="0" indent="-457200" eaLnBrk="1" fontAlgn="auto" hangingPunct="1">
              <a:spcAft>
                <a:spcPts val="0"/>
              </a:spcAft>
              <a:buClrTx/>
              <a:buSzTx/>
              <a:buFont typeface="+mj-lt"/>
              <a:buAutoNum type="arabicPeriod"/>
            </a:pPr>
            <a:endParaRPr lang="lt-LT" sz="2400" kern="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5011633"/>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algn="ctr" eaLnBrk="1" hangingPunct="1"/>
            <a:r>
              <a:rPr lang="lt-LT" altLang="lt-LT" sz="3200" b="1" dirty="0">
                <a:solidFill>
                  <a:schemeClr val="tx1"/>
                </a:solidFill>
                <a:latin typeface="Times New Roman" panose="02020603050405020304" pitchFamily="18" charset="0"/>
              </a:rPr>
              <a:t>ĮVADAS (6)</a:t>
            </a:r>
            <a:endParaRPr lang="en-US" altLang="lt-LT" sz="3200" b="1" dirty="0">
              <a:solidFill>
                <a:schemeClr val="tx1"/>
              </a:solidFill>
              <a:latin typeface="Times New Roman" panose="02020603050405020304" pitchFamily="18" charset="0"/>
            </a:endParaRPr>
          </a:p>
        </p:txBody>
      </p:sp>
      <p:sp>
        <p:nvSpPr>
          <p:cNvPr id="9221" name="Rectangle 3"/>
          <p:cNvSpPr>
            <a:spLocks noGrp="1" noChangeArrowheads="1"/>
          </p:cNvSpPr>
          <p:nvPr>
            <p:ph idx="1"/>
          </p:nvPr>
        </p:nvSpPr>
        <p:spPr>
          <a:xfrm>
            <a:off x="1774825" y="2047741"/>
            <a:ext cx="8631238" cy="3891419"/>
          </a:xfrm>
        </p:spPr>
        <p:txBody>
          <a:bodyPr>
            <a:normAutofit/>
          </a:bodyPr>
          <a:lstStyle/>
          <a:p>
            <a:pPr eaLnBrk="1" hangingPunct="1">
              <a:buFont typeface="Wingdings" panose="05000000000000000000" pitchFamily="2" charset="2"/>
              <a:buNone/>
            </a:pPr>
            <a:r>
              <a:rPr lang="lt-LT" altLang="lt-LT" sz="2800" dirty="0">
                <a:latin typeface="Times New Roman" panose="02020603050405020304" pitchFamily="18" charset="0"/>
              </a:rPr>
              <a:t>Lietuvos vaikų ikimokyklinio ugdymo koncepcijoje (1989) akcentuojama, kad </a:t>
            </a:r>
            <a:r>
              <a:rPr lang="lt-LT" altLang="lt-LT" sz="2800" b="1" dirty="0">
                <a:latin typeface="Times New Roman" panose="02020603050405020304" pitchFamily="18" charset="0"/>
              </a:rPr>
              <a:t>šeima atlieka svarbų vaidmenį ugdant vaiką, </a:t>
            </a:r>
            <a:r>
              <a:rPr lang="lt-LT" altLang="lt-LT" sz="2800" dirty="0">
                <a:latin typeface="Times New Roman" panose="02020603050405020304" pitchFamily="18" charset="0"/>
              </a:rPr>
              <a:t>ypač iki jam sueis treji metai.</a:t>
            </a:r>
          </a:p>
          <a:p>
            <a:pPr eaLnBrk="1" hangingPunct="1">
              <a:buFont typeface="Wingdings" panose="05000000000000000000" pitchFamily="2" charset="2"/>
              <a:buNone/>
            </a:pPr>
            <a:r>
              <a:rPr lang="lt-LT" altLang="lt-LT" sz="2800" b="1" dirty="0">
                <a:latin typeface="Times New Roman" panose="02020603050405020304" pitchFamily="18" charset="0"/>
              </a:rPr>
              <a:t>Lopšeliui pripažįstamas tik šeimos pagalbininko vaidmuo.</a:t>
            </a:r>
          </a:p>
        </p:txBody>
      </p:sp>
    </p:spTree>
    <p:extLst>
      <p:ext uri="{BB962C8B-B14F-4D97-AF65-F5344CB8AC3E}">
        <p14:creationId xmlns:p14="http://schemas.microsoft.com/office/powerpoint/2010/main" val="207695092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87D6503-7BF3-48DB-A4D7-383535EA9631}"/>
              </a:ext>
            </a:extLst>
          </p:cNvPr>
          <p:cNvSpPr>
            <a:spLocks noGrp="1"/>
          </p:cNvSpPr>
          <p:nvPr>
            <p:ph type="title"/>
          </p:nvPr>
        </p:nvSpPr>
        <p:spPr/>
        <p:txBody>
          <a:bodyPr>
            <a:normAutofit/>
          </a:bodyPr>
          <a:lstStyle/>
          <a:p>
            <a:r>
              <a:rPr lang="lt-LT" altLang="lt-LT" sz="3200" b="1" dirty="0">
                <a:solidFill>
                  <a:schemeClr val="tx1"/>
                </a:solidFill>
                <a:latin typeface="Times New Roman" panose="02020603050405020304" pitchFamily="18" charset="0"/>
              </a:rPr>
              <a:t>ĮVADAS (7)</a:t>
            </a:r>
            <a:endParaRPr lang="lt-LT" sz="32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C1E6CE4E-9208-4C0A-BFF5-5BEE601B8AE4}"/>
              </a:ext>
            </a:extLst>
          </p:cNvPr>
          <p:cNvSpPr>
            <a:spLocks noGrp="1"/>
          </p:cNvSpPr>
          <p:nvPr>
            <p:ph idx="1"/>
          </p:nvPr>
        </p:nvSpPr>
        <p:spPr/>
        <p:txBody>
          <a:bodyPr>
            <a:normAutofit fontScale="92500" lnSpcReduction="20000"/>
          </a:bodyPr>
          <a:lstStyle/>
          <a:p>
            <a:pPr marL="0" indent="0">
              <a:buNone/>
            </a:pPr>
            <a:r>
              <a:rPr lang="lt-LT" sz="3500" dirty="0">
                <a:latin typeface="Times New Roman" panose="02020603050405020304" pitchFamily="18" charset="0"/>
                <a:cs typeface="Times New Roman" panose="02020603050405020304" pitchFamily="18" charset="0"/>
              </a:rPr>
              <a:t>Kuriamoje</a:t>
            </a:r>
            <a:r>
              <a:rPr lang="lt-LT" sz="3500" b="1" dirty="0">
                <a:latin typeface="Times New Roman" panose="02020603050405020304" pitchFamily="18" charset="0"/>
                <a:cs typeface="Times New Roman" panose="02020603050405020304" pitchFamily="18" charset="0"/>
              </a:rPr>
              <a:t> programoje </a:t>
            </a:r>
            <a:r>
              <a:rPr lang="lt-LT" dirty="0">
                <a:latin typeface="Times New Roman" panose="02020603050405020304" pitchFamily="18" charset="0"/>
                <a:cs typeface="Times New Roman" panose="02020603050405020304" pitchFamily="18" charset="0"/>
              </a:rPr>
              <a:t>svarbu numatyti, kaip bus:</a:t>
            </a:r>
          </a:p>
          <a:p>
            <a:pPr marL="0" indent="0">
              <a:buNone/>
            </a:pPr>
            <a:r>
              <a:rPr lang="lt-LT" b="1" dirty="0">
                <a:latin typeface="Times New Roman" panose="02020603050405020304" pitchFamily="18" charset="0"/>
                <a:cs typeface="Times New Roman" panose="02020603050405020304" pitchFamily="18" charset="0"/>
              </a:rPr>
              <a:t>Užtikrinamas ugdymo šeimoje tęstinumas </a:t>
            </a:r>
            <a:r>
              <a:rPr lang="lt-LT" dirty="0">
                <a:latin typeface="Times New Roman" panose="02020603050405020304" pitchFamily="18" charset="0"/>
                <a:cs typeface="Times New Roman" panose="02020603050405020304" pitchFamily="18" charset="0"/>
              </a:rPr>
              <a:t>(šeimos ir pedagogų sąveika adaptacijos laikotarpiu ir vėliau);</a:t>
            </a:r>
          </a:p>
          <a:p>
            <a:pPr marL="0" indent="0">
              <a:buNone/>
            </a:pPr>
            <a:r>
              <a:rPr lang="lt-LT" dirty="0">
                <a:latin typeface="Times New Roman" panose="02020603050405020304" pitchFamily="18" charset="0"/>
                <a:cs typeface="Times New Roman" panose="02020603050405020304" pitchFamily="18" charset="0"/>
              </a:rPr>
              <a:t>Ugdomi </a:t>
            </a:r>
            <a:r>
              <a:rPr lang="lt-LT" b="1" dirty="0">
                <a:latin typeface="Times New Roman" panose="02020603050405020304" pitchFamily="18" charset="0"/>
                <a:cs typeface="Times New Roman" panose="02020603050405020304" pitchFamily="18" charset="0"/>
              </a:rPr>
              <a:t>pirmieji gebėjimai;</a:t>
            </a:r>
          </a:p>
          <a:p>
            <a:pPr marL="0" indent="0">
              <a:buNone/>
            </a:pPr>
            <a:r>
              <a:rPr lang="lt-LT" dirty="0">
                <a:latin typeface="Times New Roman" panose="02020603050405020304" pitchFamily="18" charset="0"/>
                <a:cs typeface="Times New Roman" panose="02020603050405020304" pitchFamily="18" charset="0"/>
              </a:rPr>
              <a:t>Tenkinami svarbiausi </a:t>
            </a:r>
            <a:r>
              <a:rPr lang="lt-LT" b="1" dirty="0">
                <a:latin typeface="Times New Roman" panose="02020603050405020304" pitchFamily="18" charset="0"/>
                <a:cs typeface="Times New Roman" panose="02020603050405020304" pitchFamily="18" charset="0"/>
              </a:rPr>
              <a:t>šio amžiaus vaikų poreikiai;</a:t>
            </a:r>
          </a:p>
          <a:p>
            <a:pPr marL="0" indent="0">
              <a:buNone/>
            </a:pPr>
            <a:r>
              <a:rPr lang="lt-LT" dirty="0">
                <a:latin typeface="Times New Roman" panose="02020603050405020304" pitchFamily="18" charset="0"/>
                <a:cs typeface="Times New Roman" panose="02020603050405020304" pitchFamily="18" charset="0"/>
              </a:rPr>
              <a:t>Kuriama ugdymo </a:t>
            </a:r>
            <a:r>
              <a:rPr lang="lt-LT" b="1" dirty="0">
                <a:latin typeface="Times New Roman" panose="02020603050405020304" pitchFamily="18" charset="0"/>
                <a:cs typeface="Times New Roman" panose="02020603050405020304" pitchFamily="18" charset="0"/>
              </a:rPr>
              <a:t>aplinka ir erdvė žaidimams;</a:t>
            </a:r>
          </a:p>
          <a:p>
            <a:pPr marL="0" indent="0">
              <a:buNone/>
            </a:pPr>
            <a:r>
              <a:rPr lang="lt-LT" dirty="0">
                <a:latin typeface="Times New Roman" panose="02020603050405020304" pitchFamily="18" charset="0"/>
                <a:cs typeface="Times New Roman" panose="02020603050405020304" pitchFamily="18" charset="0"/>
              </a:rPr>
              <a:t>Stebima vaikų </a:t>
            </a:r>
            <a:r>
              <a:rPr lang="lt-LT" b="1" dirty="0">
                <a:latin typeface="Times New Roman" panose="02020603050405020304" pitchFamily="18" charset="0"/>
                <a:cs typeface="Times New Roman" panose="02020603050405020304" pitchFamily="18" charset="0"/>
              </a:rPr>
              <a:t>raida ir vertinami pasiekimai</a:t>
            </a:r>
            <a:r>
              <a:rPr lang="lt-LT" dirty="0">
                <a:latin typeface="Times New Roman" panose="02020603050405020304" pitchFamily="18" charset="0"/>
                <a:cs typeface="Times New Roman" panose="02020603050405020304" pitchFamily="18" charset="0"/>
              </a:rPr>
              <a:t>.</a:t>
            </a:r>
          </a:p>
          <a:p>
            <a:pPr marL="0" indent="0">
              <a:buNone/>
            </a:pPr>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3883339"/>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as">
  <a:themeElements>
    <a:clrScheme name="Paralaksas">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a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a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328</TotalTime>
  <Words>1123</Words>
  <Application>Microsoft Office PowerPoint</Application>
  <PresentationFormat>Plačiaekranė</PresentationFormat>
  <Paragraphs>97</Paragraphs>
  <Slides>26</Slides>
  <Notes>1</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26</vt:i4>
      </vt:variant>
    </vt:vector>
  </HeadingPairs>
  <TitlesOfParts>
    <vt:vector size="32" baseType="lpstr">
      <vt:lpstr>Arial</vt:lpstr>
      <vt:lpstr>Calibri</vt:lpstr>
      <vt:lpstr>Corbel</vt:lpstr>
      <vt:lpstr>Times New Roman</vt:lpstr>
      <vt:lpstr>Wingdings</vt:lpstr>
      <vt:lpstr>Paralaksas</vt:lpstr>
      <vt:lpstr>Panevėžio lopšelis-darželis „Žibutė“  Ilgalaikė programa IKIMOKYKLINIO, PRIEŠMOKYKLINIO AMŽIAUS VAIKO UGDYMO(SI) IŠŠŪKIAI III  II Modulis  IKIMOKYKLINIO UGDYMO MOKYKLOS ĮSIVERTINIMO VEIKSMINGUMO ANALIZĖ </vt:lpstr>
      <vt:lpstr>„PowerPoint“ pateiktis</vt:lpstr>
      <vt:lpstr>ĮVADAS (1)   Aktualumas</vt:lpstr>
      <vt:lpstr>ĮVADAS (2)  Aktualumas </vt:lpstr>
      <vt:lpstr>ĮVADAS (3)  Aktualumas</vt:lpstr>
      <vt:lpstr>„PowerPoint“ pateiktis</vt:lpstr>
      <vt:lpstr>VAIKŲ IKI TREJŲ METŲ  </vt:lpstr>
      <vt:lpstr>ĮVADAS (6)</vt:lpstr>
      <vt:lpstr>ĮVADAS (7)</vt:lpstr>
      <vt:lpstr>VAIKŲ NUO TREJŲ METŲ</vt:lpstr>
      <vt:lpstr>„PowerPoint“ pateiktis</vt:lpstr>
      <vt:lpstr>„PowerPoint“ pateiktis</vt:lpstr>
      <vt:lpstr>„PowerPoint“ pateiktis</vt:lpstr>
      <vt:lpstr>„PowerPoint“ pateiktis</vt:lpstr>
      <vt:lpstr>PRIEŠMOKYKLINIS UGDYMAS</vt:lpstr>
      <vt:lpstr>„PowerPoint“ pateiktis</vt:lpstr>
      <vt:lpstr>„PowerPoint“ pateiktis</vt:lpstr>
      <vt:lpstr>„PowerPoint“ pateiktis</vt:lpstr>
      <vt:lpstr>„PowerPoint“ pateiktis</vt:lpstr>
      <vt:lpstr>APIBENDRINANT</vt:lpstr>
      <vt:lpstr>PRADINIS UGDYMAS</vt:lpstr>
      <vt:lpstr>„PowerPoint“ pateiktis</vt:lpstr>
      <vt:lpstr>„PowerPoint“ pateiktis</vt:lpstr>
      <vt:lpstr>„PowerPoint“ pateiktis</vt:lpstr>
      <vt:lpstr>„PowerPoint“ pateiktis</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Loreta Simanavičienė auklėtoja ekspertė, edukologijos magistrė Panevėžio lopšelis-darželis  „Rūta“ IKIMOKYKLINIO AMŽIAUS VAIKO UGDYMO(SI) PASIEKIMŲ VERTINIMAS – TIKSLINGAS, KOKYBIŠKAS UGDYMAS(IS)  Purposeful and quality (self-) education: assessment of pre-school age child achievements in (self-) education</dc:title>
  <dc:creator>Loreta Simanavičienė</dc:creator>
  <cp:lastModifiedBy>Žibutė Darželis</cp:lastModifiedBy>
  <cp:revision>37</cp:revision>
  <dcterms:created xsi:type="dcterms:W3CDTF">2016-11-20T13:03:13Z</dcterms:created>
  <dcterms:modified xsi:type="dcterms:W3CDTF">2022-04-25T19:10:22Z</dcterms:modified>
</cp:coreProperties>
</file>