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lt-LT" smtClean="0"/>
              <a:t>Spustelėję redag. ruoš. pavad. stilių</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48A87A34-81AB-432B-8DAE-1953F412C126}" type="datetimeFigureOut">
              <a:rPr lang="en-US" dirty="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48A87A34-81AB-432B-8DAE-1953F412C126}" type="datetimeFigureOut">
              <a:rPr lang="en-US" dirty="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lt-LT" smtClean="0"/>
              <a:t>Spustelėję redag. ruoš. pavad. stilių</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48A87A34-81AB-432B-8DAE-1953F412C126}" type="datetimeFigureOut">
              <a:rPr lang="en-US" dirty="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48A87A34-81AB-432B-8DAE-1953F412C126}" type="datetimeFigureOut">
              <a:rPr lang="en-US" dirty="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lpeli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lt-LT" smtClean="0"/>
              <a:t>Spustelėję redag. ruoš. pavad. stilių</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3" name="Date Placeholder 2"/>
          <p:cNvSpPr>
            <a:spLocks noGrp="1"/>
          </p:cNvSpPr>
          <p:nvPr>
            <p:ph type="dt" sz="half" idx="10"/>
          </p:nvPr>
        </p:nvSpPr>
        <p:spPr/>
        <p:txBody>
          <a:bodyPr/>
          <a:lstStyle/>
          <a:p>
            <a:fld id="{48A87A34-81AB-432B-8DAE-1953F412C126}" type="datetimeFigureOut">
              <a:rPr lang="en-US" dirty="0"/>
              <a:t>4/21/2021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aveikslėlis skiltyj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lt-LT" smtClean="0"/>
              <a:t>Spustelėję redag. ruoš. pavad. stilių</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3" name="Date Placeholder 2"/>
          <p:cNvSpPr>
            <a:spLocks noGrp="1"/>
          </p:cNvSpPr>
          <p:nvPr>
            <p:ph type="dt" sz="half" idx="10"/>
          </p:nvPr>
        </p:nvSpPr>
        <p:spPr/>
        <p:txBody>
          <a:bodyPr/>
          <a:lstStyle/>
          <a:p>
            <a:fld id="{48A87A34-81AB-432B-8DAE-1953F412C126}" type="datetimeFigureOut">
              <a:rPr lang="en-US" dirty="0"/>
              <a:t>4/21/2021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smtClean="0"/>
              <a:t>Spustelėję redag. ruoš. pavad. stilių</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lt-LT" smtClean="0"/>
              <a:t>Spustelėję redag. ruoš. pavad. stilių</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smtClean="0"/>
              <a:t>Spustelėję redag. ruoš. pavad. stilių</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lt-LT" smtClean="0"/>
              <a:t>Spustelėję redag. ruoš. pavad. stilių</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48A87A34-81AB-432B-8DAE-1953F412C126}" type="datetimeFigureOut">
              <a:rPr lang="en-US" dirty="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lt-LT" smtClean="0"/>
              <a:t>Spustelėję redag. ruoš. pavad. stilių</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12" name="Content Placeholder 3"/>
          <p:cNvSpPr>
            <a:spLocks noGrp="1"/>
          </p:cNvSpPr>
          <p:nvPr>
            <p:ph sz="quarter" idx="13"/>
          </p:nvPr>
        </p:nvSpPr>
        <p:spPr>
          <a:xfrm>
            <a:off x="913774" y="3051012"/>
            <a:ext cx="5106027" cy="2740187"/>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13" name="Content Placeholder 5"/>
          <p:cNvSpPr>
            <a:spLocks noGrp="1"/>
          </p:cNvSpPr>
          <p:nvPr>
            <p:ph sz="quarter" idx="14"/>
          </p:nvPr>
        </p:nvSpPr>
        <p:spPr>
          <a:xfrm>
            <a:off x="6172200" y="3051012"/>
            <a:ext cx="5105401" cy="2740187"/>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lt-LT" smtClean="0"/>
              <a:t>Spustelėję redag. ruoš. pavad. stilių</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48A87A34-81AB-432B-8DAE-1953F412C126}" type="datetimeFigureOut">
              <a:rPr lang="en-US" dirty="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48A87A34-81AB-432B-8DAE-1953F412C126}" type="datetimeFigureOut">
              <a:rPr lang="en-US" dirty="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4/21/2021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results?search_query=song+for+secret+gard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normAutofit/>
          </a:bodyPr>
          <a:lstStyle/>
          <a:p>
            <a:r>
              <a:rPr lang="lt-LT" sz="6600" b="1" dirty="0"/>
              <a:t>Grupė:</a:t>
            </a:r>
            <a:r>
              <a:rPr lang="lt-LT" sz="6600" dirty="0"/>
              <a:t> „Nykštukų“</a:t>
            </a:r>
            <a:br>
              <a:rPr lang="lt-LT" sz="6600" dirty="0"/>
            </a:br>
            <a:r>
              <a:rPr lang="lt-LT" sz="4000" dirty="0"/>
              <a:t/>
            </a:r>
            <a:br>
              <a:rPr lang="lt-LT" sz="4000" dirty="0"/>
            </a:br>
            <a:endParaRPr lang="lt-LT" sz="4000" dirty="0"/>
          </a:p>
        </p:txBody>
      </p:sp>
      <p:sp>
        <p:nvSpPr>
          <p:cNvPr id="3" name="Antrinis pavadinimas 2"/>
          <p:cNvSpPr>
            <a:spLocks noGrp="1"/>
          </p:cNvSpPr>
          <p:nvPr>
            <p:ph type="subTitle" idx="1"/>
          </p:nvPr>
        </p:nvSpPr>
        <p:spPr/>
        <p:txBody>
          <a:bodyPr>
            <a:noAutofit/>
          </a:bodyPr>
          <a:lstStyle/>
          <a:p>
            <a:r>
              <a:rPr lang="lt-LT" sz="3600" b="1" dirty="0"/>
              <a:t>Laikotarpis:</a:t>
            </a:r>
            <a:r>
              <a:rPr lang="lt-LT" sz="3600" dirty="0"/>
              <a:t> 2021-04-06–2021-04-09</a:t>
            </a:r>
            <a:br>
              <a:rPr lang="lt-LT" sz="3600" dirty="0"/>
            </a:br>
            <a:endParaRPr lang="lt-LT" sz="3600" dirty="0"/>
          </a:p>
        </p:txBody>
      </p:sp>
    </p:spTree>
    <p:extLst>
      <p:ext uri="{BB962C8B-B14F-4D97-AF65-F5344CB8AC3E}">
        <p14:creationId xmlns:p14="http://schemas.microsoft.com/office/powerpoint/2010/main" val="3761126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graphicFrame>
        <p:nvGraphicFramePr>
          <p:cNvPr id="4" name="Turinio vietos rezervavimo ženklas 3"/>
          <p:cNvGraphicFramePr>
            <a:graphicFrameLocks noGrp="1"/>
          </p:cNvGraphicFramePr>
          <p:nvPr>
            <p:ph sz="quarter" idx="13"/>
            <p:extLst>
              <p:ext uri="{D42A27DB-BD31-4B8C-83A1-F6EECF244321}">
                <p14:modId xmlns:p14="http://schemas.microsoft.com/office/powerpoint/2010/main" val="610547663"/>
              </p:ext>
            </p:extLst>
          </p:nvPr>
        </p:nvGraphicFramePr>
        <p:xfrm>
          <a:off x="913775" y="618517"/>
          <a:ext cx="10364451" cy="5847597"/>
        </p:xfrm>
        <a:graphic>
          <a:graphicData uri="http://schemas.openxmlformats.org/drawingml/2006/table">
            <a:tbl>
              <a:tblPr firstRow="1" firstCol="1" bandRow="1">
                <a:tableStyleId>{5C22544A-7EE6-4342-B048-85BDC9FD1C3A}</a:tableStyleId>
              </a:tblPr>
              <a:tblGrid>
                <a:gridCol w="1097355">
                  <a:extLst>
                    <a:ext uri="{9D8B030D-6E8A-4147-A177-3AD203B41FA5}">
                      <a16:colId xmlns:a16="http://schemas.microsoft.com/office/drawing/2014/main" val="1069334992"/>
                    </a:ext>
                  </a:extLst>
                </a:gridCol>
                <a:gridCol w="2901267">
                  <a:extLst>
                    <a:ext uri="{9D8B030D-6E8A-4147-A177-3AD203B41FA5}">
                      <a16:colId xmlns:a16="http://schemas.microsoft.com/office/drawing/2014/main" val="2875313792"/>
                    </a:ext>
                  </a:extLst>
                </a:gridCol>
                <a:gridCol w="3318378">
                  <a:extLst>
                    <a:ext uri="{9D8B030D-6E8A-4147-A177-3AD203B41FA5}">
                      <a16:colId xmlns:a16="http://schemas.microsoft.com/office/drawing/2014/main" val="691673040"/>
                    </a:ext>
                  </a:extLst>
                </a:gridCol>
                <a:gridCol w="3047451">
                  <a:extLst>
                    <a:ext uri="{9D8B030D-6E8A-4147-A177-3AD203B41FA5}">
                      <a16:colId xmlns:a16="http://schemas.microsoft.com/office/drawing/2014/main" val="711192731"/>
                    </a:ext>
                  </a:extLst>
                </a:gridCol>
              </a:tblGrid>
              <a:tr h="5847597">
                <a:tc>
                  <a:txBody>
                    <a:bodyPr/>
                    <a:lstStyle/>
                    <a:p>
                      <a:pPr>
                        <a:lnSpc>
                          <a:spcPct val="107000"/>
                        </a:lnSpc>
                        <a:spcAft>
                          <a:spcPts val="0"/>
                        </a:spcAft>
                      </a:pPr>
                      <a:r>
                        <a:rPr lang="lt-LT" sz="2000" dirty="0">
                          <a:effectLst/>
                        </a:rPr>
                        <a:t>Meninė</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2000" dirty="0">
                          <a:effectLst/>
                        </a:rPr>
                        <a:t>Aplikacija „Pavasarinių žiedų pieva“: grupelėmis. Piešimas, rankdarbiai: individualiai.</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2000" dirty="0">
                          <a:effectLst/>
                        </a:rPr>
                        <a:t>Grupelėmis, pasirinkdami priemones, medžiagas, papildomas detales kurs, gamins erdvinius ir plokštuminius gėlių žiedus, medžių pumpurus, kitus pavasarinius augalus. Suks iš laikraščio, medinio pagaliuko pagalba, gėlių kotelius, klijuos. </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2000" dirty="0">
                          <a:effectLst/>
                        </a:rPr>
                        <a:t>Danielius moka taisyklingai laiko žirkles, vis dar lavina kirpimo įgūdžius. Simas ir Erikas moka savarankiškai </a:t>
                      </a:r>
                      <a:r>
                        <a:rPr lang="lt-LT" sz="2000" dirty="0" err="1">
                          <a:effectLst/>
                        </a:rPr>
                        <a:t>pasirenkti</a:t>
                      </a:r>
                      <a:r>
                        <a:rPr lang="lt-LT" sz="2000" dirty="0">
                          <a:effectLst/>
                        </a:rPr>
                        <a:t> priemones aplikacijai, tvarkingai atlieka darbelį, susitvarko savo darbo vietą. </a:t>
                      </a:r>
                      <a:r>
                        <a:rPr lang="lt-LT" sz="2000" dirty="0" err="1">
                          <a:effectLst/>
                        </a:rPr>
                        <a:t>Jarūnas</a:t>
                      </a:r>
                      <a:r>
                        <a:rPr lang="lt-LT" sz="2000" dirty="0">
                          <a:effectLst/>
                        </a:rPr>
                        <a:t> išbaigia savo darbelį iki galo. Erikas, Elena ir Austėja susikaupę suka popierių. Rusnė atidžiai klijuoja, sujungia detales.</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extLst>
                  <a:ext uri="{0D108BD9-81ED-4DB2-BD59-A6C34878D82A}">
                    <a16:rowId xmlns:a16="http://schemas.microsoft.com/office/drawing/2014/main" val="1616883042"/>
                  </a:ext>
                </a:extLst>
              </a:tr>
            </a:tbl>
          </a:graphicData>
        </a:graphic>
      </p:graphicFrame>
    </p:spTree>
    <p:extLst>
      <p:ext uri="{BB962C8B-B14F-4D97-AF65-F5344CB8AC3E}">
        <p14:creationId xmlns:p14="http://schemas.microsoft.com/office/powerpoint/2010/main" val="961322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graphicFrame>
        <p:nvGraphicFramePr>
          <p:cNvPr id="4" name="Turinio vietos rezervavimo ženklas 3"/>
          <p:cNvGraphicFramePr>
            <a:graphicFrameLocks noGrp="1"/>
          </p:cNvGraphicFramePr>
          <p:nvPr>
            <p:ph sz="quarter" idx="13"/>
            <p:extLst>
              <p:ext uri="{D42A27DB-BD31-4B8C-83A1-F6EECF244321}">
                <p14:modId xmlns:p14="http://schemas.microsoft.com/office/powerpoint/2010/main" val="1891446141"/>
              </p:ext>
            </p:extLst>
          </p:nvPr>
        </p:nvGraphicFramePr>
        <p:xfrm>
          <a:off x="913775" y="618517"/>
          <a:ext cx="10364451" cy="5621612"/>
        </p:xfrm>
        <a:graphic>
          <a:graphicData uri="http://schemas.openxmlformats.org/drawingml/2006/table">
            <a:tbl>
              <a:tblPr firstRow="1" firstCol="1" bandRow="1">
                <a:tableStyleId>{5C22544A-7EE6-4342-B048-85BDC9FD1C3A}</a:tableStyleId>
              </a:tblPr>
              <a:tblGrid>
                <a:gridCol w="1097355">
                  <a:extLst>
                    <a:ext uri="{9D8B030D-6E8A-4147-A177-3AD203B41FA5}">
                      <a16:colId xmlns:a16="http://schemas.microsoft.com/office/drawing/2014/main" val="2884846536"/>
                    </a:ext>
                  </a:extLst>
                </a:gridCol>
                <a:gridCol w="2901267">
                  <a:extLst>
                    <a:ext uri="{9D8B030D-6E8A-4147-A177-3AD203B41FA5}">
                      <a16:colId xmlns:a16="http://schemas.microsoft.com/office/drawing/2014/main" val="1318926249"/>
                    </a:ext>
                  </a:extLst>
                </a:gridCol>
                <a:gridCol w="3318378">
                  <a:extLst>
                    <a:ext uri="{9D8B030D-6E8A-4147-A177-3AD203B41FA5}">
                      <a16:colId xmlns:a16="http://schemas.microsoft.com/office/drawing/2014/main" val="3127184529"/>
                    </a:ext>
                  </a:extLst>
                </a:gridCol>
                <a:gridCol w="3047451">
                  <a:extLst>
                    <a:ext uri="{9D8B030D-6E8A-4147-A177-3AD203B41FA5}">
                      <a16:colId xmlns:a16="http://schemas.microsoft.com/office/drawing/2014/main" val="2735700692"/>
                    </a:ext>
                  </a:extLst>
                </a:gridCol>
              </a:tblGrid>
              <a:tr h="5534089">
                <a:tc>
                  <a:txBody>
                    <a:bodyPr/>
                    <a:lstStyle/>
                    <a:p>
                      <a:pPr>
                        <a:lnSpc>
                          <a:spcPct val="107000"/>
                        </a:lnSpc>
                        <a:spcAft>
                          <a:spcPts val="0"/>
                        </a:spcAft>
                      </a:pPr>
                      <a:r>
                        <a:rPr lang="lt-LT" sz="1800" dirty="0">
                          <a:effectLst/>
                        </a:rPr>
                        <a:t>Sveikatos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169" marR="45169" marT="27101" marB="18068"/>
                </a:tc>
                <a:tc>
                  <a:txBody>
                    <a:bodyPr/>
                    <a:lstStyle/>
                    <a:p>
                      <a:pPr>
                        <a:lnSpc>
                          <a:spcPct val="107000"/>
                        </a:lnSpc>
                        <a:spcAft>
                          <a:spcPts val="0"/>
                        </a:spcAft>
                      </a:pPr>
                      <a:r>
                        <a:rPr lang="lt-LT" sz="2000" dirty="0">
                          <a:effectLst/>
                        </a:rPr>
                        <a:t>Terapinis pratimas „Gėlių pievelė“: su visa grupe. Kūno kultūra lauke: su visa grupe. </a:t>
                      </a:r>
                    </a:p>
                    <a:p>
                      <a:pPr>
                        <a:lnSpc>
                          <a:spcPct val="107000"/>
                        </a:lnSpc>
                        <a:spcAft>
                          <a:spcPts val="0"/>
                        </a:spcAft>
                      </a:pPr>
                      <a:r>
                        <a:rPr lang="lt-LT" sz="2000" dirty="0">
                          <a:effectLst/>
                        </a:rPr>
                        <a:t>Kvėpavimo pratimai: individualiai.</a:t>
                      </a:r>
                    </a:p>
                    <a:p>
                      <a:pPr>
                        <a:lnSpc>
                          <a:spcPct val="107000"/>
                        </a:lnSpc>
                        <a:spcAft>
                          <a:spcPts val="0"/>
                        </a:spcAft>
                      </a:pPr>
                      <a:r>
                        <a:rPr lang="lt-LT" sz="2000" dirty="0">
                          <a:effectLst/>
                        </a:rPr>
                        <a:t>Judrus žaidimas „Saulės zuikutis“: su visa grupe.</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5169" marR="45169" marT="27101" marB="18068"/>
                </a:tc>
                <a:tc>
                  <a:txBody>
                    <a:bodyPr/>
                    <a:lstStyle/>
                    <a:p>
                      <a:pPr>
                        <a:lnSpc>
                          <a:spcPct val="107000"/>
                        </a:lnSpc>
                        <a:spcAft>
                          <a:spcPts val="0"/>
                        </a:spcAft>
                      </a:pPr>
                      <a:r>
                        <a:rPr lang="lt-LT" sz="1800" dirty="0">
                          <a:effectLst/>
                        </a:rPr>
                        <a:t>Klausydami ramios muzikos (</a:t>
                      </a:r>
                      <a:r>
                        <a:rPr lang="lt-LT" sz="1800" u="sng" dirty="0">
                          <a:effectLst/>
                          <a:hlinkClick r:id="rId2"/>
                        </a:rPr>
                        <a:t>https://www.youtube.com/results?search_query=song+for+secret+garden</a:t>
                      </a:r>
                      <a:r>
                        <a:rPr lang="lt-LT" sz="1800" dirty="0">
                          <a:effectLst/>
                        </a:rPr>
                        <a:t>)  vaikai gulės ant grindų ir klausysis mokytojos skaitomo teksto, nusiramins, įsivaizduos, kad randasi gėlių pievoje, klausydami muzikos garsų, įsivaizduos įvairius vaizdinius. Pajaus nusiraminimą ir atsipalaidavimą.</a:t>
                      </a:r>
                    </a:p>
                    <a:p>
                      <a:pPr>
                        <a:lnSpc>
                          <a:spcPct val="107000"/>
                        </a:lnSpc>
                        <a:spcAft>
                          <a:spcPts val="0"/>
                        </a:spcAft>
                      </a:pPr>
                      <a:r>
                        <a:rPr lang="lt-LT" sz="1800" dirty="0">
                          <a:effectLst/>
                        </a:rPr>
                        <a:t>Lauke atliks </a:t>
                      </a:r>
                      <a:r>
                        <a:rPr lang="lt-LT" sz="1800" dirty="0" err="1">
                          <a:effectLst/>
                        </a:rPr>
                        <a:t>pratimus</a:t>
                      </a:r>
                      <a:r>
                        <a:rPr lang="lt-LT" sz="1800" dirty="0">
                          <a:effectLst/>
                        </a:rPr>
                        <a:t> su lazdomis, lankais, kaspinais. Mokysis derinti rankų ir kojų judesius. Nusiskins ir giliai Įkvėpdami  užuos gėlių, šakelių, žolynų kvapą, iškvėps. </a:t>
                      </a:r>
                    </a:p>
                    <a:p>
                      <a:pPr>
                        <a:lnSpc>
                          <a:spcPct val="107000"/>
                        </a:lnSpc>
                        <a:spcAft>
                          <a:spcPts val="0"/>
                        </a:spcAft>
                      </a:pPr>
                      <a:r>
                        <a:rPr lang="lt-LT" sz="1800" dirty="0">
                          <a:effectLst/>
                        </a:rPr>
                        <a:t>Žaisdami judrų žaidimą, laikysis taisyklių.</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169" marR="45169" marT="27101" marB="18068"/>
                </a:tc>
                <a:tc>
                  <a:txBody>
                    <a:bodyPr/>
                    <a:lstStyle/>
                    <a:p>
                      <a:pPr>
                        <a:lnSpc>
                          <a:spcPct val="107000"/>
                        </a:lnSpc>
                        <a:spcAft>
                          <a:spcPts val="0"/>
                        </a:spcAft>
                      </a:pPr>
                      <a:r>
                        <a:rPr lang="lt-LT" sz="1800" dirty="0">
                          <a:effectLst/>
                        </a:rPr>
                        <a:t>Atsipalaiduoja, nusiramina, jaučiasi pailsėję. Vaikai pasakoja savo potyrius ir mintis terapijos metu. </a:t>
                      </a:r>
                    </a:p>
                    <a:p>
                      <a:pPr>
                        <a:lnSpc>
                          <a:spcPct val="107000"/>
                        </a:lnSpc>
                        <a:spcAft>
                          <a:spcPts val="0"/>
                        </a:spcAft>
                      </a:pPr>
                      <a:r>
                        <a:rPr lang="lt-LT" sz="1800" dirty="0">
                          <a:effectLst/>
                        </a:rPr>
                        <a:t>Danielius taisyklingai atlieka </a:t>
                      </a:r>
                      <a:r>
                        <a:rPr lang="lt-LT" sz="1800" dirty="0" err="1">
                          <a:effectLst/>
                        </a:rPr>
                        <a:t>pratimus</a:t>
                      </a:r>
                      <a:r>
                        <a:rPr lang="lt-LT" sz="1800" dirty="0">
                          <a:effectLst/>
                        </a:rPr>
                        <a:t> su lazda, laikosi saugaus atstumo. </a:t>
                      </a:r>
                      <a:r>
                        <a:rPr lang="lt-LT" sz="1800" dirty="0" err="1">
                          <a:effectLst/>
                        </a:rPr>
                        <a:t>Jarūnas</a:t>
                      </a:r>
                      <a:r>
                        <a:rPr lang="lt-LT" sz="1800" dirty="0">
                          <a:effectLst/>
                        </a:rPr>
                        <a:t> orą įkvepia per nosį ir iškvepia per burną. </a:t>
                      </a:r>
                    </a:p>
                    <a:p>
                      <a:pPr>
                        <a:lnSpc>
                          <a:spcPct val="107000"/>
                        </a:lnSpc>
                        <a:spcAft>
                          <a:spcPts val="0"/>
                        </a:spcAft>
                      </a:pPr>
                      <a:r>
                        <a:rPr lang="lt-LT" sz="1800" dirty="0">
                          <a:effectLst/>
                        </a:rPr>
                        <a:t>Majus ir </a:t>
                      </a:r>
                      <a:r>
                        <a:rPr lang="lt-LT" sz="1800" dirty="0" err="1">
                          <a:effectLst/>
                        </a:rPr>
                        <a:t>Armandas</a:t>
                      </a:r>
                      <a:r>
                        <a:rPr lang="lt-LT" sz="1800" dirty="0">
                          <a:effectLst/>
                        </a:rPr>
                        <a:t> laikosi žaidimo taisyklių, laukia savo eilės žaidimo metu.</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169" marR="45169" marT="27101" marB="18068"/>
                </a:tc>
                <a:extLst>
                  <a:ext uri="{0D108BD9-81ED-4DB2-BD59-A6C34878D82A}">
                    <a16:rowId xmlns:a16="http://schemas.microsoft.com/office/drawing/2014/main" val="1717228790"/>
                  </a:ext>
                </a:extLst>
              </a:tr>
            </a:tbl>
          </a:graphicData>
        </a:graphic>
      </p:graphicFrame>
    </p:spTree>
    <p:extLst>
      <p:ext uri="{BB962C8B-B14F-4D97-AF65-F5344CB8AC3E}">
        <p14:creationId xmlns:p14="http://schemas.microsoft.com/office/powerpoint/2010/main" val="2587698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graphicFrame>
        <p:nvGraphicFramePr>
          <p:cNvPr id="4" name="Turinio vietos rezervavimo ženklas 3"/>
          <p:cNvGraphicFramePr>
            <a:graphicFrameLocks noGrp="1"/>
          </p:cNvGraphicFramePr>
          <p:nvPr>
            <p:ph sz="quarter" idx="13"/>
            <p:extLst>
              <p:ext uri="{D42A27DB-BD31-4B8C-83A1-F6EECF244321}">
                <p14:modId xmlns:p14="http://schemas.microsoft.com/office/powerpoint/2010/main" val="2021718805"/>
              </p:ext>
            </p:extLst>
          </p:nvPr>
        </p:nvGraphicFramePr>
        <p:xfrm>
          <a:off x="913775" y="618517"/>
          <a:ext cx="10364451" cy="5155266"/>
        </p:xfrm>
        <a:graphic>
          <a:graphicData uri="http://schemas.openxmlformats.org/drawingml/2006/table">
            <a:tbl>
              <a:tblPr firstRow="1" firstCol="1" bandRow="1">
                <a:tableStyleId>{5C22544A-7EE6-4342-B048-85BDC9FD1C3A}</a:tableStyleId>
              </a:tblPr>
              <a:tblGrid>
                <a:gridCol w="966497">
                  <a:extLst>
                    <a:ext uri="{9D8B030D-6E8A-4147-A177-3AD203B41FA5}">
                      <a16:colId xmlns:a16="http://schemas.microsoft.com/office/drawing/2014/main" val="2819033803"/>
                    </a:ext>
                  </a:extLst>
                </a:gridCol>
                <a:gridCol w="2942235">
                  <a:extLst>
                    <a:ext uri="{9D8B030D-6E8A-4147-A177-3AD203B41FA5}">
                      <a16:colId xmlns:a16="http://schemas.microsoft.com/office/drawing/2014/main" val="2761292656"/>
                    </a:ext>
                  </a:extLst>
                </a:gridCol>
                <a:gridCol w="3365236">
                  <a:extLst>
                    <a:ext uri="{9D8B030D-6E8A-4147-A177-3AD203B41FA5}">
                      <a16:colId xmlns:a16="http://schemas.microsoft.com/office/drawing/2014/main" val="1187469025"/>
                    </a:ext>
                  </a:extLst>
                </a:gridCol>
                <a:gridCol w="3090483">
                  <a:extLst>
                    <a:ext uri="{9D8B030D-6E8A-4147-A177-3AD203B41FA5}">
                      <a16:colId xmlns:a16="http://schemas.microsoft.com/office/drawing/2014/main" val="1182839791"/>
                    </a:ext>
                  </a:extLst>
                </a:gridCol>
              </a:tblGrid>
              <a:tr h="5155266">
                <a:tc>
                  <a:txBody>
                    <a:bodyPr/>
                    <a:lstStyle/>
                    <a:p>
                      <a:pPr>
                        <a:lnSpc>
                          <a:spcPct val="107000"/>
                        </a:lnSpc>
                        <a:spcAft>
                          <a:spcPts val="0"/>
                        </a:spcAft>
                      </a:pPr>
                      <a:r>
                        <a:rPr lang="lt-LT" sz="1800" dirty="0">
                          <a:effectLst/>
                        </a:rPr>
                        <a:t>Socialinė</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1800" dirty="0">
                          <a:effectLst/>
                        </a:rPr>
                        <a:t>Kūrybinis žaidimas „Gražiausia gėlių puokštė draugui“:</a:t>
                      </a:r>
                    </a:p>
                    <a:p>
                      <a:pPr>
                        <a:lnSpc>
                          <a:spcPct val="107000"/>
                        </a:lnSpc>
                        <a:spcAft>
                          <a:spcPts val="0"/>
                        </a:spcAft>
                      </a:pPr>
                      <a:r>
                        <a:rPr lang="lt-LT" sz="1800" dirty="0">
                          <a:effectLst/>
                        </a:rPr>
                        <a:t>Individualiai.</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1800" dirty="0">
                          <a:effectLst/>
                        </a:rPr>
                        <a:t>Vaikai individualiai rinks augalus, gėlytes, žolytes, šakeles. Atras šakelių su pumpurėliais, iš jų komponuos puokštes, papuoš kaspinėliais, juostelėmis, kitomis pasirinktomis detalėmis. Derins spalvas, augalų dydį, formą. Prisimins išmoktą eilėraštį, jį pakartos.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1800" dirty="0">
                          <a:effectLst/>
                        </a:rPr>
                        <a:t>Izabelė, Austėja ir </a:t>
                      </a:r>
                      <a:r>
                        <a:rPr lang="lt-LT" sz="1800" dirty="0" err="1">
                          <a:effectLst/>
                        </a:rPr>
                        <a:t>Armandas</a:t>
                      </a:r>
                      <a:r>
                        <a:rPr lang="lt-LT" sz="1800" dirty="0">
                          <a:effectLst/>
                        </a:rPr>
                        <a:t> supranta grožį, jaučia estetinį pasitenkinimą kurdami puokštes, jas dekoruodami. Erikas, Danielius ir Simas nusiteikia draugiškiems, pozityviems santykiams su bendraamžiais. </a:t>
                      </a:r>
                      <a:r>
                        <a:rPr lang="lt-LT" sz="1800" dirty="0" err="1">
                          <a:effectLst/>
                        </a:rPr>
                        <a:t>Armandas</a:t>
                      </a:r>
                      <a:r>
                        <a:rPr lang="lt-LT" sz="1800" dirty="0">
                          <a:effectLst/>
                        </a:rPr>
                        <a:t>, Majus, Rusnė ieško šakelių su pumpurėliais. </a:t>
                      </a:r>
                      <a:r>
                        <a:rPr lang="lt-LT" sz="1800" dirty="0" err="1">
                          <a:effectLst/>
                        </a:rPr>
                        <a:t>Jarūnas</a:t>
                      </a:r>
                      <a:r>
                        <a:rPr lang="lt-LT" sz="1800" dirty="0">
                          <a:effectLst/>
                        </a:rPr>
                        <a:t>, Elena ir Austėja kartoja eilėraštį, taisyklingai ir aiškiai taria žodžius.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extLst>
                  <a:ext uri="{0D108BD9-81ED-4DB2-BD59-A6C34878D82A}">
                    <a16:rowId xmlns:a16="http://schemas.microsoft.com/office/drawing/2014/main" val="679380253"/>
                  </a:ext>
                </a:extLst>
              </a:tr>
            </a:tbl>
          </a:graphicData>
        </a:graphic>
      </p:graphicFrame>
    </p:spTree>
    <p:extLst>
      <p:ext uri="{BB962C8B-B14F-4D97-AF65-F5344CB8AC3E}">
        <p14:creationId xmlns:p14="http://schemas.microsoft.com/office/powerpoint/2010/main" val="1519496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lt-LT" b="1" dirty="0"/>
              <a:t>Individuali veikla (Ugdymo individualizavimas pagal vaiko poreikius, gebėjimus ir kitus ypatumus):</a:t>
            </a:r>
            <a:r>
              <a:rPr lang="lt-LT" dirty="0"/>
              <a:t/>
            </a:r>
            <a:br>
              <a:rPr lang="lt-LT" dirty="0"/>
            </a:br>
            <a:endParaRPr lang="lt-LT" dirty="0"/>
          </a:p>
        </p:txBody>
      </p:sp>
      <p:sp>
        <p:nvSpPr>
          <p:cNvPr id="3" name="Turinio vietos rezervavimo ženklas 2"/>
          <p:cNvSpPr>
            <a:spLocks noGrp="1"/>
          </p:cNvSpPr>
          <p:nvPr>
            <p:ph sz="quarter" idx="13"/>
          </p:nvPr>
        </p:nvSpPr>
        <p:spPr/>
        <p:txBody>
          <a:bodyPr>
            <a:noAutofit/>
          </a:bodyPr>
          <a:lstStyle/>
          <a:p>
            <a:pPr marL="0" indent="0">
              <a:buNone/>
            </a:pPr>
            <a:r>
              <a:rPr lang="lt-LT" sz="1600" b="1" dirty="0" err="1"/>
              <a:t>Jarūnas</a:t>
            </a:r>
            <a:r>
              <a:rPr lang="lt-LT" sz="1600" b="1" dirty="0"/>
              <a:t> </a:t>
            </a:r>
            <a:r>
              <a:rPr lang="lt-LT" sz="1600" b="1" dirty="0" err="1"/>
              <a:t>Boguško</a:t>
            </a:r>
            <a:r>
              <a:rPr lang="lt-LT" sz="1600" dirty="0"/>
              <a:t>: Dėlios dėlionę „Gėlės“, ugdysis susikaupimą ir dėmesio koncentraciją.</a:t>
            </a:r>
            <a:br>
              <a:rPr lang="lt-LT" sz="1600" dirty="0"/>
            </a:br>
            <a:r>
              <a:rPr lang="lt-LT" sz="1600" b="1" dirty="0"/>
              <a:t>Izabelė </a:t>
            </a:r>
            <a:r>
              <a:rPr lang="lt-LT" sz="1600" b="1" dirty="0" err="1"/>
              <a:t>Ilgavyžytė</a:t>
            </a:r>
            <a:r>
              <a:rPr lang="lt-LT" sz="1600" dirty="0"/>
              <a:t>: Dalyvaus respublikinėje kūrybinių darbų parodoje „Pirmieji pavasario žiedai“, organizuojamoje Vilniaus R. Rudaminos lopšelio- darželio ir iš gamtinės medžiagos kurs paveikslą su gėlėmis.</a:t>
            </a:r>
            <a:br>
              <a:rPr lang="lt-LT" sz="1600" dirty="0"/>
            </a:br>
            <a:r>
              <a:rPr lang="lt-LT" sz="1600" b="1" dirty="0"/>
              <a:t>Danielius </a:t>
            </a:r>
            <a:r>
              <a:rPr lang="lt-LT" sz="1600" b="1" dirty="0" err="1"/>
              <a:t>Masiliūnas</a:t>
            </a:r>
            <a:r>
              <a:rPr lang="lt-LT" sz="1600" dirty="0"/>
              <a:t>: Lavins kirpimo įgūdžius, kirpdamas paveiksliukus iš žurnalų.</a:t>
            </a:r>
            <a:br>
              <a:rPr lang="lt-LT" sz="1600" dirty="0"/>
            </a:br>
            <a:r>
              <a:rPr lang="lt-LT" sz="1600" b="1" dirty="0" err="1"/>
              <a:t>Armandas</a:t>
            </a:r>
            <a:r>
              <a:rPr lang="lt-LT" sz="1600" b="1" dirty="0"/>
              <a:t> Mikalajūnas</a:t>
            </a:r>
            <a:r>
              <a:rPr lang="lt-LT" sz="1600" dirty="0"/>
              <a:t>: Dalyvaus respublikinėje parodoje „Maža sėklytė ir puošia ir maitina“, organizuojamoje Radviliškio raj. Grinkiškio Jono Poderio gimnazijos; sėja sėklas vazonėlyje, laisto, prižiūri daigelius.</a:t>
            </a:r>
          </a:p>
          <a:p>
            <a:pPr marL="0" indent="0">
              <a:buNone/>
            </a:pPr>
            <a:r>
              <a:rPr lang="lt-LT" sz="1600" b="1" dirty="0"/>
              <a:t>Vėjas Butkus:</a:t>
            </a:r>
            <a:r>
              <a:rPr lang="lt-LT" sz="1600" dirty="0"/>
              <a:t> Dalyvaus respublikinėje parodoje „Maža sėklytė ir puošia ir maitina“, organizuojamoje Radviliškio raj. Grinkiškio Jono Poderio gimnazijos; sėja sėklas vazonėlyje, laisto, prižiūri daigelius.</a:t>
            </a:r>
          </a:p>
          <a:p>
            <a:pPr marL="0" indent="0">
              <a:buNone/>
            </a:pPr>
            <a:r>
              <a:rPr lang="lt-LT" sz="1600" b="1" dirty="0"/>
              <a:t>Augustinas </a:t>
            </a:r>
            <a:r>
              <a:rPr lang="lt-LT" sz="1600" b="1" dirty="0" err="1"/>
              <a:t>Chocholskis</a:t>
            </a:r>
            <a:r>
              <a:rPr lang="lt-LT" sz="1600" b="1" dirty="0"/>
              <a:t>:</a:t>
            </a:r>
            <a:r>
              <a:rPr lang="lt-LT" sz="1600" dirty="0"/>
              <a:t> Dalyvaus respublikinėje parodoje „Maža sėklytė ir puošia ir maitina“, organizuojamoje Radviliškio raj. Grinkiškio Jono Poderio gimnazijos; sėja sėklas vazonėlyje, laisto, prižiūri daigelius.</a:t>
            </a:r>
          </a:p>
          <a:p>
            <a:endParaRPr lang="lt-LT" sz="1600" dirty="0"/>
          </a:p>
        </p:txBody>
      </p:sp>
    </p:spTree>
    <p:extLst>
      <p:ext uri="{BB962C8B-B14F-4D97-AF65-F5344CB8AC3E}">
        <p14:creationId xmlns:p14="http://schemas.microsoft.com/office/powerpoint/2010/main" val="913364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Tėvų, kitų darželio pedagogų, specialistų pasiūlymai, pagalba vaikų veiklai:</a:t>
            </a:r>
            <a:r>
              <a:rPr lang="lt-LT" dirty="0"/>
              <a:t/>
            </a:r>
            <a:br>
              <a:rPr lang="lt-LT" dirty="0"/>
            </a:br>
            <a:endParaRPr lang="lt-LT" dirty="0"/>
          </a:p>
        </p:txBody>
      </p:sp>
      <p:sp>
        <p:nvSpPr>
          <p:cNvPr id="3" name="Turinio vietos rezervavimo ženklas 2"/>
          <p:cNvSpPr>
            <a:spLocks noGrp="1"/>
          </p:cNvSpPr>
          <p:nvPr>
            <p:ph sz="quarter" idx="13"/>
          </p:nvPr>
        </p:nvSpPr>
        <p:spPr/>
        <p:txBody>
          <a:bodyPr>
            <a:normAutofit/>
          </a:bodyPr>
          <a:lstStyle/>
          <a:p>
            <a:pPr marL="0" indent="0">
              <a:buNone/>
            </a:pPr>
            <a:r>
              <a:rPr lang="lt-LT" sz="2800" dirty="0"/>
              <a:t>grupės </a:t>
            </a:r>
            <a:r>
              <a:rPr lang="lt-LT" sz="2800" dirty="0" err="1"/>
              <a:t>facebook</a:t>
            </a:r>
            <a:r>
              <a:rPr lang="lt-LT" sz="2800" dirty="0"/>
              <a:t> paskiroje, informavus vaikų tėvus apie planuojamą kūrybinę- </a:t>
            </a:r>
            <a:r>
              <a:rPr lang="lt-LT" sz="2800" dirty="0" err="1" smtClean="0"/>
              <a:t>tiriminę</a:t>
            </a:r>
            <a:r>
              <a:rPr lang="lt-LT" sz="2800" dirty="0" smtClean="0"/>
              <a:t> </a:t>
            </a:r>
            <a:r>
              <a:rPr lang="lt-LT" sz="2800" dirty="0"/>
              <a:t>veiklą, tėvai rinko ir atnešė popierinių kiaušinių dėklų popieriui gaminti.</a:t>
            </a:r>
          </a:p>
          <a:p>
            <a:endParaRPr lang="lt-LT" sz="2800" dirty="0"/>
          </a:p>
        </p:txBody>
      </p:sp>
    </p:spTree>
    <p:extLst>
      <p:ext uri="{BB962C8B-B14F-4D97-AF65-F5344CB8AC3E}">
        <p14:creationId xmlns:p14="http://schemas.microsoft.com/office/powerpoint/2010/main" val="398026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Vaikų idėjos, jų sumanyta veikla:</a:t>
            </a:r>
            <a:r>
              <a:rPr lang="lt-LT" dirty="0"/>
              <a:t/>
            </a:r>
            <a:br>
              <a:rPr lang="lt-LT" dirty="0"/>
            </a:br>
            <a:endParaRPr lang="lt-LT" dirty="0"/>
          </a:p>
        </p:txBody>
      </p:sp>
      <p:sp>
        <p:nvSpPr>
          <p:cNvPr id="3" name="Turinio vietos rezervavimo ženklas 2"/>
          <p:cNvSpPr>
            <a:spLocks noGrp="1"/>
          </p:cNvSpPr>
          <p:nvPr>
            <p:ph sz="quarter" idx="13"/>
          </p:nvPr>
        </p:nvSpPr>
        <p:spPr/>
        <p:txBody>
          <a:bodyPr>
            <a:normAutofit/>
          </a:bodyPr>
          <a:lstStyle/>
          <a:p>
            <a:pPr marL="0" indent="0">
              <a:buNone/>
            </a:pPr>
            <a:r>
              <a:rPr lang="lt-LT" sz="3200" dirty="0" err="1"/>
              <a:t>Milėja</a:t>
            </a:r>
            <a:r>
              <a:rPr lang="lt-LT" sz="3200" dirty="0"/>
              <a:t> pasiūlė atnešti juostelių, kaspinėlių, kitų papuošimų puokštėms daryti ir kitai meninei veiklai.</a:t>
            </a:r>
          </a:p>
          <a:p>
            <a:pPr marL="0" indent="0">
              <a:buNone/>
            </a:pPr>
            <a:endParaRPr lang="lt-LT" sz="3200" dirty="0"/>
          </a:p>
        </p:txBody>
      </p:sp>
    </p:spTree>
    <p:extLst>
      <p:ext uri="{BB962C8B-B14F-4D97-AF65-F5344CB8AC3E}">
        <p14:creationId xmlns:p14="http://schemas.microsoft.com/office/powerpoint/2010/main" val="851492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Bendradarbiavimas su tėvais (globėjais):</a:t>
            </a:r>
            <a:r>
              <a:rPr lang="lt-LT" dirty="0"/>
              <a:t/>
            </a:r>
            <a:br>
              <a:rPr lang="lt-LT" dirty="0"/>
            </a:br>
            <a:endParaRPr lang="lt-LT" dirty="0"/>
          </a:p>
        </p:txBody>
      </p:sp>
      <p:sp>
        <p:nvSpPr>
          <p:cNvPr id="3" name="Turinio vietos rezervavimo ženklas 2"/>
          <p:cNvSpPr>
            <a:spLocks noGrp="1"/>
          </p:cNvSpPr>
          <p:nvPr>
            <p:ph sz="quarter" idx="13"/>
          </p:nvPr>
        </p:nvSpPr>
        <p:spPr/>
        <p:txBody>
          <a:bodyPr>
            <a:normAutofit/>
          </a:bodyPr>
          <a:lstStyle/>
          <a:p>
            <a:pPr marL="0" indent="0">
              <a:buNone/>
            </a:pPr>
            <a:r>
              <a:rPr lang="lt-LT" sz="2400" dirty="0"/>
              <a:t>Individualūs pokalbiai su tėvais apie vaikų elgesį: su Danieliaus mama kalbėta apie vaiko bendravimą su kitais vaikais, išsiblaškymą ir dėmesio nesukaupimą  veiklos metu.  Informacijos pateikimas tėvams apie kitos savaitės planuojamą temą, priemonių paruošimą vaikų veiklai.</a:t>
            </a:r>
          </a:p>
          <a:p>
            <a:endParaRPr lang="lt-LT" sz="2400" dirty="0"/>
          </a:p>
        </p:txBody>
      </p:sp>
    </p:spTree>
    <p:extLst>
      <p:ext uri="{BB962C8B-B14F-4D97-AF65-F5344CB8AC3E}">
        <p14:creationId xmlns:p14="http://schemas.microsoft.com/office/powerpoint/2010/main" val="3686778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Veiklos refleksija ir idėjos ateičiai: </a:t>
            </a:r>
            <a:endParaRPr lang="lt-LT" dirty="0"/>
          </a:p>
        </p:txBody>
      </p:sp>
      <p:sp>
        <p:nvSpPr>
          <p:cNvPr id="3" name="Turinio vietos rezervavimo ženklas 2"/>
          <p:cNvSpPr>
            <a:spLocks noGrp="1"/>
          </p:cNvSpPr>
          <p:nvPr>
            <p:ph sz="quarter" idx="13"/>
          </p:nvPr>
        </p:nvSpPr>
        <p:spPr/>
        <p:txBody>
          <a:bodyPr/>
          <a:lstStyle/>
          <a:p>
            <a:pPr marL="0" indent="0">
              <a:buNone/>
            </a:pPr>
            <a:r>
              <a:rPr lang="lt-LT" sz="2400" dirty="0"/>
              <a:t>2021-03-01 – 2021-05-20 su Izabele dalyvauta respublikinėje kūrybinių darbų parodoje „Pirmieji pavasario žiedai“ (Vilniaus R. Rudaminos lopšelis- darželis). 2021-04-01 – 2021-04-29 su </a:t>
            </a:r>
            <a:r>
              <a:rPr lang="lt-LT" sz="2400" dirty="0" err="1"/>
              <a:t>Armandu</a:t>
            </a:r>
            <a:r>
              <a:rPr lang="lt-LT" sz="2400" dirty="0"/>
              <a:t>, Vėju ir Augustinu dalyvauta respublikinėje virtualioje parodoje „Maža sėklytė ir rengia ir maitina“ (Grinkiškio Jono Poderio gimnazija, Radviliškio raj.). </a:t>
            </a:r>
          </a:p>
          <a:p>
            <a:pPr marL="0" indent="0">
              <a:buNone/>
            </a:pPr>
            <a:endParaRPr lang="lt-LT" dirty="0"/>
          </a:p>
        </p:txBody>
      </p:sp>
    </p:spTree>
    <p:extLst>
      <p:ext uri="{BB962C8B-B14F-4D97-AF65-F5344CB8AC3E}">
        <p14:creationId xmlns:p14="http://schemas.microsoft.com/office/powerpoint/2010/main" val="369427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sz="quarter" idx="13"/>
          </p:nvPr>
        </p:nvSpPr>
        <p:spPr>
          <a:xfrm>
            <a:off x="1028075" y="1216682"/>
            <a:ext cx="10363825" cy="5172682"/>
          </a:xfrm>
        </p:spPr>
        <p:txBody>
          <a:bodyPr>
            <a:normAutofit/>
          </a:bodyPr>
          <a:lstStyle/>
          <a:p>
            <a:pPr marL="0" indent="0">
              <a:buNone/>
            </a:pPr>
            <a:r>
              <a:rPr lang="lt-LT" sz="2400" dirty="0"/>
              <a:t>Su vaikais gaminome popierių iš popierinių dėklų kiaušiniams. Vaikams tai buvo nauja patirtis, nes visą procesą jie atliko patys- plėšė dėklus, mirkė vandenyje, trynė smulkintuvais į vientisą masę, sausino per sietą ir audinį, formavo ploną sluoksnį pirštais ir paliko džiūti. Daugiausia emocijų sukėlė masės paruošimas smulkintuvais. Majus ir Pijus diskutavo, kad masė panaši į grikių košę, Simas norėjo paragauti, </a:t>
            </a:r>
            <a:r>
              <a:rPr lang="lt-LT" sz="2400" dirty="0" err="1"/>
              <a:t>Milėja</a:t>
            </a:r>
            <a:r>
              <a:rPr lang="lt-LT" sz="2400" dirty="0"/>
              <a:t> uostė ir nutarė, kad ji kvepia žole.</a:t>
            </a:r>
          </a:p>
          <a:p>
            <a:pPr marL="0" indent="0">
              <a:buNone/>
            </a:pPr>
            <a:endParaRPr lang="lt-LT" sz="2400" dirty="0"/>
          </a:p>
        </p:txBody>
      </p:sp>
    </p:spTree>
    <p:extLst>
      <p:ext uri="{BB962C8B-B14F-4D97-AF65-F5344CB8AC3E}">
        <p14:creationId xmlns:p14="http://schemas.microsoft.com/office/powerpoint/2010/main" val="2748852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sz="quarter" idx="13"/>
          </p:nvPr>
        </p:nvSpPr>
        <p:spPr>
          <a:xfrm>
            <a:off x="1232181" y="1386296"/>
            <a:ext cx="10363825" cy="5033553"/>
          </a:xfrm>
        </p:spPr>
        <p:txBody>
          <a:bodyPr/>
          <a:lstStyle/>
          <a:p>
            <a:pPr marL="0" indent="0">
              <a:buNone/>
            </a:pPr>
            <a:r>
              <a:rPr lang="lt-LT" sz="2400" dirty="0"/>
              <a:t>Terapinio pratimo metu vaikai ramiai gulėjo ant kilimo, klausėsi muzikos ir teksto žodžių. Sunkiau susikaupti ir nusiraminti sekėsi Danieliui, Erikui, </a:t>
            </a:r>
            <a:r>
              <a:rPr lang="lt-LT" sz="2400" dirty="0" err="1"/>
              <a:t>Jarūnui</a:t>
            </a:r>
            <a:r>
              <a:rPr lang="lt-LT" sz="2400" dirty="0"/>
              <a:t>, Elenai. Vėjas, Majus, Austėja, Simas, </a:t>
            </a:r>
            <a:r>
              <a:rPr lang="lt-LT" sz="2400" dirty="0" err="1"/>
              <a:t>Milėja</a:t>
            </a:r>
            <a:r>
              <a:rPr lang="lt-LT" sz="2400" dirty="0"/>
              <a:t>, Augustinas papasakojo savo jausmus ir vaizdus, kuriuos įsivaizdavo klausydami ramios muzikos: matė kalnus, juodą triušį ir dramblį, vaikščiojo parke tarp daug žmonių.</a:t>
            </a:r>
          </a:p>
          <a:p>
            <a:pPr marL="0" indent="0">
              <a:buNone/>
            </a:pPr>
            <a:endParaRPr lang="lt-LT" dirty="0"/>
          </a:p>
        </p:txBody>
      </p:sp>
    </p:spTree>
    <p:extLst>
      <p:ext uri="{BB962C8B-B14F-4D97-AF65-F5344CB8AC3E}">
        <p14:creationId xmlns:p14="http://schemas.microsoft.com/office/powerpoint/2010/main" val="3997540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4800" dirty="0" smtClean="0"/>
              <a:t>Tema/Idėja:</a:t>
            </a:r>
            <a:endParaRPr lang="lt-LT" sz="4800" dirty="0"/>
          </a:p>
        </p:txBody>
      </p:sp>
      <p:sp>
        <p:nvSpPr>
          <p:cNvPr id="3" name="Turinio vietos rezervavimo ženklas 2"/>
          <p:cNvSpPr>
            <a:spLocks noGrp="1"/>
          </p:cNvSpPr>
          <p:nvPr>
            <p:ph sz="quarter" idx="13"/>
          </p:nvPr>
        </p:nvSpPr>
        <p:spPr/>
        <p:txBody>
          <a:bodyPr/>
          <a:lstStyle/>
          <a:p>
            <a:pPr marL="0" indent="0">
              <a:buNone/>
            </a:pPr>
            <a:r>
              <a:rPr lang="lt-LT" sz="6000" dirty="0" smtClean="0"/>
              <a:t>  „Pirmieji pavasario žiedai“</a:t>
            </a:r>
          </a:p>
          <a:p>
            <a:endParaRPr lang="lt-LT" dirty="0"/>
          </a:p>
        </p:txBody>
      </p:sp>
    </p:spTree>
    <p:extLst>
      <p:ext uri="{BB962C8B-B14F-4D97-AF65-F5344CB8AC3E}">
        <p14:creationId xmlns:p14="http://schemas.microsoft.com/office/powerpoint/2010/main" val="1647713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sz="quarter" idx="13"/>
          </p:nvPr>
        </p:nvSpPr>
        <p:spPr>
          <a:xfrm>
            <a:off x="840296" y="1190017"/>
            <a:ext cx="10363825" cy="5172682"/>
          </a:xfrm>
        </p:spPr>
        <p:txBody>
          <a:bodyPr>
            <a:normAutofit/>
          </a:bodyPr>
          <a:lstStyle/>
          <a:p>
            <a:pPr marL="0" indent="0">
              <a:buNone/>
            </a:pPr>
            <a:r>
              <a:rPr lang="lt-LT" sz="2400" dirty="0"/>
              <a:t>Labai patiko vaikams tyrinėti su padidinamu stiklu ir stebėti augalus. Vėjas pamatė judančius sliekus, </a:t>
            </a:r>
            <a:r>
              <a:rPr lang="lt-LT" sz="2400" dirty="0" err="1"/>
              <a:t>Armandas</a:t>
            </a:r>
            <a:r>
              <a:rPr lang="lt-LT" sz="2400" dirty="0"/>
              <a:t> ir Erikas rado įdomių akmenėlių, kurie nesimato žiūrint „plika</a:t>
            </a:r>
            <a:r>
              <a:rPr lang="lt-LT" sz="2400" dirty="0" smtClean="0"/>
              <a:t>“ akimi</a:t>
            </a:r>
            <a:r>
              <a:rPr lang="lt-LT" sz="2400" dirty="0"/>
              <a:t>.</a:t>
            </a:r>
          </a:p>
          <a:p>
            <a:pPr marL="0" indent="0">
              <a:buNone/>
            </a:pPr>
            <a:r>
              <a:rPr lang="lt-LT" sz="2400" dirty="0"/>
              <a:t>Gaminant darbelius iš antrinių žaliavų, sunkiai sekėsi Danieliui ir Elenai susikaupti, išlaikyti dėmesį, atlikti užduotį nuosekliai ir iki galo. Atkreipti dėmesį reikia į </a:t>
            </a:r>
            <a:r>
              <a:rPr lang="lt-LT" sz="2400" dirty="0" err="1"/>
              <a:t>Jarūno</a:t>
            </a:r>
            <a:r>
              <a:rPr lang="lt-LT" sz="2400" dirty="0"/>
              <a:t> ir Izabelės sėdėjimą prie stalo veiklos metu. </a:t>
            </a:r>
          </a:p>
        </p:txBody>
      </p:sp>
    </p:spTree>
    <p:extLst>
      <p:ext uri="{BB962C8B-B14F-4D97-AF65-F5344CB8AC3E}">
        <p14:creationId xmlns:p14="http://schemas.microsoft.com/office/powerpoint/2010/main" val="2906300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sz="quarter" idx="13"/>
          </p:nvPr>
        </p:nvSpPr>
        <p:spPr>
          <a:xfrm>
            <a:off x="1068897" y="1083882"/>
            <a:ext cx="10363825" cy="5172682"/>
          </a:xfrm>
        </p:spPr>
        <p:txBody>
          <a:bodyPr>
            <a:normAutofit/>
          </a:bodyPr>
          <a:lstStyle/>
          <a:p>
            <a:pPr marL="0" indent="0">
              <a:buNone/>
            </a:pPr>
            <a:r>
              <a:rPr lang="lt-LT" sz="2400" dirty="0"/>
              <a:t>Kitą savaitę visi vaikai kartos eilėraštį, bandys žodžius skiemenuoti; skiemenis suskaičiuoti; aiškinsis žodžių ilgį, dėliodami žodžius iš atskirų raidžių.</a:t>
            </a:r>
          </a:p>
          <a:p>
            <a:pPr marL="0" indent="0">
              <a:buNone/>
            </a:pPr>
            <a:r>
              <a:rPr lang="lt-LT" sz="2400" dirty="0"/>
              <a:t>Danieliui pasiūlysiu sukurti individualų kūrybinį darbelį, skatinant berniuką lavinti kirpimo įgūdžius.</a:t>
            </a:r>
          </a:p>
          <a:p>
            <a:pPr marL="0" indent="0">
              <a:buNone/>
            </a:pPr>
            <a:r>
              <a:rPr lang="lt-LT" sz="2400" dirty="0" err="1"/>
              <a:t>Jarūnui</a:t>
            </a:r>
            <a:r>
              <a:rPr lang="lt-LT" sz="2400" dirty="0"/>
              <a:t> pasiūlysiu žaidimą su „</a:t>
            </a:r>
            <a:r>
              <a:rPr lang="lt-LT" sz="2400" dirty="0" err="1"/>
              <a:t>Lego</a:t>
            </a:r>
            <a:r>
              <a:rPr lang="lt-LT" sz="2400" dirty="0"/>
              <a:t>“, skatinant berniuką susikaupti, nusiraminti, įsijausti į veiklą.</a:t>
            </a:r>
          </a:p>
          <a:p>
            <a:pPr marL="0" indent="0">
              <a:buNone/>
            </a:pPr>
            <a:r>
              <a:rPr lang="lt-LT" sz="2400" dirty="0" err="1"/>
              <a:t>Milėją</a:t>
            </a:r>
            <a:r>
              <a:rPr lang="lt-LT" sz="2400" dirty="0"/>
              <a:t> ir Vėją skatinsiu atpažinti žodžiuose pirmą ir paskutinį garsus, juos ištarti; bandyti ir toliau skiemenuoti žodžius.</a:t>
            </a:r>
          </a:p>
          <a:p>
            <a:endParaRPr lang="lt-LT" dirty="0"/>
          </a:p>
        </p:txBody>
      </p:sp>
    </p:spTree>
    <p:extLst>
      <p:ext uri="{BB962C8B-B14F-4D97-AF65-F5344CB8AC3E}">
        <p14:creationId xmlns:p14="http://schemas.microsoft.com/office/powerpoint/2010/main" val="1694044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sz="quarter" idx="13"/>
          </p:nvPr>
        </p:nvSpPr>
        <p:spPr>
          <a:xfrm>
            <a:off x="913774" y="618518"/>
            <a:ext cx="10363825" cy="5172682"/>
          </a:xfrm>
        </p:spPr>
        <p:txBody>
          <a:bodyPr/>
          <a:lstStyle/>
          <a:p>
            <a:pPr marL="0" indent="0" algn="ctr">
              <a:buNone/>
            </a:pPr>
            <a:r>
              <a:rPr lang="lt-LT" sz="3600" b="1" dirty="0"/>
              <a:t>Planą kūrė</a:t>
            </a:r>
            <a:r>
              <a:rPr lang="lt-LT" sz="3600" b="1" dirty="0" smtClean="0"/>
              <a:t>:</a:t>
            </a:r>
          </a:p>
          <a:p>
            <a:pPr marL="0" indent="0" algn="ctr">
              <a:buNone/>
            </a:pPr>
            <a:r>
              <a:rPr lang="lt-LT" sz="3600" dirty="0"/>
              <a:t/>
            </a:r>
            <a:br>
              <a:rPr lang="lt-LT" sz="3600" dirty="0"/>
            </a:br>
            <a:r>
              <a:rPr lang="lt-LT" sz="3600" dirty="0"/>
              <a:t>Aušra </a:t>
            </a:r>
            <a:r>
              <a:rPr lang="lt-LT" sz="3600" dirty="0" err="1"/>
              <a:t>Žaromskienė</a:t>
            </a:r>
            <a:endParaRPr lang="lt-LT" sz="3600" dirty="0"/>
          </a:p>
          <a:p>
            <a:pPr marL="0" indent="0" algn="ctr">
              <a:buNone/>
            </a:pPr>
            <a:r>
              <a:rPr lang="lt-LT" sz="3600" dirty="0"/>
              <a:t> </a:t>
            </a:r>
          </a:p>
          <a:p>
            <a:endParaRPr lang="lt-LT" dirty="0"/>
          </a:p>
        </p:txBody>
      </p:sp>
    </p:spTree>
    <p:extLst>
      <p:ext uri="{BB962C8B-B14F-4D97-AF65-F5344CB8AC3E}">
        <p14:creationId xmlns:p14="http://schemas.microsoft.com/office/powerpoint/2010/main" val="3520144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4400" b="1" dirty="0"/>
              <a:t>Vaikų gebėjimų, pasiekimų sritys:</a:t>
            </a:r>
            <a:r>
              <a:rPr lang="lt-LT" sz="4400" dirty="0"/>
              <a:t/>
            </a:r>
            <a:br>
              <a:rPr lang="lt-LT" sz="4400" dirty="0"/>
            </a:br>
            <a:endParaRPr lang="lt-LT" sz="4400" dirty="0"/>
          </a:p>
        </p:txBody>
      </p:sp>
      <p:sp>
        <p:nvSpPr>
          <p:cNvPr id="3" name="Turinio vietos rezervavimo ženklas 2"/>
          <p:cNvSpPr>
            <a:spLocks noGrp="1"/>
          </p:cNvSpPr>
          <p:nvPr>
            <p:ph sz="quarter" idx="13"/>
          </p:nvPr>
        </p:nvSpPr>
        <p:spPr/>
        <p:txBody>
          <a:bodyPr>
            <a:normAutofit/>
          </a:bodyPr>
          <a:lstStyle/>
          <a:p>
            <a:pPr marL="0" indent="0">
              <a:buNone/>
            </a:pPr>
            <a:r>
              <a:rPr lang="lt-LT" sz="3600" dirty="0"/>
              <a:t>kasdieniniai gyvenimo įgūdžiai (1); emocijų suvokimas ir raiška(3); santykiai su bendraamžiais(7); sakytinė kalba(8); aplinkos pažinimas(10); meninė raiška(12); kūrybiškumas(17).</a:t>
            </a:r>
          </a:p>
          <a:p>
            <a:endParaRPr lang="lt-LT" sz="3600" dirty="0"/>
          </a:p>
        </p:txBody>
      </p:sp>
    </p:spTree>
    <p:extLst>
      <p:ext uri="{BB962C8B-B14F-4D97-AF65-F5344CB8AC3E}">
        <p14:creationId xmlns:p14="http://schemas.microsoft.com/office/powerpoint/2010/main" val="2074691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4800" b="1" dirty="0"/>
              <a:t>Amžius:</a:t>
            </a:r>
            <a:endParaRPr lang="lt-LT" sz="4800" dirty="0"/>
          </a:p>
        </p:txBody>
      </p:sp>
      <p:sp>
        <p:nvSpPr>
          <p:cNvPr id="3" name="Turinio vietos rezervavimo ženklas 2"/>
          <p:cNvSpPr>
            <a:spLocks noGrp="1"/>
          </p:cNvSpPr>
          <p:nvPr>
            <p:ph sz="quarter" idx="13"/>
          </p:nvPr>
        </p:nvSpPr>
        <p:spPr/>
        <p:txBody>
          <a:bodyPr>
            <a:normAutofit/>
          </a:bodyPr>
          <a:lstStyle/>
          <a:p>
            <a:pPr marL="0" indent="0">
              <a:buNone/>
            </a:pPr>
            <a:r>
              <a:rPr lang="lt-LT" sz="6000" dirty="0" smtClean="0"/>
              <a:t>                4- 6 metai.</a:t>
            </a:r>
            <a:endParaRPr lang="lt-LT" sz="6000" dirty="0"/>
          </a:p>
        </p:txBody>
      </p:sp>
    </p:spTree>
    <p:extLst>
      <p:ext uri="{BB962C8B-B14F-4D97-AF65-F5344CB8AC3E}">
        <p14:creationId xmlns:p14="http://schemas.microsoft.com/office/powerpoint/2010/main" val="207917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4400" b="1" dirty="0"/>
              <a:t>Ugdymo(</a:t>
            </a:r>
            <a:r>
              <a:rPr lang="lt-LT" sz="4400" b="1" dirty="0" err="1"/>
              <a:t>si</a:t>
            </a:r>
            <a:r>
              <a:rPr lang="lt-LT" sz="4400" b="1" dirty="0"/>
              <a:t>) uždavinys(</a:t>
            </a:r>
            <a:r>
              <a:rPr lang="lt-LT" sz="4400" b="1" dirty="0" err="1"/>
              <a:t>iai</a:t>
            </a:r>
            <a:r>
              <a:rPr lang="lt-LT" sz="4400" b="1" dirty="0"/>
              <a:t>):</a:t>
            </a:r>
            <a:r>
              <a:rPr lang="lt-LT" sz="4400" dirty="0"/>
              <a:t/>
            </a:r>
            <a:br>
              <a:rPr lang="lt-LT" sz="4400" dirty="0"/>
            </a:br>
            <a:endParaRPr lang="lt-LT" sz="4400" dirty="0"/>
          </a:p>
        </p:txBody>
      </p:sp>
      <p:sp>
        <p:nvSpPr>
          <p:cNvPr id="3" name="Turinio vietos rezervavimo ženklas 2"/>
          <p:cNvSpPr>
            <a:spLocks noGrp="1"/>
          </p:cNvSpPr>
          <p:nvPr>
            <p:ph sz="quarter" idx="13"/>
          </p:nvPr>
        </p:nvSpPr>
        <p:spPr/>
        <p:txBody>
          <a:bodyPr>
            <a:normAutofit lnSpcReduction="10000"/>
          </a:bodyPr>
          <a:lstStyle/>
          <a:p>
            <a:pPr marL="0" indent="0">
              <a:buNone/>
            </a:pPr>
            <a:r>
              <a:rPr lang="lt-LT" sz="2400" dirty="0"/>
              <a:t>pastebės besikeičiančią gamtą, atras dygstančius daigelius, pražydusius gėlių žiedus, sprogstančius medžių pumpurus. Turtins žodyną vaizdingais posakiais apie augmeniją, diskutuos, reikš mintis, kodėl pavasarį skleidžiasi žiedai ir bunda gamta; lygins darželio, savo kiemo aplinką žiemos ir pavasario metu, grėbs žolę, purens gėlynus, esančius darželio teritorijoje. Tyrinės padidinamomis priemonėmis augalus, šakeles, žolę, reikš mintis, ginčysis, diskutuos; kurs iš antrinių žaliavų gėles, rinks augalus, komponuos puokšteles.</a:t>
            </a:r>
          </a:p>
          <a:p>
            <a:endParaRPr lang="lt-LT" dirty="0"/>
          </a:p>
        </p:txBody>
      </p:sp>
    </p:spTree>
    <p:extLst>
      <p:ext uri="{BB962C8B-B14F-4D97-AF65-F5344CB8AC3E}">
        <p14:creationId xmlns:p14="http://schemas.microsoft.com/office/powerpoint/2010/main" val="415408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Galutinis vaiko pasiekimų rezultatas pasiekus uždavinį:</a:t>
            </a:r>
            <a:r>
              <a:rPr lang="lt-LT" dirty="0"/>
              <a:t/>
            </a:r>
            <a:br>
              <a:rPr lang="lt-LT" dirty="0"/>
            </a:br>
            <a:endParaRPr lang="lt-LT" dirty="0"/>
          </a:p>
        </p:txBody>
      </p:sp>
      <p:sp>
        <p:nvSpPr>
          <p:cNvPr id="3" name="Turinio vietos rezervavimo ženklas 2"/>
          <p:cNvSpPr>
            <a:spLocks noGrp="1"/>
          </p:cNvSpPr>
          <p:nvPr>
            <p:ph sz="quarter" idx="13"/>
          </p:nvPr>
        </p:nvSpPr>
        <p:spPr/>
        <p:txBody>
          <a:bodyPr>
            <a:normAutofit/>
          </a:bodyPr>
          <a:lstStyle/>
          <a:p>
            <a:pPr marL="0" indent="0">
              <a:buNone/>
            </a:pPr>
            <a:r>
              <a:rPr lang="lt-LT" sz="3600" dirty="0"/>
              <a:t>išsiaiškins pagrindinius pavasario ir bundančios gamtos požymius; stebėdami aplinką įtvirtins žinias apie gamtos prabudimą, jos saugojimą, ekologiją; panaudos antrines žaliavas darbeliams kurti.</a:t>
            </a:r>
          </a:p>
          <a:p>
            <a:endParaRPr lang="lt-LT" sz="3600" dirty="0"/>
          </a:p>
        </p:txBody>
      </p:sp>
    </p:spTree>
    <p:extLst>
      <p:ext uri="{BB962C8B-B14F-4D97-AF65-F5344CB8AC3E}">
        <p14:creationId xmlns:p14="http://schemas.microsoft.com/office/powerpoint/2010/main" val="47943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t>„Plaukimo takelio“ lentelė</a:t>
            </a:r>
            <a:r>
              <a:rPr lang="lt-LT" dirty="0"/>
              <a:t/>
            </a:r>
            <a:br>
              <a:rPr lang="lt-LT" dirty="0"/>
            </a:br>
            <a:endParaRPr lang="lt-LT" dirty="0"/>
          </a:p>
        </p:txBody>
      </p:sp>
      <p:graphicFrame>
        <p:nvGraphicFramePr>
          <p:cNvPr id="4" name="Turinio vietos rezervavimo ženklas 3"/>
          <p:cNvGraphicFramePr>
            <a:graphicFrameLocks noGrp="1"/>
          </p:cNvGraphicFramePr>
          <p:nvPr>
            <p:ph sz="quarter" idx="13"/>
            <p:extLst>
              <p:ext uri="{D42A27DB-BD31-4B8C-83A1-F6EECF244321}">
                <p14:modId xmlns:p14="http://schemas.microsoft.com/office/powerpoint/2010/main" val="3857828560"/>
              </p:ext>
            </p:extLst>
          </p:nvPr>
        </p:nvGraphicFramePr>
        <p:xfrm>
          <a:off x="913776" y="2214694"/>
          <a:ext cx="9771641" cy="2605499"/>
        </p:xfrm>
        <a:graphic>
          <a:graphicData uri="http://schemas.openxmlformats.org/drawingml/2006/table">
            <a:tbl>
              <a:tblPr firstRow="1" firstCol="1" bandRow="1">
                <a:tableStyleId>{5C22544A-7EE6-4342-B048-85BDC9FD1C3A}</a:tableStyleId>
              </a:tblPr>
              <a:tblGrid>
                <a:gridCol w="1034590">
                  <a:extLst>
                    <a:ext uri="{9D8B030D-6E8A-4147-A177-3AD203B41FA5}">
                      <a16:colId xmlns:a16="http://schemas.microsoft.com/office/drawing/2014/main" val="4266893707"/>
                    </a:ext>
                  </a:extLst>
                </a:gridCol>
                <a:gridCol w="2735324">
                  <a:extLst>
                    <a:ext uri="{9D8B030D-6E8A-4147-A177-3AD203B41FA5}">
                      <a16:colId xmlns:a16="http://schemas.microsoft.com/office/drawing/2014/main" val="1797905791"/>
                    </a:ext>
                  </a:extLst>
                </a:gridCol>
                <a:gridCol w="3128579">
                  <a:extLst>
                    <a:ext uri="{9D8B030D-6E8A-4147-A177-3AD203B41FA5}">
                      <a16:colId xmlns:a16="http://schemas.microsoft.com/office/drawing/2014/main" val="3473116757"/>
                    </a:ext>
                  </a:extLst>
                </a:gridCol>
                <a:gridCol w="2873148">
                  <a:extLst>
                    <a:ext uri="{9D8B030D-6E8A-4147-A177-3AD203B41FA5}">
                      <a16:colId xmlns:a16="http://schemas.microsoft.com/office/drawing/2014/main" val="1180088578"/>
                    </a:ext>
                  </a:extLst>
                </a:gridCol>
              </a:tblGrid>
              <a:tr h="2605499">
                <a:tc>
                  <a:txBody>
                    <a:bodyPr/>
                    <a:lstStyle/>
                    <a:p>
                      <a:pPr algn="ctr">
                        <a:lnSpc>
                          <a:spcPct val="107000"/>
                        </a:lnSpc>
                        <a:spcAft>
                          <a:spcPts val="0"/>
                        </a:spcAft>
                      </a:pPr>
                      <a:r>
                        <a:rPr lang="lt-LT" sz="2400" dirty="0">
                          <a:effectLst/>
                        </a:rPr>
                        <a:t>Vaiko raidos sritys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nchor="ctr"/>
                </a:tc>
                <a:tc>
                  <a:txBody>
                    <a:bodyPr/>
                    <a:lstStyle/>
                    <a:p>
                      <a:pPr algn="ctr">
                        <a:lnSpc>
                          <a:spcPct val="107000"/>
                        </a:lnSpc>
                        <a:spcAft>
                          <a:spcPts val="0"/>
                        </a:spcAft>
                      </a:pPr>
                      <a:r>
                        <a:rPr lang="lt-LT" sz="2400" dirty="0" err="1">
                          <a:effectLst/>
                        </a:rPr>
                        <a:t>Ugdymos</a:t>
                      </a:r>
                      <a:r>
                        <a:rPr lang="lt-LT" sz="2400" dirty="0">
                          <a:effectLst/>
                        </a:rPr>
                        <a:t>(</a:t>
                      </a:r>
                      <a:r>
                        <a:rPr lang="lt-LT" sz="2400" dirty="0" err="1">
                          <a:effectLst/>
                        </a:rPr>
                        <a:t>si</a:t>
                      </a:r>
                      <a:r>
                        <a:rPr lang="lt-LT" sz="2400" dirty="0">
                          <a:effectLst/>
                        </a:rPr>
                        <a:t>) metodai, būdai</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nchor="ctr"/>
                </a:tc>
                <a:tc>
                  <a:txBody>
                    <a:bodyPr/>
                    <a:lstStyle/>
                    <a:p>
                      <a:pPr algn="ctr">
                        <a:lnSpc>
                          <a:spcPct val="107000"/>
                        </a:lnSpc>
                        <a:spcAft>
                          <a:spcPts val="0"/>
                        </a:spcAft>
                      </a:pPr>
                      <a:r>
                        <a:rPr lang="lt-LT" sz="2400" dirty="0">
                          <a:effectLst/>
                        </a:rPr>
                        <a:t>Veiklos, kurios ves į galutinį vaiko pasiekimų rezultatą (</a:t>
                      </a:r>
                      <a:r>
                        <a:rPr lang="lt-LT" sz="2400" dirty="0" err="1">
                          <a:effectLst/>
                        </a:rPr>
                        <a:t>būs</a:t>
                      </a:r>
                      <a:r>
                        <a:rPr lang="lt-LT" sz="2400" dirty="0">
                          <a:effectLst/>
                        </a:rPr>
                        <a:t>,. l.), priemonės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nchor="ctr"/>
                </a:tc>
                <a:tc>
                  <a:txBody>
                    <a:bodyPr/>
                    <a:lstStyle/>
                    <a:p>
                      <a:pPr algn="ctr">
                        <a:lnSpc>
                          <a:spcPct val="107000"/>
                        </a:lnSpc>
                        <a:spcAft>
                          <a:spcPts val="0"/>
                        </a:spcAft>
                      </a:pPr>
                      <a:r>
                        <a:rPr lang="lt-LT" sz="2400" dirty="0">
                          <a:effectLst/>
                        </a:rPr>
                        <a:t>Siekiamas gebėjimas, rezultatas pasiekus uždavinį (</a:t>
                      </a:r>
                      <a:r>
                        <a:rPr lang="lt-LT" sz="2400" dirty="0" err="1">
                          <a:effectLst/>
                        </a:rPr>
                        <a:t>es</a:t>
                      </a:r>
                      <a:r>
                        <a:rPr lang="lt-LT" sz="2400" dirty="0">
                          <a:effectLst/>
                        </a:rPr>
                        <a:t>. l.)</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nchor="ctr"/>
                </a:tc>
                <a:extLst>
                  <a:ext uri="{0D108BD9-81ED-4DB2-BD59-A6C34878D82A}">
                    <a16:rowId xmlns:a16="http://schemas.microsoft.com/office/drawing/2014/main" val="4138939815"/>
                  </a:ext>
                </a:extLst>
              </a:tr>
            </a:tbl>
          </a:graphicData>
        </a:graphic>
      </p:graphicFrame>
    </p:spTree>
    <p:extLst>
      <p:ext uri="{BB962C8B-B14F-4D97-AF65-F5344CB8AC3E}">
        <p14:creationId xmlns:p14="http://schemas.microsoft.com/office/powerpoint/2010/main" val="410799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dirty="0"/>
          </a:p>
        </p:txBody>
      </p:sp>
      <p:graphicFrame>
        <p:nvGraphicFramePr>
          <p:cNvPr id="4" name="Turinio vietos rezervavimo ženklas 3"/>
          <p:cNvGraphicFramePr>
            <a:graphicFrameLocks noGrp="1"/>
          </p:cNvGraphicFramePr>
          <p:nvPr>
            <p:ph sz="quarter" idx="13"/>
            <p:extLst>
              <p:ext uri="{D42A27DB-BD31-4B8C-83A1-F6EECF244321}">
                <p14:modId xmlns:p14="http://schemas.microsoft.com/office/powerpoint/2010/main" val="2656618255"/>
              </p:ext>
            </p:extLst>
          </p:nvPr>
        </p:nvGraphicFramePr>
        <p:xfrm>
          <a:off x="913774" y="618517"/>
          <a:ext cx="10364452" cy="5782283"/>
        </p:xfrm>
        <a:graphic>
          <a:graphicData uri="http://schemas.openxmlformats.org/drawingml/2006/table">
            <a:tbl>
              <a:tblPr firstRow="1" firstCol="1" bandRow="1">
                <a:tableStyleId>{5C22544A-7EE6-4342-B048-85BDC9FD1C3A}</a:tableStyleId>
              </a:tblPr>
              <a:tblGrid>
                <a:gridCol w="1097356">
                  <a:extLst>
                    <a:ext uri="{9D8B030D-6E8A-4147-A177-3AD203B41FA5}">
                      <a16:colId xmlns:a16="http://schemas.microsoft.com/office/drawing/2014/main" val="688288225"/>
                    </a:ext>
                  </a:extLst>
                </a:gridCol>
                <a:gridCol w="2901267">
                  <a:extLst>
                    <a:ext uri="{9D8B030D-6E8A-4147-A177-3AD203B41FA5}">
                      <a16:colId xmlns:a16="http://schemas.microsoft.com/office/drawing/2014/main" val="2182169484"/>
                    </a:ext>
                  </a:extLst>
                </a:gridCol>
                <a:gridCol w="3318378">
                  <a:extLst>
                    <a:ext uri="{9D8B030D-6E8A-4147-A177-3AD203B41FA5}">
                      <a16:colId xmlns:a16="http://schemas.microsoft.com/office/drawing/2014/main" val="1178541189"/>
                    </a:ext>
                  </a:extLst>
                </a:gridCol>
                <a:gridCol w="3047451">
                  <a:extLst>
                    <a:ext uri="{9D8B030D-6E8A-4147-A177-3AD203B41FA5}">
                      <a16:colId xmlns:a16="http://schemas.microsoft.com/office/drawing/2014/main" val="4208802146"/>
                    </a:ext>
                  </a:extLst>
                </a:gridCol>
              </a:tblGrid>
              <a:tr h="5782283">
                <a:tc>
                  <a:txBody>
                    <a:bodyPr/>
                    <a:lstStyle/>
                    <a:p>
                      <a:pPr>
                        <a:lnSpc>
                          <a:spcPct val="107000"/>
                        </a:lnSpc>
                        <a:spcAft>
                          <a:spcPts val="0"/>
                        </a:spcAft>
                      </a:pPr>
                      <a:r>
                        <a:rPr lang="lt-LT" sz="2400" dirty="0">
                          <a:effectLst/>
                        </a:rPr>
                        <a:t>Kalbos</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2000" dirty="0">
                          <a:effectLst/>
                        </a:rPr>
                        <a:t>Pokalbis:</a:t>
                      </a:r>
                    </a:p>
                    <a:p>
                      <a:pPr>
                        <a:lnSpc>
                          <a:spcPct val="107000"/>
                        </a:lnSpc>
                        <a:spcAft>
                          <a:spcPts val="0"/>
                        </a:spcAft>
                      </a:pPr>
                      <a:r>
                        <a:rPr lang="lt-LT" sz="2000" dirty="0">
                          <a:effectLst/>
                        </a:rPr>
                        <a:t>su visa grupe, individualiai.</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2000" dirty="0">
                          <a:effectLst/>
                        </a:rPr>
                        <a:t>Vaikai klausysis mokytojos skaitomo eilėraščio, kartu kartos, deklamuos, stengsis įsiminti žodžius, deklamuoti su intonacija.</a:t>
                      </a:r>
                    </a:p>
                    <a:p>
                      <a:pPr>
                        <a:lnSpc>
                          <a:spcPct val="107000"/>
                        </a:lnSpc>
                        <a:spcAft>
                          <a:spcPts val="0"/>
                        </a:spcAft>
                      </a:pPr>
                      <a:r>
                        <a:rPr lang="lt-LT" sz="2000" dirty="0">
                          <a:effectLst/>
                        </a:rPr>
                        <a:t>Sužinos žodžio „pumpuras“ reikšmę. Išskaidys žodį dalimis, išskirs vaizdingus posakius, mažybinius žodžius.</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tc>
                  <a:txBody>
                    <a:bodyPr/>
                    <a:lstStyle/>
                    <a:p>
                      <a:pPr>
                        <a:lnSpc>
                          <a:spcPct val="107000"/>
                        </a:lnSpc>
                        <a:spcAft>
                          <a:spcPts val="0"/>
                        </a:spcAft>
                      </a:pPr>
                      <a:r>
                        <a:rPr lang="lt-LT" sz="2000" dirty="0">
                          <a:effectLst/>
                        </a:rPr>
                        <a:t>Pusė grupėje esančių vaikų eilėraštį moka mintinai, deklamuoja su intonacija. Vėjas išskiria pirmą ir paskutinę žodžio „pumpuras“ raidę ir garsą. </a:t>
                      </a:r>
                    </a:p>
                    <a:p>
                      <a:pPr>
                        <a:lnSpc>
                          <a:spcPct val="107000"/>
                        </a:lnSpc>
                        <a:spcAft>
                          <a:spcPts val="0"/>
                        </a:spcAft>
                      </a:pPr>
                      <a:r>
                        <a:rPr lang="lt-LT" sz="2000" dirty="0" err="1">
                          <a:effectLst/>
                        </a:rPr>
                        <a:t>Milėja</a:t>
                      </a:r>
                      <a:r>
                        <a:rPr lang="lt-LT" sz="2000" dirty="0">
                          <a:effectLst/>
                        </a:rPr>
                        <a:t> pasako vaizdingus posakius, mažybinius žodžius, girdimus eilėraštyje.</a:t>
                      </a:r>
                    </a:p>
                    <a:p>
                      <a:pPr>
                        <a:lnSpc>
                          <a:spcPct val="107000"/>
                        </a:lnSpc>
                        <a:spcAft>
                          <a:spcPts val="0"/>
                        </a:spcAft>
                      </a:pPr>
                      <a:r>
                        <a:rPr lang="lt-LT" sz="2000" dirty="0">
                          <a:effectLst/>
                        </a:rPr>
                        <a:t>Simas dalina žodį „pumpurėlis“ dalimis, nusako, kiek dalių jis turi; pasirinktinai padalina keletą žodžių.</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28575" marB="19050"/>
                </a:tc>
                <a:extLst>
                  <a:ext uri="{0D108BD9-81ED-4DB2-BD59-A6C34878D82A}">
                    <a16:rowId xmlns:a16="http://schemas.microsoft.com/office/drawing/2014/main" val="708570672"/>
                  </a:ext>
                </a:extLst>
              </a:tr>
            </a:tbl>
          </a:graphicData>
        </a:graphic>
      </p:graphicFrame>
    </p:spTree>
    <p:extLst>
      <p:ext uri="{BB962C8B-B14F-4D97-AF65-F5344CB8AC3E}">
        <p14:creationId xmlns:p14="http://schemas.microsoft.com/office/powerpoint/2010/main" val="424466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graphicFrame>
        <p:nvGraphicFramePr>
          <p:cNvPr id="4" name="Turinio vietos rezervavimo ženklas 3"/>
          <p:cNvGraphicFramePr>
            <a:graphicFrameLocks noGrp="1"/>
          </p:cNvGraphicFramePr>
          <p:nvPr>
            <p:ph sz="quarter" idx="13"/>
            <p:extLst>
              <p:ext uri="{D42A27DB-BD31-4B8C-83A1-F6EECF244321}">
                <p14:modId xmlns:p14="http://schemas.microsoft.com/office/powerpoint/2010/main" val="3141472825"/>
              </p:ext>
            </p:extLst>
          </p:nvPr>
        </p:nvGraphicFramePr>
        <p:xfrm>
          <a:off x="796835" y="618517"/>
          <a:ext cx="10481392" cy="6291844"/>
        </p:xfrm>
        <a:graphic>
          <a:graphicData uri="http://schemas.openxmlformats.org/drawingml/2006/table">
            <a:tbl>
              <a:tblPr firstRow="1" firstCol="1" bandRow="1">
                <a:tableStyleId>{5C22544A-7EE6-4342-B048-85BDC9FD1C3A}</a:tableStyleId>
              </a:tblPr>
              <a:tblGrid>
                <a:gridCol w="1109737">
                  <a:extLst>
                    <a:ext uri="{9D8B030D-6E8A-4147-A177-3AD203B41FA5}">
                      <a16:colId xmlns:a16="http://schemas.microsoft.com/office/drawing/2014/main" val="3607132994"/>
                    </a:ext>
                  </a:extLst>
                </a:gridCol>
                <a:gridCol w="2934001">
                  <a:extLst>
                    <a:ext uri="{9D8B030D-6E8A-4147-A177-3AD203B41FA5}">
                      <a16:colId xmlns:a16="http://schemas.microsoft.com/office/drawing/2014/main" val="346498377"/>
                    </a:ext>
                  </a:extLst>
                </a:gridCol>
                <a:gridCol w="3355819">
                  <a:extLst>
                    <a:ext uri="{9D8B030D-6E8A-4147-A177-3AD203B41FA5}">
                      <a16:colId xmlns:a16="http://schemas.microsoft.com/office/drawing/2014/main" val="58688636"/>
                    </a:ext>
                  </a:extLst>
                </a:gridCol>
                <a:gridCol w="3081835">
                  <a:extLst>
                    <a:ext uri="{9D8B030D-6E8A-4147-A177-3AD203B41FA5}">
                      <a16:colId xmlns:a16="http://schemas.microsoft.com/office/drawing/2014/main" val="829346905"/>
                    </a:ext>
                  </a:extLst>
                </a:gridCol>
              </a:tblGrid>
              <a:tr h="5886786">
                <a:tc>
                  <a:txBody>
                    <a:bodyPr/>
                    <a:lstStyle/>
                    <a:p>
                      <a:pPr>
                        <a:lnSpc>
                          <a:spcPct val="107000"/>
                        </a:lnSpc>
                        <a:spcAft>
                          <a:spcPts val="0"/>
                        </a:spcAft>
                      </a:pPr>
                      <a:r>
                        <a:rPr lang="lt-LT" sz="2000" dirty="0">
                          <a:effectLst/>
                        </a:rPr>
                        <a:t>Pažinimo</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729" marR="29729" marT="17837" marB="11891"/>
                </a:tc>
                <a:tc>
                  <a:txBody>
                    <a:bodyPr/>
                    <a:lstStyle/>
                    <a:p>
                      <a:pPr>
                        <a:lnSpc>
                          <a:spcPct val="107000"/>
                        </a:lnSpc>
                        <a:spcAft>
                          <a:spcPts val="0"/>
                        </a:spcAft>
                      </a:pPr>
                      <a:r>
                        <a:rPr lang="lt-LT" sz="2000" dirty="0">
                          <a:effectLst/>
                        </a:rPr>
                        <a:t>Paveikslėlių stebėjimas, pokalbis, tyrinėjimas:</a:t>
                      </a:r>
                    </a:p>
                    <a:p>
                      <a:pPr>
                        <a:lnSpc>
                          <a:spcPct val="107000"/>
                        </a:lnSpc>
                        <a:spcAft>
                          <a:spcPts val="0"/>
                        </a:spcAft>
                      </a:pPr>
                      <a:r>
                        <a:rPr lang="lt-LT" sz="2000" dirty="0">
                          <a:effectLst/>
                        </a:rPr>
                        <a:t>su visa grupe, grupelėmis, individualiai.</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729" marR="29729" marT="17837" marB="11891"/>
                </a:tc>
                <a:tc>
                  <a:txBody>
                    <a:bodyPr/>
                    <a:lstStyle/>
                    <a:p>
                      <a:pPr>
                        <a:lnSpc>
                          <a:spcPct val="107000"/>
                        </a:lnSpc>
                        <a:spcAft>
                          <a:spcPts val="0"/>
                        </a:spcAft>
                      </a:pPr>
                      <a:r>
                        <a:rPr lang="lt-LT" sz="1600" dirty="0">
                          <a:effectLst/>
                        </a:rPr>
                        <a:t>Grupelėmis stebės paveikslėlius apie pavasarį, juos aptars. Individualiai vaikai ieškos informacijos spaudos leidiniuose, enciklopedijose, albumuose, tyrinės augalus. Išskirs pavasario bruožus gamtoje, stebėdami kieme, aplinkoje su padidinimo priemonėmis (lupa, padidinimo stiklu) individualiai apžiūrės žolynus, augalus, medžių šakeles, gėlių žiedus, ieškos augalų pumpurų, juos skaičiuos, lygins pagal dydį, kiekį, tyrinės, reikš mintis, nusakys savo įspūdžius. Vartydami </a:t>
                      </a:r>
                      <a:r>
                        <a:rPr lang="lt-LT" sz="1600" dirty="0" err="1">
                          <a:effectLst/>
                        </a:rPr>
                        <a:t>S.Paltanavičiaus</a:t>
                      </a:r>
                      <a:r>
                        <a:rPr lang="lt-LT" sz="1600" dirty="0">
                          <a:effectLst/>
                        </a:rPr>
                        <a:t> knygą „Metų ratas“, sužinos, kokie reiškiniai vyksta gamtoje balandžio mėnesį, kokios gėlės pražįsta, paukščiai peri, kokie pasikeitimai vyksta miške. Kartos eilėraštį individualiai ir paaiškins, kaip besiskleisdamas pumpuras virsta žiedu. Panaudos antrines žaliavas, pavasarinių paveikslų, darbelių gamybai.</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729" marR="29729" marT="17837" marB="11891"/>
                </a:tc>
                <a:tc>
                  <a:txBody>
                    <a:bodyPr/>
                    <a:lstStyle/>
                    <a:p>
                      <a:pPr>
                        <a:lnSpc>
                          <a:spcPct val="107000"/>
                        </a:lnSpc>
                        <a:spcAft>
                          <a:spcPts val="0"/>
                        </a:spcAft>
                      </a:pPr>
                      <a:r>
                        <a:rPr lang="lt-LT" sz="1600" dirty="0">
                          <a:effectLst/>
                        </a:rPr>
                        <a:t>Visi moka savarankiškai surasti informaciją, pastebi pavasario požymius gamtoje ir juos apibūdina. Vėjas ir </a:t>
                      </a:r>
                      <a:r>
                        <a:rPr lang="lt-LT" sz="1600" dirty="0" err="1">
                          <a:effectLst/>
                        </a:rPr>
                        <a:t>Armandas</a:t>
                      </a:r>
                      <a:r>
                        <a:rPr lang="lt-LT" sz="1600" dirty="0">
                          <a:effectLst/>
                        </a:rPr>
                        <a:t> su padidinimo priemonėmis tyrinėja ir stebi augalus, ieško ant šakelių pumpurų. Pijus pumpurus skaičiuoja ir lygina, nusako savo pojūčius. </a:t>
                      </a:r>
                      <a:r>
                        <a:rPr lang="lt-LT" sz="1600" dirty="0" err="1">
                          <a:effectLst/>
                        </a:rPr>
                        <a:t>Jarūnas</a:t>
                      </a:r>
                      <a:r>
                        <a:rPr lang="lt-LT" sz="1600" dirty="0">
                          <a:effectLst/>
                        </a:rPr>
                        <a:t> ir Augustinas varto ir aptaria knygą, ieško informacijos apie augalus ir kitus pavasario požymius. Elena įvardija, kokie pokyčiai vyksta gamtoje pavasarį. Erikas, Danielius ir Izabelė kartoja eilėraštį, nusako, ko reikia pumpurui išsiskleisti, kad jis virstų žiedu (šviesos, šilumos).</a:t>
                      </a:r>
                      <a:br>
                        <a:rPr lang="lt-LT" sz="1600" dirty="0">
                          <a:effectLst/>
                        </a:rPr>
                      </a:br>
                      <a:r>
                        <a:rPr lang="lt-LT" sz="1600" dirty="0">
                          <a:effectLst/>
                        </a:rPr>
                        <a:t>Grupelėmis vaikai gamina popierių iš atsineštų popierinių kiaušinių dėklų. </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729" marR="29729" marT="17837" marB="11891"/>
                </a:tc>
                <a:extLst>
                  <a:ext uri="{0D108BD9-81ED-4DB2-BD59-A6C34878D82A}">
                    <a16:rowId xmlns:a16="http://schemas.microsoft.com/office/drawing/2014/main" val="2622040314"/>
                  </a:ext>
                </a:extLst>
              </a:tr>
            </a:tbl>
          </a:graphicData>
        </a:graphic>
      </p:graphicFrame>
    </p:spTree>
    <p:extLst>
      <p:ext uri="{BB962C8B-B14F-4D97-AF65-F5344CB8AC3E}">
        <p14:creationId xmlns:p14="http://schemas.microsoft.com/office/powerpoint/2010/main" val="4074524549"/>
      </p:ext>
    </p:extLst>
  </p:cSld>
  <p:clrMapOvr>
    <a:masterClrMapping/>
  </p:clrMapOvr>
</p:sld>
</file>

<file path=ppt/theme/theme1.xml><?xml version="1.0" encoding="utf-8"?>
<a:theme xmlns:a="http://schemas.openxmlformats.org/drawingml/2006/main" name="Lašelis">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TM04033925[[fn=Lašelis]]</Template>
  <TotalTime>65</TotalTime>
  <Words>1382</Words>
  <Application>Microsoft Office PowerPoint</Application>
  <PresentationFormat>Plačiaekranė</PresentationFormat>
  <Paragraphs>72</Paragraphs>
  <Slides>22</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22</vt:i4>
      </vt:variant>
    </vt:vector>
  </HeadingPairs>
  <TitlesOfParts>
    <vt:vector size="27" baseType="lpstr">
      <vt:lpstr>Arial</vt:lpstr>
      <vt:lpstr>Calibri</vt:lpstr>
      <vt:lpstr>Times New Roman</vt:lpstr>
      <vt:lpstr>Tw Cen MT</vt:lpstr>
      <vt:lpstr>Lašelis</vt:lpstr>
      <vt:lpstr>Grupė: „Nykštukų“  </vt:lpstr>
      <vt:lpstr>Tema/Idėja:</vt:lpstr>
      <vt:lpstr>Vaikų gebėjimų, pasiekimų sritys: </vt:lpstr>
      <vt:lpstr>Amžius:</vt:lpstr>
      <vt:lpstr>Ugdymo(si) uždavinys(iai): </vt:lpstr>
      <vt:lpstr>Galutinis vaiko pasiekimų rezultatas pasiekus uždavinį: </vt:lpstr>
      <vt:lpstr>„Plaukimo takelio“ lentelė </vt:lpstr>
      <vt:lpstr>„PowerPoint“ pateiktis</vt:lpstr>
      <vt:lpstr>„PowerPoint“ pateiktis</vt:lpstr>
      <vt:lpstr>„PowerPoint“ pateiktis</vt:lpstr>
      <vt:lpstr>„PowerPoint“ pateiktis</vt:lpstr>
      <vt:lpstr>„PowerPoint“ pateiktis</vt:lpstr>
      <vt:lpstr>Individuali veikla (Ugdymo individualizavimas pagal vaiko poreikius, gebėjimus ir kitus ypatumus): </vt:lpstr>
      <vt:lpstr>Tėvų, kitų darželio pedagogų, specialistų pasiūlymai, pagalba vaikų veiklai: </vt:lpstr>
      <vt:lpstr>Vaikų idėjos, jų sumanyta veikla: </vt:lpstr>
      <vt:lpstr>Bendradarbiavimas su tėvais (globėjais): </vt:lpstr>
      <vt:lpstr>Veiklos refleksija ir idėjos ateičiai: </vt:lpstr>
      <vt:lpstr>„PowerPoint“ pateiktis</vt:lpstr>
      <vt:lpstr>„PowerPoint“ pateiktis</vt:lpstr>
      <vt:lpstr>„PowerPoint“ pateiktis</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Grupė: „Nykštukų“</dc:title>
  <dc:creator>User</dc:creator>
  <cp:lastModifiedBy>User</cp:lastModifiedBy>
  <cp:revision>7</cp:revision>
  <dcterms:created xsi:type="dcterms:W3CDTF">2021-04-16T12:22:37Z</dcterms:created>
  <dcterms:modified xsi:type="dcterms:W3CDTF">2021-04-21T05:32:43Z</dcterms:modified>
</cp:coreProperties>
</file>