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7" r:id="rId4"/>
    <p:sldId id="268" r:id="rId5"/>
    <p:sldId id="274" r:id="rId6"/>
    <p:sldId id="266" r:id="rId7"/>
    <p:sldId id="275" r:id="rId8"/>
    <p:sldId id="269" r:id="rId9"/>
    <p:sldId id="270" r:id="rId10"/>
    <p:sldId id="272" r:id="rId11"/>
    <p:sldId id="273" r:id="rId12"/>
    <p:sldId id="262" r:id="rId13"/>
    <p:sldId id="271" r:id="rId1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DFF53-397B-43E8-BCF9-259CD1B42F34}" type="datetimeFigureOut">
              <a:rPr lang="lt-LT" smtClean="0"/>
              <a:t>2020.09.23</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1EAA5-35F1-4385-9BE5-F3BFC19552B9}" type="slidenum">
              <a:rPr lang="lt-LT" smtClean="0"/>
              <a:t>‹#›</a:t>
            </a:fld>
            <a:endParaRPr lang="lt-LT"/>
          </a:p>
        </p:txBody>
      </p:sp>
    </p:spTree>
    <p:extLst>
      <p:ext uri="{BB962C8B-B14F-4D97-AF65-F5344CB8AC3E}">
        <p14:creationId xmlns:p14="http://schemas.microsoft.com/office/powerpoint/2010/main" val="334743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BA21EAA5-35F1-4385-9BE5-F3BFC19552B9}" type="slidenum">
              <a:rPr lang="lt-LT" smtClean="0"/>
              <a:t>2</a:t>
            </a:fld>
            <a:endParaRPr lang="lt-LT"/>
          </a:p>
        </p:txBody>
      </p:sp>
    </p:spTree>
    <p:extLst>
      <p:ext uri="{BB962C8B-B14F-4D97-AF65-F5344CB8AC3E}">
        <p14:creationId xmlns:p14="http://schemas.microsoft.com/office/powerpoint/2010/main" val="237422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BA21EAA5-35F1-4385-9BE5-F3BFC19552B9}" type="slidenum">
              <a:rPr lang="lt-LT" smtClean="0"/>
              <a:t>12</a:t>
            </a:fld>
            <a:endParaRPr lang="lt-LT"/>
          </a:p>
        </p:txBody>
      </p:sp>
    </p:spTree>
    <p:extLst>
      <p:ext uri="{BB962C8B-B14F-4D97-AF65-F5344CB8AC3E}">
        <p14:creationId xmlns:p14="http://schemas.microsoft.com/office/powerpoint/2010/main" val="91526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8872A9A4-CBEE-4A4E-AFE8-E0563EBE7435}" type="datetimeFigureOut">
              <a:rPr lang="lt-LT" smtClean="0"/>
              <a:t>2020.09.23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6879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872A9A4-CBEE-4A4E-AFE8-E0563EBE7435}" type="datetimeFigureOut">
              <a:rPr lang="lt-LT" smtClean="0"/>
              <a:t>2020.09.23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352036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872A9A4-CBEE-4A4E-AFE8-E0563EBE7435}" type="datetimeFigureOut">
              <a:rPr lang="lt-LT" smtClean="0"/>
              <a:t>2020.09.23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404063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872A9A4-CBEE-4A4E-AFE8-E0563EBE7435}" type="datetimeFigureOut">
              <a:rPr lang="lt-LT" smtClean="0"/>
              <a:t>2020.09.23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350197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2A9A4-CBEE-4A4E-AFE8-E0563EBE7435}" type="datetimeFigureOut">
              <a:rPr lang="lt-LT" smtClean="0"/>
              <a:t>2020.09.23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197099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8872A9A4-CBEE-4A4E-AFE8-E0563EBE7435}" type="datetimeFigureOut">
              <a:rPr lang="lt-LT" smtClean="0"/>
              <a:t>2020.09.23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143439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8872A9A4-CBEE-4A4E-AFE8-E0563EBE7435}" type="datetimeFigureOut">
              <a:rPr lang="lt-LT" smtClean="0"/>
              <a:t>2020.09.23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154418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8872A9A4-CBEE-4A4E-AFE8-E0563EBE7435}" type="datetimeFigureOut">
              <a:rPr lang="lt-LT" smtClean="0"/>
              <a:t>2020.09.23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365750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2A9A4-CBEE-4A4E-AFE8-E0563EBE7435}" type="datetimeFigureOut">
              <a:rPr lang="lt-LT" smtClean="0"/>
              <a:t>2020.09.23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16874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2A9A4-CBEE-4A4E-AFE8-E0563EBE7435}" type="datetimeFigureOut">
              <a:rPr lang="lt-LT" smtClean="0"/>
              <a:t>2020.09.23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139270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2A9A4-CBEE-4A4E-AFE8-E0563EBE7435}" type="datetimeFigureOut">
              <a:rPr lang="lt-LT" smtClean="0"/>
              <a:t>2020.09.23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AE22A7A-09DD-41B4-B1DF-FE28EBF9BC1A}" type="slidenum">
              <a:rPr lang="lt-LT" smtClean="0"/>
              <a:t>‹#›</a:t>
            </a:fld>
            <a:endParaRPr lang="lt-LT"/>
          </a:p>
        </p:txBody>
      </p:sp>
    </p:spTree>
    <p:extLst>
      <p:ext uri="{BB962C8B-B14F-4D97-AF65-F5344CB8AC3E}">
        <p14:creationId xmlns:p14="http://schemas.microsoft.com/office/powerpoint/2010/main" val="395486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2A9A4-CBEE-4A4E-AFE8-E0563EBE7435}" type="datetimeFigureOut">
              <a:rPr lang="lt-LT" smtClean="0"/>
              <a:t>2020.09.23</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22A7A-09DD-41B4-B1DF-FE28EBF9BC1A}" type="slidenum">
              <a:rPr lang="lt-LT" smtClean="0"/>
              <a:t>‹#›</a:t>
            </a:fld>
            <a:endParaRPr lang="lt-LT"/>
          </a:p>
        </p:txBody>
      </p:sp>
    </p:spTree>
    <p:extLst>
      <p:ext uri="{BB962C8B-B14F-4D97-AF65-F5344CB8AC3E}">
        <p14:creationId xmlns:p14="http://schemas.microsoft.com/office/powerpoint/2010/main" val="3910087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smtClean="0"/>
              <a:t>Edukacinės veiklos ikimokyklinio ugdymo įstaigos lauko aplinkoje</a:t>
            </a:r>
            <a:endParaRPr lang="lt-LT" dirty="0"/>
          </a:p>
        </p:txBody>
      </p:sp>
      <p:sp>
        <p:nvSpPr>
          <p:cNvPr id="3" name="Subtitle 2"/>
          <p:cNvSpPr>
            <a:spLocks noGrp="1"/>
          </p:cNvSpPr>
          <p:nvPr>
            <p:ph type="subTitle" idx="1"/>
          </p:nvPr>
        </p:nvSpPr>
        <p:spPr/>
        <p:txBody>
          <a:bodyPr/>
          <a:lstStyle/>
          <a:p>
            <a:r>
              <a:rPr lang="lt-LT" sz="1600" dirty="0"/>
              <a:t>P</a:t>
            </a:r>
            <a:r>
              <a:rPr lang="lt-LT" sz="1600" dirty="0" smtClean="0"/>
              <a:t>ANEVĖŽIO KOLEGIJOS LEKTORĖ </a:t>
            </a:r>
          </a:p>
          <a:p>
            <a:r>
              <a:rPr lang="lt-LT" sz="1600" dirty="0" smtClean="0"/>
              <a:t>LILIJA KRYŽEVIČIENĖ</a:t>
            </a:r>
          </a:p>
          <a:p>
            <a:endParaRPr lang="lt-LT" dirty="0"/>
          </a:p>
        </p:txBody>
      </p:sp>
    </p:spTree>
    <p:extLst>
      <p:ext uri="{BB962C8B-B14F-4D97-AF65-F5344CB8AC3E}">
        <p14:creationId xmlns:p14="http://schemas.microsoft.com/office/powerpoint/2010/main" val="807769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lt-LT" sz="3600" dirty="0" smtClean="0"/>
              <a:t>Tiriamoji veikla – eksperimentas</a:t>
            </a:r>
            <a:endParaRPr lang="lt-LT" sz="3600" dirty="0"/>
          </a:p>
        </p:txBody>
      </p:sp>
      <p:sp>
        <p:nvSpPr>
          <p:cNvPr id="3" name="Content Placeholder 2"/>
          <p:cNvSpPr>
            <a:spLocks noGrp="1"/>
          </p:cNvSpPr>
          <p:nvPr>
            <p:ph idx="1"/>
          </p:nvPr>
        </p:nvSpPr>
        <p:spPr/>
        <p:txBody>
          <a:bodyPr>
            <a:normAutofit fontScale="77500" lnSpcReduction="20000"/>
          </a:bodyPr>
          <a:lstStyle/>
          <a:p>
            <a:r>
              <a:rPr lang="lt-LT" dirty="0"/>
              <a:t>Eksperimentas padeda atrasti, išsiaiškinti. Eksperimentas skiriasi nuo </a:t>
            </a:r>
            <a:r>
              <a:rPr lang="lt-LT" dirty="0" smtClean="0"/>
              <a:t>paprasto stebėjimo</a:t>
            </a:r>
            <a:r>
              <a:rPr lang="lt-LT" dirty="0"/>
              <a:t>, nes jam atlikti reikia prietaisų, medžiagų bei įvairių sąlygų.</a:t>
            </a:r>
          </a:p>
          <a:p>
            <a:r>
              <a:rPr lang="lt-LT" dirty="0"/>
              <a:t>Ruošdamiesi atlikti eksperimentą, vaikai turi suprasti, ką nori išsiaiškinti.</a:t>
            </a:r>
          </a:p>
          <a:p>
            <a:r>
              <a:rPr lang="lt-LT" dirty="0"/>
              <a:t>Eksperimento eigą reikia suplanuoti, nes nuo to priklausys rezultatai.</a:t>
            </a:r>
          </a:p>
          <a:p>
            <a:r>
              <a:rPr lang="lt-LT" dirty="0"/>
              <a:t>Ikimokyklinukai vienu metu tyrinėja tik vieną veiksnį. Svarbiausia, kad </a:t>
            </a:r>
            <a:r>
              <a:rPr lang="lt-LT" dirty="0" smtClean="0"/>
              <a:t>kad rezultatai </a:t>
            </a:r>
            <a:r>
              <a:rPr lang="lt-LT" dirty="0"/>
              <a:t>būtų aptariami tarpusavyje. </a:t>
            </a:r>
            <a:endParaRPr lang="lt-LT" dirty="0" smtClean="0"/>
          </a:p>
          <a:p>
            <a:r>
              <a:rPr lang="lt-LT" dirty="0" smtClean="0"/>
              <a:t>Galutinis </a:t>
            </a:r>
            <a:r>
              <a:rPr lang="lt-LT" dirty="0"/>
              <a:t>eksperimento etapas </a:t>
            </a:r>
            <a:r>
              <a:rPr lang="lt-LT" dirty="0" smtClean="0"/>
              <a:t>yra rezultato </a:t>
            </a:r>
            <a:r>
              <a:rPr lang="lt-LT" dirty="0"/>
              <a:t>fiksavimas ir pateikimas. Šio amžiaus vaikus apibendrinti rezultatus</a:t>
            </a:r>
          </a:p>
          <a:p>
            <a:r>
              <a:rPr lang="lt-LT" dirty="0"/>
              <a:t>galima skatinti pavaizduojant juos piešiniais, grafikais, diagramomis.</a:t>
            </a:r>
          </a:p>
        </p:txBody>
      </p:sp>
    </p:spTree>
    <p:extLst>
      <p:ext uri="{BB962C8B-B14F-4D97-AF65-F5344CB8AC3E}">
        <p14:creationId xmlns:p14="http://schemas.microsoft.com/office/powerpoint/2010/main" val="2463187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1">
            <a:schemeClr val="accent6"/>
          </a:lnRef>
          <a:fillRef idx="2">
            <a:schemeClr val="accent6"/>
          </a:fillRef>
          <a:effectRef idx="1">
            <a:schemeClr val="accent6"/>
          </a:effectRef>
          <a:fontRef idx="minor">
            <a:schemeClr val="dk1"/>
          </a:fontRef>
        </p:style>
        <p:txBody>
          <a:bodyPr>
            <a:normAutofit/>
          </a:bodyPr>
          <a:lstStyle/>
          <a:p>
            <a:r>
              <a:rPr lang="lt-LT" sz="3600" dirty="0"/>
              <a:t>Tiriamoji </a:t>
            </a:r>
            <a:r>
              <a:rPr lang="lt-LT" sz="3600" dirty="0" smtClean="0"/>
              <a:t>veikla – praktikos darbai</a:t>
            </a:r>
            <a:endParaRPr lang="lt-LT" sz="3600" dirty="0"/>
          </a:p>
        </p:txBody>
      </p:sp>
      <p:sp>
        <p:nvSpPr>
          <p:cNvPr id="3" name="Content Placeholder 2"/>
          <p:cNvSpPr>
            <a:spLocks noGrp="1"/>
          </p:cNvSpPr>
          <p:nvPr>
            <p:ph idx="1"/>
          </p:nvPr>
        </p:nvSpPr>
        <p:spPr/>
        <p:txBody>
          <a:bodyPr>
            <a:normAutofit/>
          </a:bodyPr>
          <a:lstStyle/>
          <a:p>
            <a:r>
              <a:rPr lang="lt-LT" sz="2500" dirty="0"/>
              <a:t>Praktikos darbų metu vaikai atlieka modeliavimą, grafinius darbus, darbai </a:t>
            </a:r>
            <a:r>
              <a:rPr lang="lt-LT" sz="2500" dirty="0" smtClean="0"/>
              <a:t>su prietaisais </a:t>
            </a:r>
            <a:r>
              <a:rPr lang="lt-LT" sz="2500" dirty="0"/>
              <a:t>ir darbinio pobūdžio darbus gamtos kampelyje, sklype.</a:t>
            </a:r>
          </a:p>
        </p:txBody>
      </p:sp>
    </p:spTree>
    <p:extLst>
      <p:ext uri="{BB962C8B-B14F-4D97-AF65-F5344CB8AC3E}">
        <p14:creationId xmlns:p14="http://schemas.microsoft.com/office/powerpoint/2010/main" val="1095029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lt-LT" sz="3600" dirty="0" smtClean="0"/>
              <a:t>Smalsumu paremtas vaiko ugdymosi ciklas</a:t>
            </a:r>
            <a:endParaRPr lang="lt-LT" sz="36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4323" y="1844824"/>
            <a:ext cx="4877917" cy="360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32240" y="6093296"/>
            <a:ext cx="1294842" cy="369332"/>
          </a:xfrm>
          <a:prstGeom prst="rect">
            <a:avLst/>
          </a:prstGeom>
        </p:spPr>
        <p:txBody>
          <a:bodyPr wrap="none">
            <a:spAutoFit/>
          </a:bodyPr>
          <a:lstStyle/>
          <a:p>
            <a:r>
              <a:rPr lang="lt-LT" dirty="0" smtClean="0"/>
              <a:t>Perry,  2001</a:t>
            </a:r>
            <a:endParaRPr lang="lt-LT" dirty="0"/>
          </a:p>
        </p:txBody>
      </p:sp>
    </p:spTree>
    <p:extLst>
      <p:ext uri="{BB962C8B-B14F-4D97-AF65-F5344CB8AC3E}">
        <p14:creationId xmlns:p14="http://schemas.microsoft.com/office/powerpoint/2010/main" val="314242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2082799"/>
          </a:xfrm>
        </p:spPr>
        <p:txBody>
          <a:bodyPr>
            <a:noAutofit/>
          </a:bodyPr>
          <a:lstStyle/>
          <a:p>
            <a:pPr algn="ctr"/>
            <a:r>
              <a:rPr lang="lt-LT" sz="3600" dirty="0" smtClean="0">
                <a:effectLst/>
                <a:cs typeface="Times New Roman" panose="02020603050405020304" pitchFamily="18" charset="0"/>
              </a:rPr>
              <a:t/>
            </a:r>
            <a:br>
              <a:rPr lang="lt-LT" sz="3600" dirty="0" smtClean="0">
                <a:effectLst/>
                <a:cs typeface="Times New Roman" panose="02020603050405020304" pitchFamily="18" charset="0"/>
              </a:rPr>
            </a:br>
            <a:r>
              <a:rPr lang="lt-LT" sz="3600" dirty="0" smtClean="0">
                <a:effectLst/>
                <a:cs typeface="Times New Roman" panose="02020603050405020304" pitchFamily="18" charset="0"/>
              </a:rPr>
              <a:t>„</a:t>
            </a:r>
            <a:r>
              <a:rPr lang="lt-LT" sz="3600" dirty="0">
                <a:effectLst/>
                <a:cs typeface="Times New Roman" panose="02020603050405020304" pitchFamily="18" charset="0"/>
              </a:rPr>
              <a:t>Gamtos nauda – tai tikrai ne vien puiki fizinė savijauta, bet ir intelektualiai ir emociškai tvirta asmenybė, turinti stiprią savimonę, pamatines vertybes ir moralės normas.“ (Sampson, 2016). </a:t>
            </a:r>
            <a:endParaRPr lang="lt-LT" sz="3600" dirty="0">
              <a:cs typeface="Times New Roman" panose="02020603050405020304" pitchFamily="18" charset="0"/>
            </a:endParaRPr>
          </a:p>
        </p:txBody>
      </p:sp>
      <p:pic>
        <p:nvPicPr>
          <p:cNvPr id="4098" name="Picture 2" descr="C:\Users\Vartotojas\Documents\2019 m.m. PSBD ir BD temos\AUSTĖJA\imagesgam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008" y="3933056"/>
            <a:ext cx="2656706" cy="266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51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lt-LT" sz="3600" dirty="0"/>
              <a:t>Lauko </a:t>
            </a:r>
            <a:r>
              <a:rPr lang="lt-LT" sz="3600" dirty="0" smtClean="0"/>
              <a:t>ugdomąją aplinką formuojantys veiksniai</a:t>
            </a:r>
            <a:endParaRPr lang="lt-LT" sz="3600" dirty="0"/>
          </a:p>
        </p:txBody>
      </p:sp>
      <p:sp>
        <p:nvSpPr>
          <p:cNvPr id="5" name="Oval 4"/>
          <p:cNvSpPr/>
          <p:nvPr/>
        </p:nvSpPr>
        <p:spPr>
          <a:xfrm>
            <a:off x="755576" y="1642007"/>
            <a:ext cx="2952328" cy="2511655"/>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smtClean="0">
                <a:solidFill>
                  <a:schemeClr val="tx1"/>
                </a:solidFill>
              </a:rPr>
              <a:t>Pedagogų kompetencija </a:t>
            </a:r>
          </a:p>
          <a:p>
            <a:pPr algn="ctr"/>
            <a:r>
              <a:rPr lang="lt-LT" sz="2000" dirty="0" smtClean="0">
                <a:solidFill>
                  <a:schemeClr val="tx1"/>
                </a:solidFill>
              </a:rPr>
              <a:t>(iniciatyvumas, kūrybiškumas)</a:t>
            </a:r>
            <a:endParaRPr lang="lt-LT" sz="2000" dirty="0">
              <a:solidFill>
                <a:schemeClr val="tx1"/>
              </a:solidFill>
            </a:endParaRPr>
          </a:p>
        </p:txBody>
      </p:sp>
      <p:sp>
        <p:nvSpPr>
          <p:cNvPr id="6" name="Oval 5"/>
          <p:cNvSpPr/>
          <p:nvPr/>
        </p:nvSpPr>
        <p:spPr>
          <a:xfrm>
            <a:off x="5508104" y="1585709"/>
            <a:ext cx="2808312" cy="2624250"/>
          </a:xfrm>
          <a:prstGeom prst="ellipse">
            <a:avLst/>
          </a:prstGeom>
          <a:solidFill>
            <a:schemeClr val="accent5">
              <a:lumMod val="60000"/>
              <a:lumOff val="4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lt-LT" sz="2000" dirty="0" smtClean="0"/>
              <a:t>Tėvų parama </a:t>
            </a:r>
            <a:r>
              <a:rPr lang="lt-LT" sz="2000" dirty="0"/>
              <a:t>ir </a:t>
            </a:r>
            <a:r>
              <a:rPr lang="lt-LT" sz="2000" dirty="0" smtClean="0"/>
              <a:t>įsitraukimas </a:t>
            </a:r>
            <a:endParaRPr lang="lt-LT" sz="2000" dirty="0"/>
          </a:p>
        </p:txBody>
      </p:sp>
      <p:sp>
        <p:nvSpPr>
          <p:cNvPr id="7" name="Oval 6"/>
          <p:cNvSpPr/>
          <p:nvPr/>
        </p:nvSpPr>
        <p:spPr>
          <a:xfrm>
            <a:off x="827584" y="4266257"/>
            <a:ext cx="2952328" cy="237626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smtClean="0">
                <a:solidFill>
                  <a:schemeClr val="tx1"/>
                </a:solidFill>
              </a:rPr>
              <a:t>Valstybės formuojama </a:t>
            </a:r>
            <a:r>
              <a:rPr lang="lt-LT" sz="2000" dirty="0">
                <a:solidFill>
                  <a:schemeClr val="tx1"/>
                </a:solidFill>
              </a:rPr>
              <a:t>švietimo </a:t>
            </a:r>
            <a:r>
              <a:rPr lang="lt-LT" sz="2000" dirty="0" smtClean="0">
                <a:solidFill>
                  <a:schemeClr val="tx1"/>
                </a:solidFill>
              </a:rPr>
              <a:t>politika </a:t>
            </a:r>
            <a:endParaRPr lang="lt-LT" sz="2000" dirty="0">
              <a:solidFill>
                <a:schemeClr val="tx1"/>
              </a:solidFill>
            </a:endParaRPr>
          </a:p>
        </p:txBody>
      </p:sp>
      <p:sp>
        <p:nvSpPr>
          <p:cNvPr id="8" name="Oval 7"/>
          <p:cNvSpPr/>
          <p:nvPr/>
        </p:nvSpPr>
        <p:spPr>
          <a:xfrm>
            <a:off x="5508104" y="4365104"/>
            <a:ext cx="2880320" cy="2277417"/>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smtClean="0">
                <a:solidFill>
                  <a:schemeClr val="tx1"/>
                </a:solidFill>
              </a:rPr>
              <a:t>Išorės teikiama pagalba </a:t>
            </a:r>
            <a:r>
              <a:rPr lang="lt-LT" sz="2000" dirty="0">
                <a:solidFill>
                  <a:schemeClr val="tx1"/>
                </a:solidFill>
              </a:rPr>
              <a:t>ir </a:t>
            </a:r>
            <a:r>
              <a:rPr lang="lt-LT" sz="2000" dirty="0" smtClean="0">
                <a:solidFill>
                  <a:schemeClr val="tx1"/>
                </a:solidFill>
              </a:rPr>
              <a:t>bendradarbia-vimas </a:t>
            </a:r>
            <a:endParaRPr lang="lt-LT" sz="2000" dirty="0">
              <a:solidFill>
                <a:schemeClr val="tx1"/>
              </a:solidFill>
            </a:endParaRPr>
          </a:p>
        </p:txBody>
      </p:sp>
      <p:pic>
        <p:nvPicPr>
          <p:cNvPr id="1026" name="Picture 2" descr="C:\Users\Vartotojas\Desktop\klaustukas.jpg.797e724cbdb289b1db2c4312f378fd6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852936"/>
            <a:ext cx="2601453" cy="26014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7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301005"/>
          </a:xfrm>
        </p:spPr>
        <p:style>
          <a:lnRef idx="1">
            <a:schemeClr val="accent3"/>
          </a:lnRef>
          <a:fillRef idx="2">
            <a:schemeClr val="accent3"/>
          </a:fillRef>
          <a:effectRef idx="1">
            <a:schemeClr val="accent3"/>
          </a:effectRef>
          <a:fontRef idx="minor">
            <a:schemeClr val="dk1"/>
          </a:fontRef>
        </p:style>
        <p:txBody>
          <a:bodyPr>
            <a:noAutofit/>
          </a:bodyPr>
          <a:lstStyle/>
          <a:p>
            <a:pPr lvl="0" algn="ctr"/>
            <a:r>
              <a:rPr lang="lt-LT" sz="4000" dirty="0" smtClean="0">
                <a:effectLst/>
                <a:cs typeface="Times New Roman" panose="02020603050405020304" pitchFamily="18" charset="0"/>
              </a:rPr>
              <a:t/>
            </a:r>
            <a:br>
              <a:rPr lang="lt-LT" sz="4000" dirty="0" smtClean="0">
                <a:effectLst/>
                <a:cs typeface="Times New Roman" panose="02020603050405020304" pitchFamily="18" charset="0"/>
              </a:rPr>
            </a:br>
            <a:r>
              <a:rPr lang="lt-LT" sz="3600" dirty="0" smtClean="0">
                <a:effectLst/>
                <a:cs typeface="Times New Roman" panose="02020603050405020304" pitchFamily="18" charset="0"/>
              </a:rPr>
              <a:t>Pagrindinės vaikų atotrūkio nuo gamtos priežastys</a:t>
            </a:r>
            <a:r>
              <a:rPr lang="lt-LT" sz="4000" dirty="0" smtClean="0">
                <a:effectLst/>
                <a:cs typeface="Times New Roman" panose="02020603050405020304" pitchFamily="18" charset="0"/>
              </a:rPr>
              <a:t/>
            </a:r>
            <a:br>
              <a:rPr lang="lt-LT" sz="4000" dirty="0" smtClean="0">
                <a:effectLst/>
                <a:cs typeface="Times New Roman" panose="02020603050405020304" pitchFamily="18" charset="0"/>
              </a:rPr>
            </a:br>
            <a:endParaRPr lang="lt-LT" sz="4000" dirty="0">
              <a:cs typeface="Times New Roman" panose="02020603050405020304" pitchFamily="18" charset="0"/>
            </a:endParaRPr>
          </a:p>
        </p:txBody>
      </p:sp>
      <p:pic>
        <p:nvPicPr>
          <p:cNvPr id="1028" name="Picture 4" descr="C:\Users\Vartotojas\Documents\2019 m.m. PSBD ir BD temos\AUSTĖJA\imag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92347"/>
            <a:ext cx="4166084" cy="519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8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4730"/>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0" algn="ctr"/>
            <a:r>
              <a:rPr lang="lt-LT" sz="4400" dirty="0" smtClean="0">
                <a:effectLst/>
                <a:cs typeface="Times New Roman" panose="02020603050405020304" pitchFamily="18" charset="0"/>
              </a:rPr>
              <a:t/>
            </a:r>
            <a:br>
              <a:rPr lang="lt-LT" sz="4400" dirty="0" smtClean="0">
                <a:effectLst/>
                <a:cs typeface="Times New Roman" panose="02020603050405020304" pitchFamily="18" charset="0"/>
              </a:rPr>
            </a:br>
            <a:r>
              <a:rPr lang="lt-LT" sz="4000" dirty="0" smtClean="0">
                <a:effectLst/>
                <a:cs typeface="Times New Roman" panose="02020603050405020304" pitchFamily="18" charset="0"/>
              </a:rPr>
              <a:t>Ugdymo proceso gamtoje nauda sveikatos aspektu</a:t>
            </a:r>
            <a:r>
              <a:rPr lang="lt-LT" dirty="0">
                <a:effectLst/>
              </a:rPr>
              <a:t/>
            </a:r>
            <a:br>
              <a:rPr lang="lt-LT" dirty="0">
                <a:effectLst/>
              </a:rPr>
            </a:br>
            <a:endParaRPr lang="lt-LT" dirty="0"/>
          </a:p>
        </p:txBody>
      </p:sp>
      <p:pic>
        <p:nvPicPr>
          <p:cNvPr id="3076" name="Picture 4" descr="C:\Users\Vartotojas\Documents\2019 m.m. PSBD ir BD temos\AUSTĖJA\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498700"/>
            <a:ext cx="6618019" cy="496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1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1">
            <a:schemeClr val="accent2"/>
          </a:lnRef>
          <a:fillRef idx="2">
            <a:schemeClr val="accent2"/>
          </a:fillRef>
          <a:effectRef idx="1">
            <a:schemeClr val="accent2"/>
          </a:effectRef>
          <a:fontRef idx="minor">
            <a:schemeClr val="dk1"/>
          </a:fontRef>
        </p:style>
        <p:txBody>
          <a:bodyPr>
            <a:normAutofit/>
          </a:bodyPr>
          <a:lstStyle/>
          <a:p>
            <a:r>
              <a:rPr lang="lt-LT" sz="3600" dirty="0" smtClean="0"/>
              <a:t>Ugdymo </a:t>
            </a:r>
            <a:r>
              <a:rPr lang="lt-LT" sz="3600" dirty="0"/>
              <a:t>lauke </a:t>
            </a:r>
            <a:r>
              <a:rPr lang="lt-LT" sz="3600" dirty="0" smtClean="0"/>
              <a:t>poveikis vaikui</a:t>
            </a:r>
            <a:endParaRPr lang="lt-LT"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931" y="1600199"/>
            <a:ext cx="6776445" cy="517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32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39880" t="27390" r="35737" b="21948"/>
          <a:stretch>
            <a:fillRect/>
          </a:stretch>
        </p:blipFill>
        <p:spPr bwMode="auto">
          <a:xfrm>
            <a:off x="2543588" y="980728"/>
            <a:ext cx="4320480" cy="5728378"/>
          </a:xfrm>
          <a:prstGeom prst="rect">
            <a:avLst/>
          </a:prstGeom>
          <a:solidFill>
            <a:schemeClr val="tx2">
              <a:lumMod val="60000"/>
              <a:lumOff val="40000"/>
            </a:schemeClr>
          </a:solidFill>
          <a:ln w="28575">
            <a:solidFill>
              <a:schemeClr val="tx2"/>
            </a:solidFill>
            <a:miter lim="800000"/>
            <a:headEnd/>
            <a:tailEnd/>
          </a:ln>
        </p:spPr>
      </p:pic>
      <p:sp>
        <p:nvSpPr>
          <p:cNvPr id="3" name="Title 2"/>
          <p:cNvSpPr>
            <a:spLocks noGrp="1"/>
          </p:cNvSpPr>
          <p:nvPr>
            <p:ph type="title"/>
          </p:nvPr>
        </p:nvSpPr>
        <p:spPr>
          <a:xfrm>
            <a:off x="457200" y="116633"/>
            <a:ext cx="8229600" cy="792087"/>
          </a:xfrm>
        </p:spPr>
        <p:style>
          <a:lnRef idx="1">
            <a:schemeClr val="accent5"/>
          </a:lnRef>
          <a:fillRef idx="2">
            <a:schemeClr val="accent5"/>
          </a:fillRef>
          <a:effectRef idx="1">
            <a:schemeClr val="accent5"/>
          </a:effectRef>
          <a:fontRef idx="minor">
            <a:schemeClr val="dk1"/>
          </a:fontRef>
        </p:style>
        <p:txBody>
          <a:bodyPr>
            <a:normAutofit/>
          </a:bodyPr>
          <a:lstStyle/>
          <a:p>
            <a:r>
              <a:rPr lang="lt-LT" sz="3600" dirty="0" smtClean="0">
                <a:cs typeface="Times New Roman" pitchFamily="18" charset="0"/>
              </a:rPr>
              <a:t>Ugdymo(si) lauko aplinkoje modelis</a:t>
            </a:r>
            <a:endParaRPr lang="en-US" sz="3600" dirty="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3068960"/>
            <a:ext cx="1529848" cy="263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402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lt-LT" sz="3600" dirty="0" smtClean="0"/>
              <a:t>Sėkmingiausios </a:t>
            </a:r>
            <a:r>
              <a:rPr lang="lt-LT" sz="3600" dirty="0"/>
              <a:t>gamtamokslinio raštingumo strategijos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5532140" cy="435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330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lt-LT" sz="3600" dirty="0" smtClean="0"/>
              <a:t>Tiriamoji veikla – stebėjimas</a:t>
            </a:r>
            <a:endParaRPr lang="lt-LT"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2115713"/>
              </p:ext>
            </p:extLst>
          </p:nvPr>
        </p:nvGraphicFramePr>
        <p:xfrm>
          <a:off x="457200" y="1610360"/>
          <a:ext cx="8219256" cy="4754880"/>
        </p:xfrm>
        <a:graphic>
          <a:graphicData uri="http://schemas.openxmlformats.org/drawingml/2006/table">
            <a:tbl>
              <a:tblPr firstRow="1" bandRow="1">
                <a:tableStyleId>{93296810-A885-4BE3-A3E7-6D5BEEA58F35}</a:tableStyleId>
              </a:tblPr>
              <a:tblGrid>
                <a:gridCol w="8219256"/>
              </a:tblGrid>
              <a:tr h="1059639">
                <a:tc>
                  <a:txBody>
                    <a:bodyPr/>
                    <a:lstStyle/>
                    <a:p>
                      <a:r>
                        <a:rPr lang="lt-LT" sz="2400" b="0" i="0" u="none" strike="noStrike" kern="1200" baseline="0" dirty="0" smtClean="0">
                          <a:solidFill>
                            <a:schemeClr val="lt1"/>
                          </a:solidFill>
                          <a:latin typeface="+mn-lt"/>
                          <a:ea typeface="+mn-ea"/>
                          <a:cs typeface="+mn-cs"/>
                        </a:rPr>
                        <a:t>Stebėjimas yra pagrindinis mokslo įgūdis. Mes stebime visais savo pojūčiais. Stebėjimai padeda susikurti teisingus vaizdinius, juos įsisąmoninti ir išreikšti kalba. Tai ugdo vaikų protines galias, gausina žodyną, atmintį, dėmesį, garantuoja normalią vaikų psichinę raidą. Vaikams galime padėti klausdami.</a:t>
                      </a:r>
                    </a:p>
                    <a:p>
                      <a:endParaRPr lang="lt-LT" dirty="0"/>
                    </a:p>
                  </a:txBody>
                  <a:tcPr/>
                </a:tc>
              </a:tr>
              <a:tr h="2450415">
                <a:tc>
                  <a:txBody>
                    <a:bodyPr/>
                    <a:lstStyle/>
                    <a:p>
                      <a:r>
                        <a:rPr lang="lt-LT" sz="1800" b="0" i="0" u="none" strike="noStrike" kern="1200" baseline="0" dirty="0" smtClean="0">
                          <a:solidFill>
                            <a:schemeClr val="dk1"/>
                          </a:solidFill>
                          <a:latin typeface="+mn-lt"/>
                          <a:ea typeface="+mn-ea"/>
                          <a:cs typeface="+mn-cs"/>
                        </a:rPr>
                        <a:t>Išskiriamos kelios klausimų grupės, kurios gali būti taikomos dirbant su ikimokyklinio amžiaus vaikais:</a:t>
                      </a:r>
                    </a:p>
                    <a:p>
                      <a:r>
                        <a:rPr lang="lt-LT" sz="1800" b="0" i="0" u="none" strike="noStrike" kern="1200" baseline="0" dirty="0" smtClean="0">
                          <a:solidFill>
                            <a:schemeClr val="dk1"/>
                          </a:solidFill>
                          <a:latin typeface="+mn-lt"/>
                          <a:ea typeface="+mn-ea"/>
                          <a:cs typeface="+mn-cs"/>
                        </a:rPr>
                        <a:t>- </a:t>
                      </a:r>
                      <a:r>
                        <a:rPr lang="lt-LT" sz="1800" b="1" i="0" u="none" strike="noStrike" kern="1200" baseline="0" dirty="0" smtClean="0">
                          <a:solidFill>
                            <a:schemeClr val="dk1"/>
                          </a:solidFill>
                          <a:latin typeface="+mn-lt"/>
                          <a:ea typeface="+mn-ea"/>
                          <a:cs typeface="+mn-cs"/>
                        </a:rPr>
                        <a:t>paprastieji</a:t>
                      </a:r>
                      <a:r>
                        <a:rPr lang="lt-LT" sz="1800" b="0" i="0" u="none" strike="noStrike" kern="1200" baseline="0" dirty="0" smtClean="0">
                          <a:solidFill>
                            <a:schemeClr val="dk1"/>
                          </a:solidFill>
                          <a:latin typeface="+mn-lt"/>
                          <a:ea typeface="+mn-ea"/>
                          <a:cs typeface="+mn-cs"/>
                        </a:rPr>
                        <a:t> klausimai yra tie, į kuriuos atsakant reikia pasakyti faktus, informaciją.</a:t>
                      </a:r>
                    </a:p>
                    <a:p>
                      <a:r>
                        <a:rPr lang="lt-LT" sz="1800" b="0" i="0" u="none" strike="noStrike" kern="1200" baseline="0" dirty="0" smtClean="0">
                          <a:solidFill>
                            <a:schemeClr val="dk1"/>
                          </a:solidFill>
                          <a:latin typeface="+mn-lt"/>
                          <a:ea typeface="+mn-ea"/>
                          <a:cs typeface="+mn-cs"/>
                        </a:rPr>
                        <a:t>- </a:t>
                      </a:r>
                      <a:r>
                        <a:rPr lang="lt-LT" sz="1800" b="1" i="0" u="none" strike="noStrike" kern="1200" baseline="0" dirty="0" smtClean="0">
                          <a:solidFill>
                            <a:schemeClr val="dk1"/>
                          </a:solidFill>
                          <a:latin typeface="+mn-lt"/>
                          <a:ea typeface="+mn-ea"/>
                          <a:cs typeface="+mn-cs"/>
                        </a:rPr>
                        <a:t>tikslinamųjų </a:t>
                      </a:r>
                      <a:r>
                        <a:rPr lang="lt-LT" sz="1800" b="0" i="0" u="none" strike="noStrike" kern="1200" baseline="0" dirty="0" smtClean="0">
                          <a:solidFill>
                            <a:schemeClr val="dk1"/>
                          </a:solidFill>
                          <a:latin typeface="+mn-lt"/>
                          <a:ea typeface="+mn-ea"/>
                          <a:cs typeface="+mn-cs"/>
                        </a:rPr>
                        <a:t>klausimų tikslas - suteikti pašnekovui galimybę patikslinti tai, ką jis ką tik pasakė.</a:t>
                      </a:r>
                    </a:p>
                    <a:p>
                      <a:r>
                        <a:rPr lang="lt-LT" sz="1800" b="0" i="0" u="none" strike="noStrike" kern="1200" baseline="0" dirty="0" smtClean="0">
                          <a:solidFill>
                            <a:schemeClr val="dk1"/>
                          </a:solidFill>
                          <a:latin typeface="+mn-lt"/>
                          <a:ea typeface="+mn-ea"/>
                          <a:cs typeface="+mn-cs"/>
                        </a:rPr>
                        <a:t>-</a:t>
                      </a:r>
                      <a:r>
                        <a:rPr lang="lt-LT" sz="1800" b="1" i="0" u="none" strike="noStrike" kern="1200" baseline="0" dirty="0" smtClean="0">
                          <a:solidFill>
                            <a:schemeClr val="dk1"/>
                          </a:solidFill>
                          <a:latin typeface="+mn-lt"/>
                          <a:ea typeface="+mn-ea"/>
                          <a:cs typeface="+mn-cs"/>
                        </a:rPr>
                        <a:t> aiškinamieji </a:t>
                      </a:r>
                      <a:r>
                        <a:rPr lang="lt-LT" sz="1800" b="0" i="0" u="none" strike="noStrike" kern="1200" baseline="0" dirty="0" smtClean="0">
                          <a:solidFill>
                            <a:schemeClr val="dk1"/>
                          </a:solidFill>
                          <a:latin typeface="+mn-lt"/>
                          <a:ea typeface="+mn-ea"/>
                          <a:cs typeface="+mn-cs"/>
                        </a:rPr>
                        <a:t>klausimai paprastai pradedami žodžiu „kodėl?"</a:t>
                      </a:r>
                    </a:p>
                    <a:p>
                      <a:r>
                        <a:rPr lang="lt-LT" sz="1800" b="0" i="0" u="none" strike="noStrike" kern="1200" baseline="0" dirty="0" smtClean="0">
                          <a:solidFill>
                            <a:schemeClr val="dk1"/>
                          </a:solidFill>
                          <a:latin typeface="+mn-lt"/>
                          <a:ea typeface="+mn-ea"/>
                          <a:cs typeface="+mn-cs"/>
                        </a:rPr>
                        <a:t>- </a:t>
                      </a:r>
                      <a:r>
                        <a:rPr lang="lt-LT" sz="1800" b="1" i="0" u="none" strike="noStrike" kern="1200" baseline="0" dirty="0" smtClean="0">
                          <a:solidFill>
                            <a:schemeClr val="dk1"/>
                          </a:solidFill>
                          <a:latin typeface="+mn-lt"/>
                          <a:ea typeface="+mn-ea"/>
                          <a:cs typeface="+mn-cs"/>
                        </a:rPr>
                        <a:t>kūrybiniai</a:t>
                      </a:r>
                      <a:r>
                        <a:rPr lang="lt-LT" sz="1800" b="0" i="0" u="none" strike="noStrike" kern="1200" baseline="0" dirty="0" smtClean="0">
                          <a:solidFill>
                            <a:schemeClr val="dk1"/>
                          </a:solidFill>
                          <a:latin typeface="+mn-lt"/>
                          <a:ea typeface="+mn-ea"/>
                          <a:cs typeface="+mn-cs"/>
                        </a:rPr>
                        <a:t> klausimai yra tie, kurie prasideda su ,, jeigu". Jie turi spėjimo, prognozės elementų.</a:t>
                      </a:r>
                    </a:p>
                    <a:p>
                      <a:r>
                        <a:rPr lang="lt-LT" sz="1800" b="0" i="0" u="none" strike="noStrike" kern="1200" baseline="0" dirty="0" smtClean="0">
                          <a:solidFill>
                            <a:schemeClr val="dk1"/>
                          </a:solidFill>
                          <a:latin typeface="+mn-lt"/>
                          <a:ea typeface="+mn-ea"/>
                          <a:cs typeface="+mn-cs"/>
                        </a:rPr>
                        <a:t>- </a:t>
                      </a:r>
                      <a:r>
                        <a:rPr lang="lt-LT" sz="1800" b="1" i="0" u="none" strike="noStrike" kern="1200" baseline="0" dirty="0" smtClean="0">
                          <a:solidFill>
                            <a:schemeClr val="dk1"/>
                          </a:solidFill>
                          <a:latin typeface="+mn-lt"/>
                          <a:ea typeface="+mn-ea"/>
                          <a:cs typeface="+mn-cs"/>
                        </a:rPr>
                        <a:t>vertinamieji</a:t>
                      </a:r>
                      <a:r>
                        <a:rPr lang="lt-LT" sz="1800" b="0" i="0" u="none" strike="noStrike" kern="1200" baseline="0" dirty="0" smtClean="0">
                          <a:solidFill>
                            <a:schemeClr val="dk1"/>
                          </a:solidFill>
                          <a:latin typeface="+mn-lt"/>
                          <a:ea typeface="+mn-ea"/>
                          <a:cs typeface="+mn-cs"/>
                        </a:rPr>
                        <a:t> klausimai skirti išsiaiškinti ko nors vertinimą.</a:t>
                      </a:r>
                      <a:endParaRPr lang="lt-LT" dirty="0"/>
                    </a:p>
                  </a:txBody>
                  <a:tcPr/>
                </a:tc>
              </a:tr>
            </a:tbl>
          </a:graphicData>
        </a:graphic>
      </p:graphicFrame>
    </p:spTree>
    <p:extLst>
      <p:ext uri="{BB962C8B-B14F-4D97-AF65-F5344CB8AC3E}">
        <p14:creationId xmlns:p14="http://schemas.microsoft.com/office/powerpoint/2010/main" val="90456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lt-LT" sz="3600" dirty="0"/>
              <a:t>Tiriamoji veikla </a:t>
            </a:r>
            <a:r>
              <a:rPr lang="lt-LT" sz="3600" dirty="0" smtClean="0"/>
              <a:t>– bandymas</a:t>
            </a:r>
            <a:endParaRPr lang="lt-LT" sz="3600" dirty="0"/>
          </a:p>
        </p:txBody>
      </p:sp>
      <p:sp>
        <p:nvSpPr>
          <p:cNvPr id="3" name="Content Placeholder 2"/>
          <p:cNvSpPr>
            <a:spLocks noGrp="1"/>
          </p:cNvSpPr>
          <p:nvPr>
            <p:ph idx="1"/>
          </p:nvPr>
        </p:nvSpPr>
        <p:spPr/>
        <p:txBody>
          <a:bodyPr>
            <a:normAutofit/>
          </a:bodyPr>
          <a:lstStyle/>
          <a:p>
            <a:pPr marL="0" indent="0">
              <a:buNone/>
            </a:pPr>
            <a:r>
              <a:rPr lang="lt-LT" sz="2400" dirty="0"/>
              <a:t>Bandymai – tai toks metodas, kai pedagogo tiesiogiai ar </a:t>
            </a:r>
            <a:r>
              <a:rPr lang="lt-LT" sz="2400" dirty="0" smtClean="0"/>
              <a:t>netiesiogiai vadovaujami </a:t>
            </a:r>
            <a:r>
              <a:rPr lang="lt-LT" sz="2400" dirty="0"/>
              <a:t>vaikai tiria kokį nors daiktą ar reiškinį. Atlikdami bandymus, </a:t>
            </a:r>
            <a:r>
              <a:rPr lang="lt-LT" sz="2400" dirty="0" smtClean="0"/>
              <a:t>vaikai bando </a:t>
            </a:r>
            <a:r>
              <a:rPr lang="lt-LT" sz="2400" dirty="0"/>
              <a:t>suprasti įvairius reiškinius.</a:t>
            </a:r>
          </a:p>
        </p:txBody>
      </p:sp>
    </p:spTree>
    <p:extLst>
      <p:ext uri="{BB962C8B-B14F-4D97-AF65-F5344CB8AC3E}">
        <p14:creationId xmlns:p14="http://schemas.microsoft.com/office/powerpoint/2010/main" val="3306948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347</Words>
  <Application>Microsoft Office PowerPoint</Application>
  <PresentationFormat>On-screen Show (4:3)</PresentationFormat>
  <Paragraphs>38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Edukacinės veiklos ikimokyklinio ugdymo įstaigos lauko aplinkoje</vt:lpstr>
      <vt:lpstr>Lauko ugdomąją aplinką formuojantys veiksniai</vt:lpstr>
      <vt:lpstr> Pagrindinės vaikų atotrūkio nuo gamtos priežastys </vt:lpstr>
      <vt:lpstr> Ugdymo proceso gamtoje nauda sveikatos aspektu </vt:lpstr>
      <vt:lpstr>Ugdymo lauke poveikis vaikui</vt:lpstr>
      <vt:lpstr>Ugdymo(si) lauko aplinkoje modelis</vt:lpstr>
      <vt:lpstr>Sėkmingiausios gamtamokslinio raštingumo strategijos</vt:lpstr>
      <vt:lpstr>Tiriamoji veikla – stebėjimas</vt:lpstr>
      <vt:lpstr>Tiriamoji veikla – bandymas</vt:lpstr>
      <vt:lpstr>Tiriamoji veikla – eksperimentas</vt:lpstr>
      <vt:lpstr>Tiriamoji veikla – praktikos darbai</vt:lpstr>
      <vt:lpstr>Smalsumu paremtas vaiko ugdymosi ciklas</vt:lpstr>
      <vt:lpstr> „Gamtos nauda – tai tikrai ne vien puiki fizinė savijauta, bet ir intelektualiai ir emociškai tvirta asmenybė, turinti stiprią savimonę, pamatines vertybes ir moralės normas.“ (Sampson, 2016).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Vartotojas</dc:creator>
  <cp:lastModifiedBy>Vartotojas</cp:lastModifiedBy>
  <cp:revision>30</cp:revision>
  <dcterms:created xsi:type="dcterms:W3CDTF">2020-09-08T07:03:27Z</dcterms:created>
  <dcterms:modified xsi:type="dcterms:W3CDTF">2020-09-23T05:47:21Z</dcterms:modified>
</cp:coreProperties>
</file>