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2" r:id="rId1"/>
  </p:sldMasterIdLst>
  <p:sldIdLst>
    <p:sldId id="256" r:id="rId2"/>
    <p:sldId id="317" r:id="rId3"/>
    <p:sldId id="315" r:id="rId4"/>
    <p:sldId id="314" r:id="rId5"/>
    <p:sldId id="313" r:id="rId6"/>
    <p:sldId id="310" r:id="rId7"/>
    <p:sldId id="312" r:id="rId8"/>
    <p:sldId id="311" r:id="rId9"/>
    <p:sldId id="325" r:id="rId10"/>
    <p:sldId id="318" r:id="rId11"/>
    <p:sldId id="297" r:id="rId12"/>
    <p:sldId id="322" r:id="rId13"/>
    <p:sldId id="323" r:id="rId14"/>
    <p:sldId id="307" r:id="rId15"/>
    <p:sldId id="272" r:id="rId16"/>
    <p:sldId id="294" r:id="rId17"/>
    <p:sldId id="290" r:id="rId18"/>
    <p:sldId id="298" r:id="rId19"/>
    <p:sldId id="303" r:id="rId20"/>
    <p:sldId id="273" r:id="rId21"/>
    <p:sldId id="269" r:id="rId22"/>
    <p:sldId id="301" r:id="rId23"/>
    <p:sldId id="302" r:id="rId24"/>
    <p:sldId id="274" r:id="rId25"/>
    <p:sldId id="270" r:id="rId26"/>
    <p:sldId id="306" r:id="rId27"/>
    <p:sldId id="268" r:id="rId28"/>
    <p:sldId id="271" r:id="rId29"/>
    <p:sldId id="285" r:id="rId30"/>
    <p:sldId id="279" r:id="rId31"/>
    <p:sldId id="281" r:id="rId32"/>
    <p:sldId id="305" r:id="rId33"/>
    <p:sldId id="334" r:id="rId34"/>
    <p:sldId id="304" r:id="rId35"/>
    <p:sldId id="284" r:id="rId36"/>
    <p:sldId id="286" r:id="rId37"/>
    <p:sldId id="287" r:id="rId38"/>
    <p:sldId id="288" r:id="rId39"/>
    <p:sldId id="316" r:id="rId40"/>
    <p:sldId id="289" r:id="rId41"/>
    <p:sldId id="320" r:id="rId42"/>
    <p:sldId id="321" r:id="rId43"/>
    <p:sldId id="319" r:id="rId44"/>
    <p:sldId id="299" r:id="rId45"/>
    <p:sldId id="331" r:id="rId46"/>
    <p:sldId id="330" r:id="rId47"/>
    <p:sldId id="328" r:id="rId48"/>
    <p:sldId id="335" r:id="rId49"/>
    <p:sldId id="309" r:id="rId50"/>
    <p:sldId id="296" r:id="rId51"/>
    <p:sldId id="326" r:id="rId52"/>
    <p:sldId id="338" r:id="rId53"/>
    <p:sldId id="293" r:id="rId54"/>
    <p:sldId id="291" r:id="rId55"/>
    <p:sldId id="292" r:id="rId56"/>
    <p:sldId id="327" r:id="rId57"/>
    <p:sldId id="337" r:id="rId58"/>
    <p:sldId id="336" r:id="rId59"/>
    <p:sldId id="332" r:id="rId60"/>
    <p:sldId id="333" r:id="rId61"/>
    <p:sldId id="259" r:id="rId62"/>
    <p:sldId id="25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A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60" d="100"/>
          <a:sy n="60" d="100"/>
        </p:scale>
        <p:origin x="72"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48311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106344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58114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3597207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86608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3507722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4149217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122642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223981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DFF4BA-CFD0-4DC2-A364-C4AC267C1038}"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213324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DFF4BA-CFD0-4DC2-A364-C4AC267C1038}"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92643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DFF4BA-CFD0-4DC2-A364-C4AC267C1038}"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294197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DFF4BA-CFD0-4DC2-A364-C4AC267C1038}"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393180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FF4BA-CFD0-4DC2-A364-C4AC267C1038}"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344969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DFF4BA-CFD0-4DC2-A364-C4AC267C1038}"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08839-A3BC-4437-8A91-F750779618A8}" type="slidenum">
              <a:rPr lang="en-US" smtClean="0"/>
              <a:t>‹#›</a:t>
            </a:fld>
            <a:endParaRPr lang="en-US"/>
          </a:p>
        </p:txBody>
      </p:sp>
    </p:spTree>
    <p:extLst>
      <p:ext uri="{BB962C8B-B14F-4D97-AF65-F5344CB8AC3E}">
        <p14:creationId xmlns:p14="http://schemas.microsoft.com/office/powerpoint/2010/main" val="366427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08839-A3BC-4437-8A91-F750779618A8}" type="slidenum">
              <a:rPr lang="en-US" smtClean="0"/>
              <a:t>‹#›</a:t>
            </a:fld>
            <a:endParaRPr lang="en-US"/>
          </a:p>
        </p:txBody>
      </p:sp>
      <p:sp>
        <p:nvSpPr>
          <p:cNvPr id="5" name="Date Placeholder 4"/>
          <p:cNvSpPr>
            <a:spLocks noGrp="1"/>
          </p:cNvSpPr>
          <p:nvPr>
            <p:ph type="dt" sz="half" idx="10"/>
          </p:nvPr>
        </p:nvSpPr>
        <p:spPr/>
        <p:txBody>
          <a:bodyPr/>
          <a:lstStyle/>
          <a:p>
            <a:fld id="{5CDFF4BA-CFD0-4DC2-A364-C4AC267C1038}" type="datetimeFigureOut">
              <a:rPr lang="en-US" smtClean="0"/>
              <a:t>11/15/2018</a:t>
            </a:fld>
            <a:endParaRPr lang="en-US"/>
          </a:p>
        </p:txBody>
      </p:sp>
    </p:spTree>
    <p:extLst>
      <p:ext uri="{BB962C8B-B14F-4D97-AF65-F5344CB8AC3E}">
        <p14:creationId xmlns:p14="http://schemas.microsoft.com/office/powerpoint/2010/main" val="371336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DFF4BA-CFD0-4DC2-A364-C4AC267C1038}" type="datetimeFigureOut">
              <a:rPr lang="en-US" smtClean="0"/>
              <a:t>11/15/2018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208839-A3BC-4437-8A91-F750779618A8}" type="slidenum">
              <a:rPr lang="en-US" smtClean="0"/>
              <a:t>‹#›</a:t>
            </a:fld>
            <a:endParaRPr lang="en-US"/>
          </a:p>
        </p:txBody>
      </p:sp>
    </p:spTree>
    <p:extLst>
      <p:ext uri="{BB962C8B-B14F-4D97-AF65-F5344CB8AC3E}">
        <p14:creationId xmlns:p14="http://schemas.microsoft.com/office/powerpoint/2010/main" val="243560605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360752"/>
          </a:xfrm>
        </p:spPr>
        <p:txBody>
          <a:bodyPr>
            <a:normAutofit fontScale="90000"/>
          </a:bodyPr>
          <a:lstStyle/>
          <a:p>
            <a:pPr algn="ctr"/>
            <a:r>
              <a:rPr lang="en-US" sz="4800" dirty="0" smtClean="0">
                <a:solidFill>
                  <a:srgbClr val="002060"/>
                </a:solidFill>
              </a:rPr>
              <a:t>P</a:t>
            </a:r>
            <a:r>
              <a:rPr lang="lt-LT" sz="4800" dirty="0" smtClean="0">
                <a:solidFill>
                  <a:srgbClr val="002060"/>
                </a:solidFill>
              </a:rPr>
              <a:t>RANEŠIMAS</a:t>
            </a:r>
            <a:br>
              <a:rPr lang="lt-LT" sz="4800" dirty="0" smtClean="0">
                <a:solidFill>
                  <a:srgbClr val="002060"/>
                </a:solidFill>
              </a:rPr>
            </a:br>
            <a:r>
              <a:rPr lang="en-US" sz="4800" dirty="0" smtClean="0">
                <a:solidFill>
                  <a:schemeClr val="tx1"/>
                </a:solidFill>
              </a:rPr>
              <a:t/>
            </a:r>
            <a:br>
              <a:rPr lang="en-US" sz="4800" dirty="0" smtClean="0">
                <a:solidFill>
                  <a:schemeClr val="tx1"/>
                </a:solidFill>
              </a:rPr>
            </a:br>
            <a:r>
              <a:rPr lang="en-US" sz="6000" b="1" dirty="0" err="1" smtClean="0">
                <a:solidFill>
                  <a:schemeClr val="tx1"/>
                </a:solidFill>
              </a:rPr>
              <a:t>Ikimokyklinio</a:t>
            </a:r>
            <a:r>
              <a:rPr lang="en-US" sz="6000" b="1" dirty="0" smtClean="0">
                <a:solidFill>
                  <a:schemeClr val="tx1"/>
                </a:solidFill>
              </a:rPr>
              <a:t> am</a:t>
            </a:r>
            <a:r>
              <a:rPr lang="lt-LT" sz="6000" b="1" dirty="0" smtClean="0">
                <a:solidFill>
                  <a:schemeClr val="tx1"/>
                </a:solidFill>
              </a:rPr>
              <a:t>ž</a:t>
            </a:r>
            <a:r>
              <a:rPr lang="en-US" sz="6000" b="1" dirty="0" err="1" smtClean="0">
                <a:solidFill>
                  <a:schemeClr val="tx1"/>
                </a:solidFill>
              </a:rPr>
              <a:t>iaus</a:t>
            </a:r>
            <a:r>
              <a:rPr lang="lt-LT" sz="6000" b="1" dirty="0" smtClean="0">
                <a:solidFill>
                  <a:schemeClr val="tx1"/>
                </a:solidFill>
              </a:rPr>
              <a:t> vaikų ekologinis ugdymas</a:t>
            </a:r>
            <a:r>
              <a:rPr lang="en-US" sz="6000" b="1" dirty="0" smtClean="0">
                <a:solidFill>
                  <a:schemeClr val="tx1"/>
                </a:solidFill>
              </a:rPr>
              <a:t>(is)</a:t>
            </a:r>
            <a:r>
              <a:rPr lang="lt-LT" sz="6000" b="1" dirty="0" smtClean="0">
                <a:solidFill>
                  <a:schemeClr val="tx1"/>
                </a:solidFill>
              </a:rPr>
              <a:t> per patyrimą</a:t>
            </a:r>
            <a:endParaRPr lang="en-US" sz="6000" b="1" dirty="0">
              <a:solidFill>
                <a:schemeClr val="tx1"/>
              </a:solidFill>
            </a:endParaRPr>
          </a:p>
        </p:txBody>
      </p:sp>
    </p:spTree>
    <p:extLst>
      <p:ext uri="{BB962C8B-B14F-4D97-AF65-F5344CB8AC3E}">
        <p14:creationId xmlns:p14="http://schemas.microsoft.com/office/powerpoint/2010/main" val="1206957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28253"/>
          </a:xfrm>
        </p:spPr>
        <p:txBody>
          <a:bodyPr/>
          <a:lstStyle/>
          <a:p>
            <a:pPr algn="ctr"/>
            <a:r>
              <a:rPr lang="lt-LT" b="1" dirty="0" smtClean="0">
                <a:solidFill>
                  <a:srgbClr val="002060"/>
                </a:solidFill>
              </a:rPr>
              <a:t>TARPTAUTINIS EKOLOGINIS PROJEKTAS „KUBUŠ GAMTOS MYLĖTOJAI“</a:t>
            </a:r>
            <a:endParaRPr lang="en-US" dirty="0"/>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r>
              <a:rPr lang="en-US" sz="2800" b="1" dirty="0" err="1" smtClean="0"/>
              <a:t>Veiklų</a:t>
            </a:r>
            <a:r>
              <a:rPr lang="en-US" sz="2800" b="1" dirty="0" smtClean="0"/>
              <a:t> </a:t>
            </a:r>
            <a:r>
              <a:rPr lang="en-US" sz="2800" b="1" dirty="0" err="1"/>
              <a:t>metu</a:t>
            </a:r>
            <a:r>
              <a:rPr lang="en-US" sz="2800" b="1" dirty="0"/>
              <a:t> </a:t>
            </a:r>
            <a:r>
              <a:rPr lang="en-US" sz="2800" b="1" dirty="0" err="1"/>
              <a:t>vaikai</a:t>
            </a:r>
            <a:r>
              <a:rPr lang="en-US" sz="2800" b="1" dirty="0"/>
              <a:t> </a:t>
            </a:r>
            <a:r>
              <a:rPr lang="en-US" sz="2800" b="1" dirty="0" err="1"/>
              <a:t>pažino</a:t>
            </a:r>
            <a:r>
              <a:rPr lang="en-US" sz="2800" b="1" dirty="0"/>
              <a:t> </a:t>
            </a:r>
            <a:r>
              <a:rPr lang="en-US" sz="2800" b="1" dirty="0" err="1"/>
              <a:t>gamtą</a:t>
            </a:r>
            <a:r>
              <a:rPr lang="en-US" sz="2800" b="1" dirty="0"/>
              <a:t>, </a:t>
            </a:r>
            <a:r>
              <a:rPr lang="en-US" sz="2800" b="1" dirty="0" err="1" smtClean="0"/>
              <a:t>ugdė</a:t>
            </a:r>
            <a:r>
              <a:rPr lang="en-US" sz="2800" b="1" dirty="0" smtClean="0"/>
              <a:t>(</a:t>
            </a:r>
            <a:r>
              <a:rPr lang="en-US" sz="2800" b="1" dirty="0" err="1" smtClean="0"/>
              <a:t>si</a:t>
            </a:r>
            <a:r>
              <a:rPr lang="en-US" sz="2800" b="1" dirty="0" smtClean="0"/>
              <a:t>) </a:t>
            </a:r>
            <a:r>
              <a:rPr lang="en-US" sz="2800" b="1" dirty="0" err="1" smtClean="0"/>
              <a:t>pagarb</a:t>
            </a:r>
            <a:r>
              <a:rPr lang="lt-LT" sz="2800" b="1" dirty="0" smtClean="0"/>
              <a:t>ą</a:t>
            </a:r>
            <a:r>
              <a:rPr lang="en-US" sz="2800" b="1" dirty="0" smtClean="0"/>
              <a:t> </a:t>
            </a:r>
            <a:r>
              <a:rPr lang="en-US" sz="2800" b="1" dirty="0" err="1"/>
              <a:t>gyvūnams</a:t>
            </a:r>
            <a:r>
              <a:rPr lang="en-US" sz="2800" b="1" dirty="0"/>
              <a:t>, </a:t>
            </a:r>
            <a:r>
              <a:rPr lang="en-US" sz="2800" b="1" dirty="0" err="1"/>
              <a:t>augalams</a:t>
            </a:r>
            <a:r>
              <a:rPr lang="en-US" sz="2800" b="1" dirty="0"/>
              <a:t>, </a:t>
            </a:r>
            <a:r>
              <a:rPr lang="en-US" sz="2800" b="1" dirty="0" err="1"/>
              <a:t>įgijo</a:t>
            </a:r>
            <a:r>
              <a:rPr lang="en-US" sz="2800" b="1" dirty="0"/>
              <a:t> </a:t>
            </a:r>
            <a:r>
              <a:rPr lang="en-US" sz="2800" b="1" dirty="0" err="1"/>
              <a:t>žinių</a:t>
            </a:r>
            <a:r>
              <a:rPr lang="en-US" sz="2800" b="1" dirty="0"/>
              <a:t> </a:t>
            </a:r>
            <a:r>
              <a:rPr lang="en-US" sz="2800" b="1" dirty="0" err="1"/>
              <a:t>apie</a:t>
            </a:r>
            <a:r>
              <a:rPr lang="en-US" sz="2800" b="1" dirty="0"/>
              <a:t> </a:t>
            </a:r>
            <a:r>
              <a:rPr lang="en-US" sz="2800" b="1" dirty="0" err="1"/>
              <a:t>ekologiją</a:t>
            </a:r>
            <a:r>
              <a:rPr lang="en-US" sz="2800" b="1" dirty="0"/>
              <a:t> </a:t>
            </a:r>
            <a:r>
              <a:rPr lang="en-US" sz="2800" b="1" dirty="0" err="1"/>
              <a:t>ir</a:t>
            </a:r>
            <a:r>
              <a:rPr lang="en-US" sz="2800" b="1" dirty="0"/>
              <a:t> </a:t>
            </a:r>
            <a:r>
              <a:rPr lang="en-US" sz="2800" b="1" dirty="0" err="1"/>
              <a:t>sveiką</a:t>
            </a:r>
            <a:r>
              <a:rPr lang="en-US" sz="2800" b="1" dirty="0"/>
              <a:t> </a:t>
            </a:r>
            <a:r>
              <a:rPr lang="en-US" sz="2800" b="1" dirty="0" err="1"/>
              <a:t>mitybą</a:t>
            </a:r>
            <a:r>
              <a:rPr lang="en-US" sz="2800" b="1" dirty="0"/>
              <a:t>. </a:t>
            </a:r>
            <a:r>
              <a:rPr lang="en-US" sz="2800" b="1" dirty="0" err="1"/>
              <a:t>Vaikučius</a:t>
            </a:r>
            <a:r>
              <a:rPr lang="en-US" sz="2800" b="1" dirty="0"/>
              <a:t> </a:t>
            </a:r>
            <a:r>
              <a:rPr lang="en-US" sz="2800" b="1" dirty="0" err="1"/>
              <a:t>aplankė</a:t>
            </a:r>
            <a:r>
              <a:rPr lang="en-US" sz="2800" b="1" dirty="0"/>
              <a:t> </a:t>
            </a:r>
            <a:r>
              <a:rPr lang="en-US" sz="2800" b="1" dirty="0" err="1"/>
              <a:t>meškiukas</a:t>
            </a:r>
            <a:r>
              <a:rPr lang="en-US" sz="2800" b="1" dirty="0"/>
              <a:t> </a:t>
            </a:r>
            <a:r>
              <a:rPr lang="en-US" sz="2800" b="1" dirty="0" err="1"/>
              <a:t>Kubušas</a:t>
            </a:r>
            <a:r>
              <a:rPr lang="en-US" sz="2800" b="1" dirty="0"/>
              <a:t>.</a:t>
            </a:r>
          </a:p>
          <a:p>
            <a:pPr marL="0" indent="0">
              <a:buNone/>
            </a:pPr>
            <a:endParaRPr lang="en-US" sz="2800" b="1" dirty="0">
              <a:solidFill>
                <a:schemeClr val="tx1"/>
              </a:solidFill>
            </a:endParaRPr>
          </a:p>
        </p:txBody>
      </p:sp>
    </p:spTree>
    <p:extLst>
      <p:ext uri="{BB962C8B-B14F-4D97-AF65-F5344CB8AC3E}">
        <p14:creationId xmlns:p14="http://schemas.microsoft.com/office/powerpoint/2010/main" val="3528461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46360"/>
          </a:xfrm>
        </p:spPr>
        <p:txBody>
          <a:bodyPr/>
          <a:lstStyle/>
          <a:p>
            <a:pPr algn="ctr"/>
            <a:r>
              <a:rPr lang="lt-LT" b="1" dirty="0">
                <a:solidFill>
                  <a:srgbClr val="002060"/>
                </a:solidFill>
              </a:rPr>
              <a:t>TARPTAUTINIS EKOLOGINIS PROJEKTAS „KUBUŠ GAMTOS MYLĖTOJAI</a:t>
            </a:r>
            <a:r>
              <a:rPr lang="lt-LT" b="1" dirty="0" smtClean="0">
                <a:solidFill>
                  <a:srgbClr val="002060"/>
                </a:solidFill>
              </a:rPr>
              <a:t>“</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532658"/>
            <a:ext cx="4183062"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2532063"/>
            <a:ext cx="4184650" cy="3138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7033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55414"/>
          </a:xfrm>
        </p:spPr>
        <p:txBody>
          <a:bodyPr/>
          <a:lstStyle/>
          <a:p>
            <a:pPr algn="ctr"/>
            <a:r>
              <a:rPr lang="lt-LT" b="1" dirty="0">
                <a:solidFill>
                  <a:srgbClr val="002060"/>
                </a:solidFill>
              </a:rPr>
              <a:t>TARPTAUTINIS EKOLOGINIS PROJEKTAS „KUBUŠ GAMTOS MYLĖTOJAI</a:t>
            </a:r>
            <a:r>
              <a:rPr lang="lt-LT" b="1" dirty="0" smtClean="0">
                <a:solidFill>
                  <a:srgbClr val="002060"/>
                </a:solidFill>
              </a:rPr>
              <a:t>“</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532658"/>
            <a:ext cx="4183062"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2532658"/>
            <a:ext cx="4184650"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5204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28253"/>
          </a:xfrm>
        </p:spPr>
        <p:txBody>
          <a:bodyPr/>
          <a:lstStyle/>
          <a:p>
            <a:pPr algn="ctr"/>
            <a:r>
              <a:rPr lang="lt-LT" b="1" dirty="0">
                <a:solidFill>
                  <a:srgbClr val="002060"/>
                </a:solidFill>
              </a:rPr>
              <a:t>TARPTAUTINIS EKOLOGINIS PROJEKTAS „KUBUŠ GAMTOS MYLĖTOJAI</a:t>
            </a:r>
            <a:r>
              <a:rPr lang="lt-LT" b="1" dirty="0" smtClean="0">
                <a:solidFill>
                  <a:srgbClr val="002060"/>
                </a:solidFill>
              </a:rPr>
              <a:t>“</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9525" y="2532658"/>
            <a:ext cx="4184650"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7863" y="2532658"/>
            <a:ext cx="4183062"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99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412345" cy="1128665"/>
          </a:xfrm>
        </p:spPr>
        <p:txBody>
          <a:bodyPr>
            <a:noAutofit/>
          </a:bodyPr>
          <a:lstStyle/>
          <a:p>
            <a:pPr algn="ctr"/>
            <a:r>
              <a:rPr lang="lt-LT" b="1" dirty="0">
                <a:solidFill>
                  <a:srgbClr val="002060"/>
                </a:solidFill>
              </a:rPr>
              <a:t>VISUMINIS UGDYMAS „AŠ SAUGAU GAMTĄ</a:t>
            </a:r>
            <a:r>
              <a:rPr lang="lt-LT" b="1" dirty="0" smtClean="0">
                <a:solidFill>
                  <a:srgbClr val="002060"/>
                </a:solidFill>
              </a:rPr>
              <a:t>“ </a:t>
            </a:r>
            <a:endParaRPr lang="en-US" dirty="0"/>
          </a:p>
        </p:txBody>
      </p:sp>
      <p:sp>
        <p:nvSpPr>
          <p:cNvPr id="4" name="Content Placeholder 3"/>
          <p:cNvSpPr>
            <a:spLocks noGrp="1"/>
          </p:cNvSpPr>
          <p:nvPr>
            <p:ph idx="1"/>
          </p:nvPr>
        </p:nvSpPr>
        <p:spPr>
          <a:xfrm>
            <a:off x="677334" y="1865015"/>
            <a:ext cx="8596668" cy="4055952"/>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solidFill>
                <a:schemeClr val="tx1"/>
              </a:solidFill>
            </a:endParaRPr>
          </a:p>
          <a:p>
            <a:r>
              <a:rPr lang="lt-LT" sz="2800" b="1" dirty="0" smtClean="0">
                <a:solidFill>
                  <a:schemeClr val="tx1"/>
                </a:solidFill>
              </a:rPr>
              <a:t>Visuminiame </a:t>
            </a:r>
            <a:r>
              <a:rPr lang="lt-LT" sz="2800" b="1" dirty="0">
                <a:solidFill>
                  <a:schemeClr val="tx1"/>
                </a:solidFill>
              </a:rPr>
              <a:t>ugdyme apie antrines žaliavas vaikai sužinojo, kaip atpažinti medžiagas, iš kurių yra pagaminti atskiri daiktai, rūšiavo daiktus savarankiškai, įsiminė konteinerių spalvas, jų paskirtį. Kiekvienas individualiai spalvino, aplikavo konteinerius savo darbeliuose, taip įtvirtindami žinias. </a:t>
            </a:r>
            <a:endParaRPr lang="en-US" sz="2800" b="1" dirty="0">
              <a:solidFill>
                <a:schemeClr val="tx1"/>
              </a:solidFill>
            </a:endParaRPr>
          </a:p>
          <a:p>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92455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46772"/>
          </a:xfrm>
        </p:spPr>
        <p:txBody>
          <a:bodyPr>
            <a:noAutofit/>
          </a:bodyPr>
          <a:lstStyle/>
          <a:p>
            <a:pPr algn="ctr"/>
            <a:r>
              <a:rPr lang="lt-LT" b="1" dirty="0">
                <a:solidFill>
                  <a:srgbClr val="002060"/>
                </a:solidFill>
              </a:rPr>
              <a:t>VISUMINIS UGDYMAS „AŠ SAUGAU GAMTĄ</a:t>
            </a:r>
            <a:r>
              <a:rPr lang="lt-LT" b="1" dirty="0" smtClean="0">
                <a:solidFill>
                  <a:srgbClr val="002060"/>
                </a:solidFill>
              </a:rPr>
              <a:t>“</a:t>
            </a:r>
            <a:r>
              <a:rPr lang="en-US" b="1" dirty="0">
                <a:solidFill>
                  <a:srgbClr val="002060"/>
                </a:solidFill>
              </a:rPr>
              <a:t/>
            </a:r>
            <a:br>
              <a:rPr lang="en-US" b="1" dirty="0">
                <a:solidFill>
                  <a:srgbClr val="002060"/>
                </a:solidFill>
              </a:rPr>
            </a:br>
            <a:endParaRPr lang="en-US" dirty="0"/>
          </a:p>
        </p:txBody>
      </p:sp>
      <p:pic>
        <p:nvPicPr>
          <p:cNvPr id="4" name="Content Placeholder 3" descr="C:\Users\P\Desktop\Gamtos projektui\45e.jpg"/>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77334" y="2127564"/>
            <a:ext cx="4183062" cy="313889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C:\Users\P\Desktop\Gamtos projektui\IMG_5351.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205743" y="2127564"/>
            <a:ext cx="4068432" cy="313889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202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28253"/>
          </a:xfrm>
        </p:spPr>
        <p:txBody>
          <a:bodyPr>
            <a:noAutofit/>
          </a:bodyPr>
          <a:lstStyle/>
          <a:p>
            <a:pPr algn="ctr"/>
            <a:r>
              <a:rPr lang="lt-LT" b="1" dirty="0">
                <a:solidFill>
                  <a:srgbClr val="002060"/>
                </a:solidFill>
              </a:rPr>
              <a:t>VISUMINIS UGDYMAS </a:t>
            </a:r>
            <a:r>
              <a:rPr lang="lt-LT" b="1" dirty="0" smtClean="0">
                <a:solidFill>
                  <a:srgbClr val="002060"/>
                </a:solidFill>
              </a:rPr>
              <a:t>„AŠ </a:t>
            </a:r>
            <a:r>
              <a:rPr lang="lt-LT" b="1" dirty="0">
                <a:solidFill>
                  <a:srgbClr val="002060"/>
                </a:solidFill>
              </a:rPr>
              <a:t>SAUGAU </a:t>
            </a:r>
            <a:r>
              <a:rPr lang="lt-LT" b="1" dirty="0" smtClean="0">
                <a:solidFill>
                  <a:srgbClr val="002060"/>
                </a:solidFill>
              </a:rPr>
              <a:t>GAMTĄ“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1315" y="2281473"/>
            <a:ext cx="4299610" cy="338848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281473"/>
            <a:ext cx="4184650" cy="338907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9794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09735"/>
          </a:xfrm>
        </p:spPr>
        <p:txBody>
          <a:bodyPr>
            <a:noAutofit/>
          </a:bodyPr>
          <a:lstStyle/>
          <a:p>
            <a:pPr algn="ctr"/>
            <a:r>
              <a:rPr lang="lt-LT" sz="4000" b="1" dirty="0" smtClean="0">
                <a:solidFill>
                  <a:srgbClr val="002060"/>
                </a:solidFill>
              </a:rPr>
              <a:t>VISUMINIS UGDYMAS „AŠ SAUGAU GAMTĄ“</a:t>
            </a:r>
            <a:endParaRPr lang="en-US" sz="4000" dirty="0"/>
          </a:p>
        </p:txBody>
      </p:sp>
      <p:pic>
        <p:nvPicPr>
          <p:cNvPr id="5" name="Content Placeholder 4" descr="C:\Users\P\Desktop\Gamtos projektui\IMG_536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3041" y="2160589"/>
            <a:ext cx="3684761" cy="344532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C:\Users\P\Desktop\Gamtos projektui\IMG_5369.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160589"/>
            <a:ext cx="3891513" cy="343495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883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866115"/>
          </a:xfrm>
        </p:spPr>
        <p:txBody>
          <a:bodyPr>
            <a:normAutofit/>
          </a:bodyPr>
          <a:lstStyle/>
          <a:p>
            <a:pPr algn="ctr"/>
            <a:r>
              <a:rPr lang="lt-LT" sz="4000" b="1" dirty="0" smtClean="0">
                <a:solidFill>
                  <a:srgbClr val="002060"/>
                </a:solidFill>
              </a:rPr>
              <a:t>AKCIJA „DAROM“</a:t>
            </a:r>
            <a:endParaRPr lang="en-US" sz="4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1973656"/>
            <a:ext cx="4183062" cy="341564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352" y="1973656"/>
            <a:ext cx="4184650" cy="341623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033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47184"/>
          </a:xfrm>
        </p:spPr>
        <p:txBody>
          <a:bodyPr>
            <a:normAutofit/>
          </a:bodyPr>
          <a:lstStyle/>
          <a:p>
            <a:pPr algn="ctr"/>
            <a:r>
              <a:rPr lang="lt-LT" sz="4000" b="1" dirty="0">
                <a:solidFill>
                  <a:srgbClr val="002060"/>
                </a:solidFill>
              </a:rPr>
              <a:t>EKSKURSIJA Į </a:t>
            </a:r>
            <a:r>
              <a:rPr lang="lt-LT" sz="4000" b="1" dirty="0" smtClean="0">
                <a:solidFill>
                  <a:srgbClr val="002060"/>
                </a:solidFill>
              </a:rPr>
              <a:t>GALERIJĄ - RŪSĮ</a:t>
            </a:r>
            <a:endParaRPr lang="en-US" sz="4000" dirty="0"/>
          </a:p>
        </p:txBody>
      </p:sp>
      <p:sp>
        <p:nvSpPr>
          <p:cNvPr id="4" name="Content Placeholder 3"/>
          <p:cNvSpPr>
            <a:spLocks noGrp="1"/>
          </p:cNvSpPr>
          <p:nvPr>
            <p:ph idx="1"/>
          </p:nvPr>
        </p:nvSpPr>
        <p:spPr>
          <a:xfrm>
            <a:off x="677334" y="2160590"/>
            <a:ext cx="8596668" cy="3687950"/>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lang="lt-LT" sz="2800" b="1" dirty="0">
                <a:solidFill>
                  <a:schemeClr val="tx1"/>
                </a:solidFill>
              </a:rPr>
              <a:t>Vykome į </a:t>
            </a:r>
            <a:r>
              <a:rPr lang="lt-LT" sz="2800" b="1" dirty="0" smtClean="0">
                <a:solidFill>
                  <a:schemeClr val="tx1"/>
                </a:solidFill>
              </a:rPr>
              <a:t>Galeriją </a:t>
            </a:r>
            <a:r>
              <a:rPr lang="lt-LT" sz="2800" b="1" dirty="0">
                <a:solidFill>
                  <a:schemeClr val="tx1"/>
                </a:solidFill>
              </a:rPr>
              <a:t>- rūsį, </a:t>
            </a:r>
            <a:r>
              <a:rPr lang="lt-LT" sz="2800" b="1" dirty="0" smtClean="0">
                <a:solidFill>
                  <a:schemeClr val="tx1"/>
                </a:solidFill>
              </a:rPr>
              <a:t>kuri įsikūrusi </a:t>
            </a:r>
            <a:r>
              <a:rPr lang="lt-LT" sz="2800" b="1" dirty="0">
                <a:solidFill>
                  <a:schemeClr val="tx1"/>
                </a:solidFill>
              </a:rPr>
              <a:t>Panevėžyje, Nendrės g. 20. Rūsio - galerijos įkūrėjas </a:t>
            </a:r>
            <a:r>
              <a:rPr lang="lt-LT" sz="2800" b="1" dirty="0" smtClean="0">
                <a:solidFill>
                  <a:schemeClr val="tx1"/>
                </a:solidFill>
              </a:rPr>
              <a:t>bibliotekininkas Virginijus </a:t>
            </a:r>
            <a:r>
              <a:rPr lang="lt-LT" sz="2800" b="1" dirty="0">
                <a:solidFill>
                  <a:schemeClr val="tx1"/>
                </a:solidFill>
              </a:rPr>
              <a:t>Benašas antram </a:t>
            </a:r>
            <a:r>
              <a:rPr lang="lt-LT" sz="2800" b="1" dirty="0" smtClean="0">
                <a:solidFill>
                  <a:schemeClr val="tx1"/>
                </a:solidFill>
              </a:rPr>
              <a:t>gyvenimui prikėlė daug </a:t>
            </a:r>
            <a:r>
              <a:rPr lang="lt-LT" sz="2800" b="1" dirty="0">
                <a:solidFill>
                  <a:schemeClr val="tx1"/>
                </a:solidFill>
              </a:rPr>
              <a:t>nereikalingų </a:t>
            </a:r>
            <a:r>
              <a:rPr lang="lt-LT" sz="2800" b="1" dirty="0" smtClean="0">
                <a:solidFill>
                  <a:schemeClr val="tx1"/>
                </a:solidFill>
              </a:rPr>
              <a:t>daiktų, </a:t>
            </a:r>
            <a:r>
              <a:rPr lang="lt-LT" sz="2800" b="1" dirty="0">
                <a:solidFill>
                  <a:schemeClr val="tx1"/>
                </a:solidFill>
              </a:rPr>
              <a:t>kurie </a:t>
            </a:r>
            <a:r>
              <a:rPr lang="lt-LT" sz="2800" b="1" dirty="0" smtClean="0">
                <a:solidFill>
                  <a:schemeClr val="tx1"/>
                </a:solidFill>
              </a:rPr>
              <a:t>dabar džiugina </a:t>
            </a:r>
            <a:r>
              <a:rPr lang="lt-LT" sz="2800" b="1" dirty="0">
                <a:solidFill>
                  <a:schemeClr val="tx1"/>
                </a:solidFill>
              </a:rPr>
              <a:t>lankytojus. </a:t>
            </a:r>
            <a:endParaRPr lang="en-US" sz="2800" b="1" dirty="0">
              <a:solidFill>
                <a:schemeClr val="tx1"/>
              </a:solidFill>
            </a:endParaRPr>
          </a:p>
          <a:p>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1179235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508911"/>
          </a:xfrm>
        </p:spPr>
        <p:txBody>
          <a:bodyPr>
            <a:normAutofit/>
          </a:bodyPr>
          <a:lstStyle/>
          <a:p>
            <a:pPr algn="ctr"/>
            <a:r>
              <a:rPr lang="lt-LT" sz="4400" b="1" dirty="0" smtClean="0">
                <a:solidFill>
                  <a:srgbClr val="002060"/>
                </a:solidFill>
              </a:rPr>
              <a:t>AKTUALUMAS</a:t>
            </a:r>
            <a:r>
              <a:rPr lang="en-US" sz="4400" b="1" dirty="0">
                <a:solidFill>
                  <a:srgbClr val="002060"/>
                </a:solidFill>
              </a:rPr>
              <a:t/>
            </a:r>
            <a:br>
              <a:rPr lang="en-US" sz="4400" b="1" dirty="0">
                <a:solidFill>
                  <a:srgbClr val="002060"/>
                </a:solidFill>
              </a:rPr>
            </a:br>
            <a:endParaRPr lang="en-US" sz="4400" b="1" dirty="0"/>
          </a:p>
        </p:txBody>
      </p:sp>
      <p:sp>
        <p:nvSpPr>
          <p:cNvPr id="4" name="Content Placeholder 3"/>
          <p:cNvSpPr>
            <a:spLocks noGrp="1"/>
          </p:cNvSpPr>
          <p:nvPr>
            <p:ph idx="1"/>
          </p:nvPr>
        </p:nvSpPr>
        <p:spPr>
          <a:xfrm>
            <a:off x="677334" y="2589291"/>
            <a:ext cx="8596668" cy="3452071"/>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buNone/>
            </a:pPr>
            <a:r>
              <a:rPr lang="lt-LT" sz="2800" b="1" dirty="0">
                <a:solidFill>
                  <a:schemeClr val="tx1"/>
                </a:solidFill>
              </a:rPr>
              <a:t>Kiekvieną dieną pasaulis, kuriame mes gyvename, žavi mus savo grožiu. Mus supanti gamta – tai neįkainojamas turtas. Gamta duoda žmonėms viską, ko jiems reikia </a:t>
            </a:r>
            <a:r>
              <a:rPr lang="lt-LT" sz="2800" b="1" dirty="0" smtClean="0">
                <a:solidFill>
                  <a:schemeClr val="tx1"/>
                </a:solidFill>
              </a:rPr>
              <a:t>gyvenimui</a:t>
            </a:r>
            <a:r>
              <a:rPr lang="en-US" sz="2800" b="1" dirty="0" smtClean="0">
                <a:solidFill>
                  <a:schemeClr val="tx1"/>
                </a:solidFill>
              </a:rPr>
              <a:t>.</a:t>
            </a:r>
            <a:r>
              <a:rPr lang="lt-LT" sz="2800" b="1" dirty="0" smtClean="0">
                <a:solidFill>
                  <a:schemeClr val="tx1"/>
                </a:solidFill>
              </a:rPr>
              <a:t> </a:t>
            </a:r>
            <a:endParaRPr lang="en-US" sz="2800" b="1" dirty="0">
              <a:solidFill>
                <a:schemeClr val="tx1"/>
              </a:solidFill>
            </a:endParaRPr>
          </a:p>
        </p:txBody>
      </p:sp>
    </p:spTree>
    <p:extLst>
      <p:ext uri="{BB962C8B-B14F-4D97-AF65-F5344CB8AC3E}">
        <p14:creationId xmlns:p14="http://schemas.microsoft.com/office/powerpoint/2010/main" val="1879056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56238"/>
          </a:xfrm>
        </p:spPr>
        <p:txBody>
          <a:bodyPr>
            <a:normAutofit/>
          </a:bodyPr>
          <a:lstStyle/>
          <a:p>
            <a:pPr algn="ctr"/>
            <a:r>
              <a:rPr lang="lt-LT" sz="4000" b="1" dirty="0">
                <a:solidFill>
                  <a:srgbClr val="002060"/>
                </a:solidFill>
              </a:rPr>
              <a:t>EKSKURSIJA Į </a:t>
            </a:r>
            <a:r>
              <a:rPr lang="lt-LT" sz="4000" b="1" dirty="0" smtClean="0">
                <a:solidFill>
                  <a:srgbClr val="002060"/>
                </a:solidFill>
              </a:rPr>
              <a:t>GALERIJĄ-RŪSĮ</a:t>
            </a:r>
            <a:endParaRPr lang="en-US" sz="4000" dirty="0"/>
          </a:p>
        </p:txBody>
      </p:sp>
      <p:pic>
        <p:nvPicPr>
          <p:cNvPr id="6" name="Content Placeholder 5" descr="C:\Users\P\Pictures\Galerija-rūsys\IMG_20180202_10072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8598" y="2160589"/>
            <a:ext cx="4023257" cy="333486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descr="C:\Users\P\Desktop\Dar kartą gimę\IMG_20180202_103459.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413972" y="2160588"/>
            <a:ext cx="3304515" cy="333486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0271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110558"/>
          </a:xfrm>
        </p:spPr>
        <p:txBody>
          <a:bodyPr>
            <a:normAutofit/>
          </a:bodyPr>
          <a:lstStyle/>
          <a:p>
            <a:pPr algn="ctr"/>
            <a:r>
              <a:rPr lang="lt-LT" sz="4000" b="1" dirty="0" smtClean="0">
                <a:solidFill>
                  <a:srgbClr val="002060"/>
                </a:solidFill>
              </a:rPr>
              <a:t>EKSKURSIJA Į GALERIJĄ-RŪSĮ</a:t>
            </a:r>
            <a:endParaRPr lang="en-US" sz="4000" dirty="0"/>
          </a:p>
        </p:txBody>
      </p:sp>
      <p:pic>
        <p:nvPicPr>
          <p:cNvPr id="7" name="Content Placeholder 6" descr="C:\Users\P\Desktop\Dar kartą gimę\IMG_20180202_102430.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01603" y="2272421"/>
            <a:ext cx="4135582" cy="337921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Pictures\Galerija-rūsys\IMG_20180202_102941.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272421"/>
            <a:ext cx="4184650" cy="337920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4453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20024"/>
          </a:xfrm>
        </p:spPr>
        <p:txBody>
          <a:bodyPr>
            <a:normAutofit/>
          </a:bodyPr>
          <a:lstStyle/>
          <a:p>
            <a:pPr algn="ctr"/>
            <a:r>
              <a:rPr lang="lt-LT" sz="4000" b="1" dirty="0" smtClean="0">
                <a:solidFill>
                  <a:srgbClr val="002060"/>
                </a:solidFill>
              </a:rPr>
              <a:t>IŠVYKA Į KAIMIŠKIO KAIMĄ</a:t>
            </a:r>
            <a:endParaRPr lang="en-US" sz="4000" dirty="0"/>
          </a:p>
        </p:txBody>
      </p:sp>
      <p:sp>
        <p:nvSpPr>
          <p:cNvPr id="4" name="Content Placeholder 3"/>
          <p:cNvSpPr>
            <a:spLocks noGrp="1"/>
          </p:cNvSpPr>
          <p:nvPr>
            <p:ph idx="1"/>
          </p:nvPr>
        </p:nvSpPr>
        <p:spPr>
          <a:xfrm>
            <a:off x="677334" y="2000817"/>
            <a:ext cx="8596668" cy="4040546"/>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buNone/>
            </a:pPr>
            <a:r>
              <a:rPr lang="lt-LT" sz="2800" b="1" dirty="0">
                <a:solidFill>
                  <a:schemeClr val="tx1"/>
                </a:solidFill>
              </a:rPr>
              <a:t>Organizavome išvyką į Kaimiškio kaimą, Panevėžio </a:t>
            </a:r>
            <a:r>
              <a:rPr lang="lt-LT" sz="2800" b="1" dirty="0" smtClean="0">
                <a:solidFill>
                  <a:schemeClr val="tx1"/>
                </a:solidFill>
              </a:rPr>
              <a:t>raj</a:t>
            </a:r>
            <a:r>
              <a:rPr lang="en-US" sz="2800" b="1" dirty="0" smtClean="0">
                <a:solidFill>
                  <a:schemeClr val="tx1"/>
                </a:solidFill>
              </a:rPr>
              <a:t>on</a:t>
            </a:r>
            <a:r>
              <a:rPr lang="lt-LT" sz="2800" b="1" dirty="0" smtClean="0">
                <a:solidFill>
                  <a:schemeClr val="tx1"/>
                </a:solidFill>
              </a:rPr>
              <a:t>ą. </a:t>
            </a:r>
            <a:r>
              <a:rPr lang="lt-LT" sz="2800" b="1" dirty="0">
                <a:solidFill>
                  <a:schemeClr val="tx1"/>
                </a:solidFill>
              </a:rPr>
              <a:t>Ten aplankėme urėdiją, kur vaikai pamatė daug įvairių </a:t>
            </a:r>
            <a:r>
              <a:rPr lang="lt-LT" sz="2800" b="1" dirty="0" smtClean="0">
                <a:solidFill>
                  <a:schemeClr val="tx1"/>
                </a:solidFill>
              </a:rPr>
              <a:t>eglučių. </a:t>
            </a:r>
            <a:r>
              <a:rPr lang="lt-LT" sz="2800" b="1" dirty="0">
                <a:solidFill>
                  <a:schemeClr val="tx1"/>
                </a:solidFill>
              </a:rPr>
              <a:t>D</a:t>
            </a:r>
            <a:r>
              <a:rPr lang="lt-LT" sz="2800" b="1" dirty="0" smtClean="0">
                <a:solidFill>
                  <a:schemeClr val="tx1"/>
                </a:solidFill>
              </a:rPr>
              <a:t>arbuotojas </a:t>
            </a:r>
            <a:r>
              <a:rPr lang="lt-LT" sz="2800" b="1" dirty="0">
                <a:solidFill>
                  <a:schemeClr val="tx1"/>
                </a:solidFill>
              </a:rPr>
              <a:t>papasakojo kaip eglutės </a:t>
            </a:r>
            <a:r>
              <a:rPr lang="lt-LT" sz="2800" b="1" dirty="0" smtClean="0">
                <a:solidFill>
                  <a:schemeClr val="tx1"/>
                </a:solidFill>
              </a:rPr>
              <a:t>auginamos, parodė </a:t>
            </a:r>
            <a:r>
              <a:rPr lang="lt-LT" sz="2800" b="1" dirty="0">
                <a:solidFill>
                  <a:schemeClr val="tx1"/>
                </a:solidFill>
              </a:rPr>
              <a:t>kaip jos rūšiuojamos pagal </a:t>
            </a:r>
            <a:r>
              <a:rPr lang="lt-LT" sz="2800" b="1" dirty="0" smtClean="0">
                <a:solidFill>
                  <a:schemeClr val="tx1"/>
                </a:solidFill>
              </a:rPr>
              <a:t>dydį. </a:t>
            </a:r>
            <a:r>
              <a:rPr lang="lt-LT" sz="2800" b="1" dirty="0">
                <a:solidFill>
                  <a:schemeClr val="tx1"/>
                </a:solidFill>
              </a:rPr>
              <a:t>I</a:t>
            </a:r>
            <a:r>
              <a:rPr lang="lt-LT" sz="2800" b="1" dirty="0" smtClean="0">
                <a:solidFill>
                  <a:schemeClr val="tx1"/>
                </a:solidFill>
              </a:rPr>
              <a:t>šrūšiuotos jos laikomos </a:t>
            </a:r>
            <a:r>
              <a:rPr lang="lt-LT" sz="2800" b="1" dirty="0">
                <a:solidFill>
                  <a:schemeClr val="tx1"/>
                </a:solidFill>
              </a:rPr>
              <a:t>šaldytuve, į kurį galėjome net patys įeiti. Vaikai pamatė konvejerį, kuriuo „atvažiuoja“ eglutės. Apžiūrėjome įvairią techniką, kuri naudojama eglučių sodinimui, jų priežiūrai.</a:t>
            </a:r>
            <a:endParaRPr lang="en-US" sz="2800" b="1" dirty="0">
              <a:solidFill>
                <a:schemeClr val="tx1"/>
              </a:solidFill>
            </a:endParaRPr>
          </a:p>
        </p:txBody>
      </p:sp>
    </p:spTree>
    <p:extLst>
      <p:ext uri="{BB962C8B-B14F-4D97-AF65-F5344CB8AC3E}">
        <p14:creationId xmlns:p14="http://schemas.microsoft.com/office/powerpoint/2010/main" val="3852557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47596"/>
          </a:xfrm>
        </p:spPr>
        <p:txBody>
          <a:bodyPr/>
          <a:lstStyle/>
          <a:p>
            <a:pPr algn="ctr"/>
            <a:r>
              <a:rPr lang="lt-LT" sz="4000" b="1" dirty="0">
                <a:solidFill>
                  <a:srgbClr val="002060"/>
                </a:solidFill>
              </a:rPr>
              <a:t>IŠVYKA Į KAIMIŠKIO </a:t>
            </a:r>
            <a:r>
              <a:rPr lang="lt-LT" sz="4000" b="1" dirty="0" smtClean="0">
                <a:solidFill>
                  <a:srgbClr val="002060"/>
                </a:solidFill>
              </a:rPr>
              <a:t>KAIM</a:t>
            </a:r>
            <a:r>
              <a:rPr lang="lt-LT" b="1" dirty="0" smtClean="0">
                <a:solidFill>
                  <a:srgbClr val="002060"/>
                </a:solidFill>
              </a:rPr>
              <a:t>Ą</a:t>
            </a:r>
            <a:endParaRPr lang="en-US" dirty="0"/>
          </a:p>
        </p:txBody>
      </p:sp>
      <p:sp>
        <p:nvSpPr>
          <p:cNvPr id="4" name="Content Placeholder 3"/>
          <p:cNvSpPr>
            <a:spLocks noGrp="1"/>
          </p:cNvSpPr>
          <p:nvPr>
            <p:ph idx="1"/>
          </p:nvPr>
        </p:nvSpPr>
        <p:spPr>
          <a:xfrm>
            <a:off x="677334" y="1629624"/>
            <a:ext cx="8596668" cy="4209862"/>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endParaRPr lang="lt-LT" sz="2800" b="1" dirty="0" smtClean="0">
              <a:solidFill>
                <a:schemeClr val="tx1"/>
              </a:solidFill>
            </a:endParaRPr>
          </a:p>
          <a:p>
            <a:pPr marL="0" indent="0">
              <a:buNone/>
            </a:pPr>
            <a:r>
              <a:rPr lang="lt-LT" sz="2800" b="1" dirty="0" smtClean="0">
                <a:solidFill>
                  <a:schemeClr val="tx1"/>
                </a:solidFill>
              </a:rPr>
              <a:t>Aplankėme </a:t>
            </a:r>
            <a:r>
              <a:rPr lang="lt-LT" sz="2800" b="1" dirty="0">
                <a:solidFill>
                  <a:schemeClr val="tx1"/>
                </a:solidFill>
              </a:rPr>
              <a:t>labai didelį šiltnamį, kur auga </a:t>
            </a:r>
            <a:r>
              <a:rPr lang="lt-LT" sz="2800" b="1" dirty="0" smtClean="0">
                <a:solidFill>
                  <a:schemeClr val="tx1"/>
                </a:solidFill>
              </a:rPr>
              <a:t>mažos, tik </a:t>
            </a:r>
            <a:r>
              <a:rPr lang="lt-LT" sz="2800" b="1" dirty="0">
                <a:solidFill>
                  <a:schemeClr val="tx1"/>
                </a:solidFill>
              </a:rPr>
              <a:t>pavasarį </a:t>
            </a:r>
            <a:r>
              <a:rPr lang="lt-LT" sz="2800" b="1" dirty="0" smtClean="0">
                <a:solidFill>
                  <a:schemeClr val="tx1"/>
                </a:solidFill>
              </a:rPr>
              <a:t>pasodintos, eglutės. </a:t>
            </a:r>
            <a:r>
              <a:rPr lang="lt-LT" sz="2800" b="1" dirty="0">
                <a:solidFill>
                  <a:schemeClr val="tx1"/>
                </a:solidFill>
              </a:rPr>
              <a:t>Vaikai pamatė ir galėjo </a:t>
            </a:r>
            <a:r>
              <a:rPr lang="lt-LT" sz="2800" b="1" dirty="0" smtClean="0">
                <a:solidFill>
                  <a:schemeClr val="tx1"/>
                </a:solidFill>
              </a:rPr>
              <a:t>jas palyginti su jau paaugusiomis, kelių metų eglėmis. </a:t>
            </a:r>
            <a:r>
              <a:rPr lang="lt-LT" sz="2800" b="1" dirty="0">
                <a:solidFill>
                  <a:schemeClr val="tx1"/>
                </a:solidFill>
              </a:rPr>
              <a:t>Po to vykome į Kaimiškio kaimą su </a:t>
            </a:r>
            <a:r>
              <a:rPr lang="lt-LT" sz="2800" b="1" dirty="0" smtClean="0">
                <a:solidFill>
                  <a:schemeClr val="tx1"/>
                </a:solidFill>
              </a:rPr>
              <a:t>misija </a:t>
            </a:r>
            <a:r>
              <a:rPr lang="lt-LT" sz="2800" b="1" dirty="0">
                <a:solidFill>
                  <a:schemeClr val="tx1"/>
                </a:solidFill>
              </a:rPr>
              <a:t>paberti žiemojantiems paukšteliams grūdelių, žvėreliams padėti daržovių.</a:t>
            </a:r>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1359810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119612"/>
          </a:xfrm>
        </p:spPr>
        <p:txBody>
          <a:bodyPr>
            <a:normAutofit/>
          </a:bodyPr>
          <a:lstStyle/>
          <a:p>
            <a:pPr algn="ctr"/>
            <a:r>
              <a:rPr lang="lt-LT" sz="4000" b="1" dirty="0">
                <a:solidFill>
                  <a:srgbClr val="002060"/>
                </a:solidFill>
              </a:rPr>
              <a:t>IŠVYKA Į KAIMIŠKIO KAIMĄ </a:t>
            </a:r>
            <a:endParaRPr lang="en-US" sz="4000" dirty="0"/>
          </a:p>
        </p:txBody>
      </p:sp>
      <p:pic>
        <p:nvPicPr>
          <p:cNvPr id="7" name="Content Placeholder 6" descr="C:\Users\P\Desktop\Gamtos projektui\26e.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2435382"/>
            <a:ext cx="4066682" cy="310533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Gamtos projektui\27e.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435382"/>
            <a:ext cx="4184650" cy="310533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8676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065291"/>
          </a:xfrm>
        </p:spPr>
        <p:txBody>
          <a:bodyPr>
            <a:normAutofit/>
          </a:bodyPr>
          <a:lstStyle/>
          <a:p>
            <a:pPr algn="ctr"/>
            <a:r>
              <a:rPr lang="lt-LT" sz="4000" b="1" dirty="0">
                <a:solidFill>
                  <a:srgbClr val="002060"/>
                </a:solidFill>
              </a:rPr>
              <a:t>IŠVYKA Į KAIMIŠKIO </a:t>
            </a:r>
            <a:r>
              <a:rPr lang="lt-LT" sz="4000" b="1" dirty="0" smtClean="0">
                <a:solidFill>
                  <a:srgbClr val="002060"/>
                </a:solidFill>
              </a:rPr>
              <a:t>KAIMĄ</a:t>
            </a:r>
            <a:endParaRPr lang="en-US" sz="4000" dirty="0"/>
          </a:p>
        </p:txBody>
      </p:sp>
      <p:pic>
        <p:nvPicPr>
          <p:cNvPr id="7" name="Content Placeholder 6" descr="C:\Users\P\Desktop\Gamtos projektui\25e.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863" y="2227153"/>
            <a:ext cx="4183062" cy="311551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Gamtos projektui\28e.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227153"/>
            <a:ext cx="4184650" cy="313971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0413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10970"/>
          </a:xfrm>
        </p:spPr>
        <p:txBody>
          <a:bodyPr>
            <a:normAutofit/>
          </a:bodyPr>
          <a:lstStyle/>
          <a:p>
            <a:pPr algn="ctr"/>
            <a:r>
              <a:rPr lang="lt-LT" sz="4000" b="1" dirty="0" smtClean="0">
                <a:solidFill>
                  <a:srgbClr val="002060"/>
                </a:solidFill>
              </a:rPr>
              <a:t>AKCIJA „ŽAISLIUKAS MEDELIUI“</a:t>
            </a:r>
            <a:endParaRPr lang="en-US" sz="4000" dirty="0"/>
          </a:p>
        </p:txBody>
      </p:sp>
      <p:sp>
        <p:nvSpPr>
          <p:cNvPr id="4" name="Content Placeholder 3"/>
          <p:cNvSpPr>
            <a:spLocks noGrp="1"/>
          </p:cNvSpPr>
          <p:nvPr>
            <p:ph idx="1"/>
          </p:nvPr>
        </p:nvSpPr>
        <p:spPr>
          <a:xfrm>
            <a:off x="677334" y="2009870"/>
            <a:ext cx="8596668" cy="3793402"/>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lang="lt-LT" sz="2800" b="1" dirty="0">
                <a:solidFill>
                  <a:schemeClr val="tx1"/>
                </a:solidFill>
              </a:rPr>
              <a:t>Organizavome akciją „Žaisliukas medeliui“, kurioje vaikai gamino žaisliukus ir puošė darželio medžius, kad neliūdėtų žiemą. Taip pat nepamiršo ir paukštelių, kuriuos lesino tėvelių </a:t>
            </a:r>
            <a:r>
              <a:rPr lang="lt-LT" sz="2800" b="1" dirty="0" smtClean="0">
                <a:solidFill>
                  <a:schemeClr val="tx1"/>
                </a:solidFill>
              </a:rPr>
              <a:t>pagamintose </a:t>
            </a:r>
            <a:r>
              <a:rPr lang="lt-LT" sz="2800" b="1" dirty="0">
                <a:solidFill>
                  <a:schemeClr val="tx1"/>
                </a:solidFill>
              </a:rPr>
              <a:t>lesyklėlėse. </a:t>
            </a:r>
            <a:endParaRPr lang="en-US" sz="2800" b="1" dirty="0">
              <a:solidFill>
                <a:schemeClr val="tx1"/>
              </a:solidFill>
            </a:endParaRPr>
          </a:p>
          <a:p>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4126240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074345"/>
          </a:xfrm>
        </p:spPr>
        <p:txBody>
          <a:bodyPr>
            <a:normAutofit/>
          </a:bodyPr>
          <a:lstStyle/>
          <a:p>
            <a:pPr algn="ctr"/>
            <a:r>
              <a:rPr lang="lt-LT" sz="4000" b="1" dirty="0">
                <a:solidFill>
                  <a:srgbClr val="002060"/>
                </a:solidFill>
              </a:rPr>
              <a:t>AKCIJA „ŽAISLIUKAS MEDELIUI</a:t>
            </a:r>
            <a:r>
              <a:rPr lang="lt-LT" sz="4000" b="1" dirty="0" smtClean="0">
                <a:solidFill>
                  <a:srgbClr val="002060"/>
                </a:solidFill>
              </a:rPr>
              <a:t>“</a:t>
            </a:r>
            <a:endParaRPr lang="en-US" sz="4000" dirty="0"/>
          </a:p>
        </p:txBody>
      </p:sp>
      <p:pic>
        <p:nvPicPr>
          <p:cNvPr id="7" name="Content Placeholder 6" descr="C:\Users\P\Desktop\Gamtos projektui\IMG_6482.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9790" y="2160589"/>
            <a:ext cx="3530852" cy="37784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Gamtos projektui\42e.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06978" y="2160589"/>
            <a:ext cx="3630440" cy="377848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3227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065291"/>
          </a:xfrm>
        </p:spPr>
        <p:txBody>
          <a:bodyPr>
            <a:normAutofit/>
          </a:bodyPr>
          <a:lstStyle/>
          <a:p>
            <a:pPr algn="ctr"/>
            <a:r>
              <a:rPr lang="lt-LT" sz="4000" b="1" dirty="0">
                <a:solidFill>
                  <a:srgbClr val="002060"/>
                </a:solidFill>
              </a:rPr>
              <a:t>AKCIJA „ŽAISLIUKAS MEDELIUI</a:t>
            </a:r>
            <a:r>
              <a:rPr lang="lt-LT" sz="4000" b="1" dirty="0" smtClean="0">
                <a:solidFill>
                  <a:srgbClr val="002060"/>
                </a:solidFill>
              </a:rPr>
              <a:t>“</a:t>
            </a:r>
            <a:endParaRPr lang="en-US" sz="4000" dirty="0"/>
          </a:p>
        </p:txBody>
      </p:sp>
      <p:pic>
        <p:nvPicPr>
          <p:cNvPr id="7" name="Content Placeholder 6" descr="C:\Users\P\Desktop\Dar kartą gimę\06e.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2381061"/>
            <a:ext cx="4175323" cy="340410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Dar kartą gimę\01e.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51421" y="2381060"/>
            <a:ext cx="4122753" cy="340410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715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056238"/>
          </a:xfrm>
        </p:spPr>
        <p:txBody>
          <a:bodyPr/>
          <a:lstStyle/>
          <a:p>
            <a:pPr algn="ctr"/>
            <a:r>
              <a:rPr lang="lt-LT" sz="4000" b="1" dirty="0" smtClean="0">
                <a:solidFill>
                  <a:srgbClr val="002060"/>
                </a:solidFill>
              </a:rPr>
              <a:t>AKCIJA „LESYKLĖLĖ PAUKŠTELIUI</a:t>
            </a:r>
            <a:r>
              <a:rPr lang="en-US" sz="4000" b="1" dirty="0" smtClean="0">
                <a:solidFill>
                  <a:srgbClr val="002060"/>
                </a:solidFill>
              </a:rPr>
              <a:t>“</a:t>
            </a:r>
            <a:endParaRPr lang="en-US" sz="4000" dirty="0"/>
          </a:p>
        </p:txBody>
      </p:sp>
      <p:pic>
        <p:nvPicPr>
          <p:cNvPr id="7" name="Content Placeholder 6" descr="C:\Users\P\Desktop\Gamtos projektui\DSC_056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863" y="2254313"/>
            <a:ext cx="4183062" cy="339504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Gamtos projektui\DSC_0556.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254314"/>
            <a:ext cx="4184650" cy="33950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3360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367078" cy="1083398"/>
          </a:xfrm>
        </p:spPr>
        <p:txBody>
          <a:bodyPr>
            <a:noAutofit/>
          </a:bodyPr>
          <a:lstStyle/>
          <a:p>
            <a:pPr algn="ctr"/>
            <a:r>
              <a:rPr lang="lt-LT" sz="4400" b="1" dirty="0" smtClean="0">
                <a:solidFill>
                  <a:srgbClr val="002060"/>
                </a:solidFill>
              </a:rPr>
              <a:t>AKTUALUMAS</a:t>
            </a:r>
            <a:r>
              <a:rPr lang="en-US" sz="4400" dirty="0">
                <a:solidFill>
                  <a:srgbClr val="002060"/>
                </a:solidFill>
              </a:rPr>
              <a:t/>
            </a:r>
            <a:br>
              <a:rPr lang="en-US" sz="4400" dirty="0">
                <a:solidFill>
                  <a:srgbClr val="002060"/>
                </a:solidFill>
              </a:rPr>
            </a:br>
            <a:endParaRPr lang="en-US" sz="4400" dirty="0"/>
          </a:p>
        </p:txBody>
      </p:sp>
      <p:sp>
        <p:nvSpPr>
          <p:cNvPr id="4" name="Content Placeholder 3"/>
          <p:cNvSpPr>
            <a:spLocks noGrp="1"/>
          </p:cNvSpPr>
          <p:nvPr>
            <p:ph idx="1"/>
          </p:nvPr>
        </p:nvSpPr>
        <p:spPr>
          <a:xfrm>
            <a:off x="677334" y="1930401"/>
            <a:ext cx="8596668" cy="4099207"/>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r>
              <a:rPr lang="lt-LT" sz="2800" b="1" dirty="0">
                <a:solidFill>
                  <a:schemeClr val="tx1"/>
                </a:solidFill>
              </a:rPr>
              <a:t>Žmogus negalėtų gyventi be gyvūnų ir augalų, be gryno oro ar vandens. Gamta mus saugo, maitina bei skatina </a:t>
            </a:r>
            <a:r>
              <a:rPr lang="lt-LT" sz="2800" b="1" dirty="0" smtClean="0">
                <a:solidFill>
                  <a:schemeClr val="tx1"/>
                </a:solidFill>
              </a:rPr>
              <a:t>sveiką </a:t>
            </a:r>
            <a:r>
              <a:rPr lang="lt-LT" sz="2800" b="1" dirty="0">
                <a:solidFill>
                  <a:schemeClr val="tx1"/>
                </a:solidFill>
              </a:rPr>
              <a:t>organizmo </a:t>
            </a:r>
            <a:r>
              <a:rPr lang="lt-LT" sz="2800" b="1" dirty="0" smtClean="0">
                <a:solidFill>
                  <a:schemeClr val="tx1"/>
                </a:solidFill>
              </a:rPr>
              <a:t>vystymąsi</a:t>
            </a:r>
            <a:r>
              <a:rPr lang="en-US" sz="2800" b="1" dirty="0" smtClean="0">
                <a:solidFill>
                  <a:schemeClr val="tx1"/>
                </a:solidFill>
              </a:rPr>
              <a:t>, </a:t>
            </a:r>
            <a:r>
              <a:rPr lang="en-US" sz="2800" b="1" dirty="0">
                <a:solidFill>
                  <a:schemeClr val="tx1"/>
                </a:solidFill>
              </a:rPr>
              <a:t>t</a:t>
            </a:r>
            <a:r>
              <a:rPr lang="lt-LT" sz="2800" b="1" dirty="0" smtClean="0">
                <a:solidFill>
                  <a:schemeClr val="tx1"/>
                </a:solidFill>
              </a:rPr>
              <a:t>odėl </a:t>
            </a:r>
            <a:r>
              <a:rPr lang="lt-LT" sz="2800" b="1" dirty="0">
                <a:solidFill>
                  <a:schemeClr val="tx1"/>
                </a:solidFill>
              </a:rPr>
              <a:t>mes privalome ja </a:t>
            </a:r>
            <a:r>
              <a:rPr lang="lt-LT" sz="2800" b="1" dirty="0" smtClean="0">
                <a:solidFill>
                  <a:schemeClr val="tx1"/>
                </a:solidFill>
              </a:rPr>
              <a:t>rūpintis</a:t>
            </a:r>
            <a:r>
              <a:rPr lang="en-US" sz="2800" b="1" dirty="0" smtClean="0">
                <a:solidFill>
                  <a:schemeClr val="tx1"/>
                </a:solidFill>
              </a:rPr>
              <a:t>. </a:t>
            </a:r>
            <a:r>
              <a:rPr lang="en-US" sz="2800" b="1" dirty="0" err="1" smtClean="0">
                <a:solidFill>
                  <a:schemeClr val="tx1"/>
                </a:solidFill>
              </a:rPr>
              <a:t>Taip</a:t>
            </a:r>
            <a:r>
              <a:rPr lang="en-US" sz="2800" b="1" dirty="0" smtClean="0">
                <a:solidFill>
                  <a:schemeClr val="tx1"/>
                </a:solidFill>
              </a:rPr>
              <a:t> </a:t>
            </a:r>
            <a:r>
              <a:rPr lang="lt-LT" sz="2800" b="1" dirty="0" smtClean="0">
                <a:solidFill>
                  <a:schemeClr val="tx1"/>
                </a:solidFill>
              </a:rPr>
              <a:t>kiekvieną </a:t>
            </a:r>
            <a:r>
              <a:rPr lang="lt-LT" sz="2800" b="1" dirty="0">
                <a:solidFill>
                  <a:schemeClr val="tx1"/>
                </a:solidFill>
              </a:rPr>
              <a:t>dieną galėsime džiaugtis gražia gamta. </a:t>
            </a:r>
            <a:endParaRPr lang="en-US" sz="2800" b="1" dirty="0">
              <a:solidFill>
                <a:schemeClr val="tx1"/>
              </a:solidFill>
            </a:endParaRPr>
          </a:p>
          <a:p>
            <a:endParaRPr lang="en-US" sz="2800"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3600040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28665"/>
          </a:xfrm>
        </p:spPr>
        <p:txBody>
          <a:bodyPr/>
          <a:lstStyle/>
          <a:p>
            <a:pPr algn="ctr"/>
            <a:r>
              <a:rPr lang="lt-LT" sz="4000" b="1" dirty="0" smtClean="0">
                <a:solidFill>
                  <a:srgbClr val="002060"/>
                </a:solidFill>
              </a:rPr>
              <a:t>DAIKTAI IŠ ANTRINIŲ ŽALIAVŲ</a:t>
            </a:r>
            <a:endParaRPr lang="en-US" sz="4000" dirty="0"/>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lang="lt-LT" sz="2800" b="1" dirty="0">
                <a:solidFill>
                  <a:schemeClr val="tx1"/>
                </a:solidFill>
              </a:rPr>
              <a:t>Vaikai su tėveliais atliko užduotį namuose – pagaminti daiktą iš antrinių žaliavų. Darbelius eksponavome savo įstaigoje, o vaikai turėjo galimybę patys prekiauti Kaziuko mugėje ir gautus pinigėlius </a:t>
            </a:r>
            <a:r>
              <a:rPr lang="lt-LT" sz="2800" b="1" dirty="0" smtClean="0">
                <a:solidFill>
                  <a:schemeClr val="tx1"/>
                </a:solidFill>
              </a:rPr>
              <a:t>panaudoti </a:t>
            </a:r>
            <a:r>
              <a:rPr lang="lt-LT" sz="2800" b="1" dirty="0">
                <a:solidFill>
                  <a:schemeClr val="tx1"/>
                </a:solidFill>
              </a:rPr>
              <a:t>išvykoms į gamtą.</a:t>
            </a:r>
            <a:endParaRPr lang="en-US" sz="2800" b="1" dirty="0">
              <a:solidFill>
                <a:schemeClr val="tx1"/>
              </a:solidFill>
            </a:endParaRPr>
          </a:p>
        </p:txBody>
      </p:sp>
    </p:spTree>
    <p:extLst>
      <p:ext uri="{BB962C8B-B14F-4D97-AF65-F5344CB8AC3E}">
        <p14:creationId xmlns:p14="http://schemas.microsoft.com/office/powerpoint/2010/main" val="1081407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101505"/>
          </a:xfrm>
        </p:spPr>
        <p:txBody>
          <a:bodyPr>
            <a:normAutofit/>
          </a:bodyPr>
          <a:lstStyle/>
          <a:p>
            <a:pPr algn="ctr"/>
            <a:r>
              <a:rPr lang="lt-LT" sz="4000" b="1" dirty="0">
                <a:solidFill>
                  <a:srgbClr val="002060"/>
                </a:solidFill>
              </a:rPr>
              <a:t>DAIKTAI IŠ ANTRINIŲ ŽALIAVŲ </a:t>
            </a:r>
            <a:endParaRPr lang="en-US" sz="4000" dirty="0"/>
          </a:p>
        </p:txBody>
      </p:sp>
      <p:pic>
        <p:nvPicPr>
          <p:cNvPr id="7" name="Content Placeholder 6" descr="C:\Users\P\Desktop\Dar kartą gimę\IMG_20180302_112403.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863" y="2254313"/>
            <a:ext cx="4183062" cy="313581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Dar kartą gimę\11e.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254313"/>
            <a:ext cx="4184650" cy="315060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6821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373109"/>
          </a:xfrm>
        </p:spPr>
        <p:txBody>
          <a:bodyPr>
            <a:noAutofit/>
          </a:bodyPr>
          <a:lstStyle/>
          <a:p>
            <a:pPr algn="ctr"/>
            <a:r>
              <a:rPr lang="lt-LT" sz="4000" b="1" dirty="0" smtClean="0">
                <a:solidFill>
                  <a:srgbClr val="002060"/>
                </a:solidFill>
              </a:rPr>
              <a:t>EDUKACINĖ VEIKLA „DARŽELIO VIRTUVĖJE“</a:t>
            </a:r>
            <a:endParaRPr lang="en-US" sz="4000" dirty="0"/>
          </a:p>
        </p:txBody>
      </p:sp>
      <p:sp>
        <p:nvSpPr>
          <p:cNvPr id="4" name="Content Placeholder 3"/>
          <p:cNvSpPr>
            <a:spLocks noGrp="1"/>
          </p:cNvSpPr>
          <p:nvPr>
            <p:ph idx="1"/>
          </p:nvPr>
        </p:nvSpPr>
        <p:spPr>
          <a:xfrm>
            <a:off x="677334" y="2553077"/>
            <a:ext cx="8596668" cy="3488286"/>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r>
              <a:rPr lang="lt-LT" sz="2800" b="1" dirty="0">
                <a:solidFill>
                  <a:schemeClr val="tx1"/>
                </a:solidFill>
              </a:rPr>
              <a:t>Vaikai dalyvavo edukacinėje programoje „Darželio virtuvė“. Į virtuvę atėjome apsirengę specialia apranga. </a:t>
            </a:r>
            <a:r>
              <a:rPr lang="lt-LT" sz="2800" b="1" dirty="0" smtClean="0">
                <a:solidFill>
                  <a:schemeClr val="tx1"/>
                </a:solidFill>
              </a:rPr>
              <a:t>Žinoma, pirmiausia visi nusiplovė rankas</a:t>
            </a:r>
            <a:r>
              <a:rPr lang="lt-LT" sz="2800" b="1" dirty="0">
                <a:solidFill>
                  <a:schemeClr val="tx1"/>
                </a:solidFill>
              </a:rPr>
              <a:t> </a:t>
            </a:r>
            <a:r>
              <a:rPr lang="lt-LT" sz="2800" b="1" dirty="0" smtClean="0">
                <a:solidFill>
                  <a:schemeClr val="tx1"/>
                </a:solidFill>
              </a:rPr>
              <a:t>ir </a:t>
            </a:r>
            <a:r>
              <a:rPr lang="lt-LT" sz="2800" b="1" dirty="0">
                <a:solidFill>
                  <a:schemeClr val="tx1"/>
                </a:solidFill>
              </a:rPr>
              <a:t>nusišluostė </a:t>
            </a:r>
            <a:r>
              <a:rPr lang="lt-LT" sz="2800" b="1" dirty="0" smtClean="0">
                <a:solidFill>
                  <a:schemeClr val="tx1"/>
                </a:solidFill>
              </a:rPr>
              <a:t>vienkartiniais</a:t>
            </a:r>
            <a:r>
              <a:rPr lang="lt-LT" sz="2800" b="1" dirty="0">
                <a:solidFill>
                  <a:schemeClr val="tx1"/>
                </a:solidFill>
              </a:rPr>
              <a:t> </a:t>
            </a:r>
            <a:r>
              <a:rPr lang="lt-LT" sz="2800" b="1" dirty="0" smtClean="0">
                <a:solidFill>
                  <a:schemeClr val="tx1"/>
                </a:solidFill>
              </a:rPr>
              <a:t>rankšluosčiais. </a:t>
            </a:r>
            <a:endParaRPr lang="en-US" sz="2800" b="1" dirty="0">
              <a:solidFill>
                <a:schemeClr val="tx1"/>
              </a:solidFill>
            </a:endParaRPr>
          </a:p>
        </p:txBody>
      </p:sp>
    </p:spTree>
    <p:extLst>
      <p:ext uri="{BB962C8B-B14F-4D97-AF65-F5344CB8AC3E}">
        <p14:creationId xmlns:p14="http://schemas.microsoft.com/office/powerpoint/2010/main" val="225768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345949"/>
          </a:xfrm>
        </p:spPr>
        <p:txBody>
          <a:bodyPr>
            <a:normAutofit fontScale="90000"/>
          </a:bodyPr>
          <a:lstStyle/>
          <a:p>
            <a:pPr algn="ctr"/>
            <a:r>
              <a:rPr lang="lt-LT" sz="4400" b="1" dirty="0">
                <a:solidFill>
                  <a:srgbClr val="002060"/>
                </a:solidFill>
              </a:rPr>
              <a:t>EDUKACINĖ VEIKLA „DARŽELIO VIRTUVĖJE</a:t>
            </a:r>
            <a:r>
              <a:rPr lang="lt-LT" b="1" dirty="0">
                <a:solidFill>
                  <a:srgbClr val="002060"/>
                </a:solidFill>
              </a:rPr>
              <a:t>“</a:t>
            </a:r>
            <a:endParaRPr lang="en-US" dirty="0"/>
          </a:p>
        </p:txBody>
      </p:sp>
      <p:sp>
        <p:nvSpPr>
          <p:cNvPr id="4" name="Content Placeholder 3"/>
          <p:cNvSpPr>
            <a:spLocks noGrp="1"/>
          </p:cNvSpPr>
          <p:nvPr>
            <p:ph idx="1"/>
          </p:nvPr>
        </p:nvSpPr>
        <p:spPr>
          <a:xfrm>
            <a:off x="677334" y="2037030"/>
            <a:ext cx="8596668" cy="2915216"/>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lt-LT" sz="2800" b="1" dirty="0">
                <a:solidFill>
                  <a:schemeClr val="tx1"/>
                </a:solidFill>
              </a:rPr>
              <a:t>Vaikai patys </a:t>
            </a:r>
            <a:r>
              <a:rPr lang="lt-LT" sz="2800" b="1" dirty="0" smtClean="0">
                <a:solidFill>
                  <a:schemeClr val="tx1"/>
                </a:solidFill>
              </a:rPr>
              <a:t>dalyvavo </a:t>
            </a:r>
            <a:r>
              <a:rPr lang="lt-LT" sz="2800" b="1" dirty="0">
                <a:solidFill>
                  <a:schemeClr val="tx1"/>
                </a:solidFill>
              </a:rPr>
              <a:t>pietų </a:t>
            </a:r>
            <a:r>
              <a:rPr lang="lt-LT" sz="2800" b="1" dirty="0" smtClean="0">
                <a:solidFill>
                  <a:schemeClr val="tx1"/>
                </a:solidFill>
              </a:rPr>
              <a:t>gaminime: </a:t>
            </a:r>
            <a:r>
              <a:rPr lang="lt-LT" sz="2800" b="1" dirty="0">
                <a:solidFill>
                  <a:schemeClr val="tx1"/>
                </a:solidFill>
              </a:rPr>
              <a:t>nuplovė bananus, pjaustė ir </a:t>
            </a:r>
            <a:r>
              <a:rPr lang="lt-LT" sz="2800" b="1" dirty="0" smtClean="0">
                <a:solidFill>
                  <a:schemeClr val="tx1"/>
                </a:solidFill>
              </a:rPr>
              <a:t>į vandenį </a:t>
            </a:r>
            <a:r>
              <a:rPr lang="lt-LT" sz="2800" b="1" dirty="0">
                <a:solidFill>
                  <a:schemeClr val="tx1"/>
                </a:solidFill>
              </a:rPr>
              <a:t>sudėjo apelsinus (gėrimui), formavo </a:t>
            </a:r>
            <a:r>
              <a:rPr lang="en-US" sz="2800" b="1" dirty="0" err="1" smtClean="0">
                <a:solidFill>
                  <a:schemeClr val="tx1"/>
                </a:solidFill>
              </a:rPr>
              <a:t>maltinukus</a:t>
            </a:r>
            <a:r>
              <a:rPr lang="lt-LT" sz="2800" b="1" dirty="0" smtClean="0">
                <a:solidFill>
                  <a:schemeClr val="tx1"/>
                </a:solidFill>
              </a:rPr>
              <a:t>, </a:t>
            </a:r>
            <a:r>
              <a:rPr lang="lt-LT" sz="2800" b="1" dirty="0">
                <a:solidFill>
                  <a:schemeClr val="tx1"/>
                </a:solidFill>
              </a:rPr>
              <a:t>bėrė druską, dėjo sviestą į košę, ragavo. </a:t>
            </a:r>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3994483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91215"/>
          </a:xfrm>
        </p:spPr>
        <p:txBody>
          <a:bodyPr>
            <a:normAutofit fontScale="90000"/>
          </a:bodyPr>
          <a:lstStyle/>
          <a:p>
            <a:pPr algn="ctr"/>
            <a:r>
              <a:rPr lang="lt-LT" sz="4400" b="1" dirty="0">
                <a:solidFill>
                  <a:srgbClr val="002060"/>
                </a:solidFill>
              </a:rPr>
              <a:t>EDUKACINĖ VEIKLA „DARŽELIO VIRTUVĖJE</a:t>
            </a:r>
            <a:r>
              <a:rPr lang="lt-LT" b="1" dirty="0" smtClean="0">
                <a:solidFill>
                  <a:srgbClr val="002060"/>
                </a:solidFill>
              </a:rPr>
              <a:t>“</a:t>
            </a:r>
            <a:endParaRPr lang="en-US" dirty="0"/>
          </a:p>
        </p:txBody>
      </p:sp>
      <p:sp>
        <p:nvSpPr>
          <p:cNvPr id="4" name="Content Placeholder 3"/>
          <p:cNvSpPr>
            <a:spLocks noGrp="1"/>
          </p:cNvSpPr>
          <p:nvPr>
            <p:ph idx="1"/>
          </p:nvPr>
        </p:nvSpPr>
        <p:spPr>
          <a:xfrm>
            <a:off x="677334" y="2160589"/>
            <a:ext cx="8596668" cy="4077249"/>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lang="lt-LT" sz="2800" b="1" dirty="0">
                <a:solidFill>
                  <a:schemeClr val="tx1"/>
                </a:solidFill>
              </a:rPr>
              <a:t>Vaikai susipažino ne tik su virtuvės indais, įranga, bet </a:t>
            </a:r>
            <a:r>
              <a:rPr lang="lt-LT" sz="2800" b="1" dirty="0" smtClean="0">
                <a:solidFill>
                  <a:schemeClr val="tx1"/>
                </a:solidFill>
              </a:rPr>
              <a:t>ir sužinojo </a:t>
            </a:r>
            <a:r>
              <a:rPr lang="lt-LT" sz="2800" b="1" dirty="0">
                <a:solidFill>
                  <a:schemeClr val="tx1"/>
                </a:solidFill>
              </a:rPr>
              <a:t>apie sveiko maitinimosi svarbą</a:t>
            </a:r>
            <a:r>
              <a:rPr lang="lt-LT" sz="2800" b="1" dirty="0" smtClean="0">
                <a:solidFill>
                  <a:schemeClr val="tx1"/>
                </a:solidFill>
              </a:rPr>
              <a:t>.</a:t>
            </a:r>
            <a:endParaRPr lang="en-US" sz="2800" b="1" dirty="0" smtClean="0">
              <a:solidFill>
                <a:schemeClr val="tx1"/>
              </a:solidFill>
            </a:endParaRPr>
          </a:p>
          <a:p>
            <a:r>
              <a:rPr lang="lt-LT" sz="2800" b="1" dirty="0" smtClean="0">
                <a:solidFill>
                  <a:schemeClr val="tx1"/>
                </a:solidFill>
              </a:rPr>
              <a:t>Grįžę </a:t>
            </a:r>
            <a:r>
              <a:rPr lang="lt-LT" sz="2800" b="1" dirty="0">
                <a:solidFill>
                  <a:schemeClr val="tx1"/>
                </a:solidFill>
              </a:rPr>
              <a:t>vaikai </a:t>
            </a:r>
            <a:r>
              <a:rPr lang="lt-LT" sz="2800" b="1" dirty="0" smtClean="0">
                <a:solidFill>
                  <a:schemeClr val="tx1"/>
                </a:solidFill>
              </a:rPr>
              <a:t>aiškinosi, </a:t>
            </a:r>
            <a:r>
              <a:rPr lang="lt-LT" sz="2800" b="1" dirty="0">
                <a:solidFill>
                  <a:schemeClr val="tx1"/>
                </a:solidFill>
              </a:rPr>
              <a:t>koks yra sveikas maistas ir kokia nauda žmogaus </a:t>
            </a:r>
            <a:r>
              <a:rPr lang="lt-LT" sz="2800" b="1" dirty="0" smtClean="0">
                <a:solidFill>
                  <a:schemeClr val="tx1"/>
                </a:solidFill>
              </a:rPr>
              <a:t>sveikatai, </a:t>
            </a:r>
            <a:r>
              <a:rPr lang="lt-LT" sz="2800" b="1" dirty="0">
                <a:solidFill>
                  <a:schemeClr val="tx1"/>
                </a:solidFill>
              </a:rPr>
              <a:t>ž</a:t>
            </a:r>
            <a:r>
              <a:rPr lang="lt-LT" sz="2800" b="1" dirty="0" smtClean="0">
                <a:solidFill>
                  <a:schemeClr val="tx1"/>
                </a:solidFill>
              </a:rPr>
              <a:t>aidė </a:t>
            </a:r>
            <a:r>
              <a:rPr lang="lt-LT" sz="2800" b="1" dirty="0">
                <a:solidFill>
                  <a:schemeClr val="tx1"/>
                </a:solidFill>
              </a:rPr>
              <a:t>žaidimą „Sveiko maisto piramidė“.</a:t>
            </a:r>
            <a:endParaRPr lang="en-US" sz="2800" b="1" dirty="0">
              <a:solidFill>
                <a:schemeClr val="tx1"/>
              </a:solidFill>
            </a:endParaRPr>
          </a:p>
          <a:p>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1265470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27842"/>
          </a:xfrm>
        </p:spPr>
        <p:txBody>
          <a:bodyPr>
            <a:normAutofit/>
          </a:bodyPr>
          <a:lstStyle/>
          <a:p>
            <a:pPr algn="ctr"/>
            <a:r>
              <a:rPr lang="lt-LT" sz="4000" b="1" dirty="0">
                <a:solidFill>
                  <a:srgbClr val="002060"/>
                </a:solidFill>
              </a:rPr>
              <a:t>EDUKACINĖ VEIKLA „DARŽELIO VIRTUVĖJE</a:t>
            </a:r>
            <a:r>
              <a:rPr lang="lt-LT" sz="4000" b="1" dirty="0" smtClean="0">
                <a:solidFill>
                  <a:srgbClr val="002060"/>
                </a:solidFill>
              </a:rPr>
              <a:t>“</a:t>
            </a:r>
            <a:endParaRPr lang="en-US" sz="4000" dirty="0"/>
          </a:p>
        </p:txBody>
      </p:sp>
      <p:pic>
        <p:nvPicPr>
          <p:cNvPr id="7" name="Content Placeholder 6" descr="C:\Users\P\Pictures\Darželyje\IMG_20180301_112521.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2403451"/>
            <a:ext cx="4183591" cy="33950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Pictures\Darželyje\IMG_20180301_111230.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403452"/>
            <a:ext cx="4184650" cy="33950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2501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01093"/>
          </a:xfrm>
        </p:spPr>
        <p:txBody>
          <a:bodyPr/>
          <a:lstStyle/>
          <a:p>
            <a:pPr algn="ctr"/>
            <a:r>
              <a:rPr lang="lt-LT" b="1" dirty="0">
                <a:solidFill>
                  <a:srgbClr val="002060"/>
                </a:solidFill>
              </a:rPr>
              <a:t>EDUKACINĖ VEIKLA „DARŽELIO VIRTUVĖJE</a:t>
            </a:r>
            <a:r>
              <a:rPr lang="lt-LT" b="1" dirty="0" smtClean="0">
                <a:solidFill>
                  <a:srgbClr val="002060"/>
                </a:solidFill>
              </a:rPr>
              <a:t>“</a:t>
            </a:r>
            <a:endParaRPr lang="en-US" dirty="0"/>
          </a:p>
        </p:txBody>
      </p:sp>
      <p:pic>
        <p:nvPicPr>
          <p:cNvPr id="9" name="Content Placeholder 8" descr="C:\Users\P\Pictures\Darželyje\IMG_20180301_111651.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2299580"/>
            <a:ext cx="4183591" cy="344936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C:\Users\P\Pictures\Darželyje\IMG_20180301_111704.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352" y="2299579"/>
            <a:ext cx="4184650" cy="344936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5811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19200"/>
          </a:xfrm>
        </p:spPr>
        <p:txBody>
          <a:bodyPr/>
          <a:lstStyle/>
          <a:p>
            <a:pPr algn="ctr"/>
            <a:r>
              <a:rPr lang="lt-LT" b="1" dirty="0">
                <a:solidFill>
                  <a:srgbClr val="002060"/>
                </a:solidFill>
              </a:rPr>
              <a:t>EDUKACINĖ VEIKLA „DARŽELIO VIRTUVĖJE</a:t>
            </a:r>
            <a:r>
              <a:rPr lang="lt-LT" b="1" dirty="0" smtClean="0">
                <a:solidFill>
                  <a:srgbClr val="002060"/>
                </a:solidFill>
              </a:rPr>
              <a:t>“</a:t>
            </a:r>
            <a:endParaRPr lang="en-US" dirty="0"/>
          </a:p>
        </p:txBody>
      </p:sp>
      <p:pic>
        <p:nvPicPr>
          <p:cNvPr id="7" name="Content Placeholder 6" descr="C:\Users\P\Pictures\Kubušas\16809405_738767582937710_2023004815_n.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863" y="2254313"/>
            <a:ext cx="4183062" cy="315965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C:\Users\P\Desktop\Gamtos projektui\16e.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69941" y="2254313"/>
            <a:ext cx="4204061" cy="3159659"/>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7642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36895"/>
          </a:xfrm>
        </p:spPr>
        <p:txBody>
          <a:bodyPr>
            <a:normAutofit/>
          </a:bodyPr>
          <a:lstStyle/>
          <a:p>
            <a:pPr algn="ctr"/>
            <a:r>
              <a:rPr lang="lt-LT" b="1" dirty="0">
                <a:solidFill>
                  <a:srgbClr val="002060"/>
                </a:solidFill>
              </a:rPr>
              <a:t>EDUKACINĖ VEIKLA „DARŽELIO VIRTUVĖJE</a:t>
            </a:r>
            <a:r>
              <a:rPr lang="lt-LT" b="1" dirty="0" smtClean="0">
                <a:solidFill>
                  <a:srgbClr val="002060"/>
                </a:solidFill>
              </a:rPr>
              <a:t>“</a:t>
            </a:r>
            <a:endParaRPr lang="en-US" dirty="0"/>
          </a:p>
        </p:txBody>
      </p:sp>
      <p:pic>
        <p:nvPicPr>
          <p:cNvPr id="5" name="Content Placeholder 4" descr="C:\Users\P\Pictures\Kubušas\16790898_738477089633426_1659288350_n.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863" y="2236206"/>
            <a:ext cx="4183062" cy="3250194"/>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C:\Users\P\Pictures\Kubušas\16809519_738767822937686_1732843946_n.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89352" y="2236206"/>
            <a:ext cx="4184650" cy="325019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3068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b="1" dirty="0">
                <a:solidFill>
                  <a:srgbClr val="002060"/>
                </a:solidFill>
              </a:rPr>
              <a:t>RESPUBLIKINIS EKOLOGINIS KONKURSAS „MANO ŽALIOJI PALANGĖ</a:t>
            </a:r>
            <a:r>
              <a:rPr lang="lt-LT" b="1" dirty="0" smtClean="0">
                <a:solidFill>
                  <a:srgbClr val="002060"/>
                </a:solidFill>
              </a:rPr>
              <a:t>“</a:t>
            </a:r>
            <a:endParaRPr lang="en-US" dirty="0"/>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en-US" sz="2800" b="1" dirty="0" err="1" smtClean="0">
                <a:solidFill>
                  <a:schemeClr val="tx1"/>
                </a:solidFill>
              </a:rPr>
              <a:t>Veikl</a:t>
            </a:r>
            <a:r>
              <a:rPr lang="lt-LT" sz="2800" b="1" dirty="0" smtClean="0">
                <a:solidFill>
                  <a:schemeClr val="tx1"/>
                </a:solidFill>
              </a:rPr>
              <a:t>ų</a:t>
            </a:r>
            <a:r>
              <a:rPr lang="en-US" sz="2800" b="1" dirty="0" smtClean="0">
                <a:solidFill>
                  <a:schemeClr val="tx1"/>
                </a:solidFill>
              </a:rPr>
              <a:t> </a:t>
            </a:r>
            <a:r>
              <a:rPr lang="en-US" sz="2800" b="1" dirty="0" err="1" smtClean="0">
                <a:solidFill>
                  <a:schemeClr val="tx1"/>
                </a:solidFill>
              </a:rPr>
              <a:t>metu</a:t>
            </a:r>
            <a:r>
              <a:rPr lang="lt-LT" sz="2800" b="1" dirty="0" smtClean="0">
                <a:solidFill>
                  <a:schemeClr val="tx1"/>
                </a:solidFill>
              </a:rPr>
              <a:t> vaikai pažino augalų augimo ir vystymosi sąlygas, sėjo, prižiūrėjo, stebėjo, tyrinėjo savo ir draugų augalo gyvenimo etapus: dygimą, žydėjimą, sėklų brandinimą. Patys žymėjo augalų augimo keitimąsi, skaičiavo lapelius, žiedelius, matavo augalų aukštį, šaknų ilgį, lygino, aptarė, nusakė jų panašumus ir skirtumus.</a:t>
            </a:r>
            <a:endParaRPr lang="en-US" sz="2800" b="1" dirty="0">
              <a:solidFill>
                <a:schemeClr val="tx1"/>
              </a:solidFill>
            </a:endParaRPr>
          </a:p>
        </p:txBody>
      </p:sp>
    </p:spTree>
    <p:extLst>
      <p:ext uri="{BB962C8B-B14F-4D97-AF65-F5344CB8AC3E}">
        <p14:creationId xmlns:p14="http://schemas.microsoft.com/office/powerpoint/2010/main" val="247577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01917"/>
          </a:xfrm>
        </p:spPr>
        <p:txBody>
          <a:bodyPr>
            <a:noAutofit/>
          </a:bodyPr>
          <a:lstStyle/>
          <a:p>
            <a:pPr algn="ctr"/>
            <a:r>
              <a:rPr lang="lt-LT" sz="4400" b="1" dirty="0" smtClean="0">
                <a:solidFill>
                  <a:srgbClr val="002060"/>
                </a:solidFill>
              </a:rPr>
              <a:t>AKTUALUMAS</a:t>
            </a:r>
            <a:r>
              <a:rPr lang="en-US" sz="4400" dirty="0">
                <a:solidFill>
                  <a:srgbClr val="002060"/>
                </a:solidFill>
              </a:rPr>
              <a:t/>
            </a:r>
            <a:br>
              <a:rPr lang="en-US" sz="4400" dirty="0">
                <a:solidFill>
                  <a:srgbClr val="002060"/>
                </a:solidFill>
              </a:rPr>
            </a:br>
            <a:endParaRPr lang="en-US" sz="4400" dirty="0"/>
          </a:p>
        </p:txBody>
      </p:sp>
      <p:sp>
        <p:nvSpPr>
          <p:cNvPr id="4" name="Content Placeholder 3"/>
          <p:cNvSpPr>
            <a:spLocks noGrp="1"/>
          </p:cNvSpPr>
          <p:nvPr>
            <p:ph idx="1"/>
          </p:nvPr>
        </p:nvSpPr>
        <p:spPr>
          <a:xfrm>
            <a:off x="677334" y="1837853"/>
            <a:ext cx="8596668" cy="4203509"/>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lt-LT" sz="2800" dirty="0">
                <a:solidFill>
                  <a:schemeClr val="tx1"/>
                </a:solidFill>
              </a:rPr>
              <a:t> </a:t>
            </a:r>
            <a:r>
              <a:rPr lang="lt-LT" sz="2800" b="1" dirty="0">
                <a:solidFill>
                  <a:schemeClr val="tx1"/>
                </a:solidFill>
              </a:rPr>
              <a:t>Mažiems vaikams yra sunku suprasti ekologijos svarbą ir tai, kad kiekvienas žmogus tiesiogiai daro poveikį aplinkai. Todėl labai svarbu nuo mažens formuoti vaikų jautrumą gamtos grožiui, suvokimą apie gamtos saugą, jos naudą, padėti vaikams suprasti ir pažinti  juos supantį gamtos pasaulį. </a:t>
            </a:r>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361665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lt-LT" b="1" dirty="0" smtClean="0">
                <a:solidFill>
                  <a:srgbClr val="002060"/>
                </a:solidFill>
              </a:rPr>
              <a:t>RESPUBLIKINIS EKOLOGINIS KONKURSAS „MANO ŽALIOJI PALANGĖ“</a:t>
            </a:r>
            <a:endParaRPr lang="en-US" b="1" dirty="0">
              <a:solidFill>
                <a:srgbClr val="002060"/>
              </a:solidFill>
            </a:endParaRPr>
          </a:p>
        </p:txBody>
      </p:sp>
      <p:pic>
        <p:nvPicPr>
          <p:cNvPr id="5" name="Content Placeholder 4" descr="C:\Users\P\Desktop\Gamtos projektui\IMG_20180226_105139.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863" y="2227153"/>
            <a:ext cx="4183062" cy="331729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C:\Users\P\Desktop\Gamtos projektui\IMG_20180226_114602.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89525" y="2227153"/>
            <a:ext cx="4184650" cy="3317292"/>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0910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lt-LT" b="1" dirty="0">
                <a:solidFill>
                  <a:srgbClr val="002060"/>
                </a:solidFill>
              </a:rPr>
              <a:t>RESPUBLIKINIS EKOLOGINIS KONKURSAS „MANO ŽALIOJI PALANGĖ“</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236206"/>
            <a:ext cx="4183062" cy="34337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41545" y="2236206"/>
            <a:ext cx="3295275" cy="367907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8536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lt-LT" b="1" dirty="0">
                <a:solidFill>
                  <a:srgbClr val="002060"/>
                </a:solidFill>
              </a:rPr>
              <a:t>RESPUBLIKINIS EKOLOGINIS KONKURSAS „MANO ŽALIOJI PALANGĖ“</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89525" y="2254313"/>
            <a:ext cx="4184650" cy="341623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77863" y="2254313"/>
            <a:ext cx="4183062" cy="341564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8173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sz="4000" b="1" dirty="0" smtClean="0">
                <a:solidFill>
                  <a:srgbClr val="002060"/>
                </a:solidFill>
              </a:rPr>
              <a:t>EDUKACINĖ VEIKLA ŠILTNAMYJE</a:t>
            </a:r>
            <a:endParaRPr lang="en-US" sz="4000" b="1" dirty="0">
              <a:solidFill>
                <a:srgbClr val="002060"/>
              </a:solidFill>
            </a:endParaRPr>
          </a:p>
        </p:txBody>
      </p:sp>
      <p:sp>
        <p:nvSpPr>
          <p:cNvPr id="4" name="Content Placeholder 3"/>
          <p:cNvSpPr>
            <a:spLocks noGrp="1"/>
          </p:cNvSpPr>
          <p:nvPr>
            <p:ph idx="1"/>
          </p:nvPr>
        </p:nvSpPr>
        <p:spPr>
          <a:xfrm>
            <a:off x="677334" y="2160589"/>
            <a:ext cx="8596668" cy="3027047"/>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lt-LT" sz="2800" b="1" dirty="0" smtClean="0">
                <a:solidFill>
                  <a:schemeClr val="tx1"/>
                </a:solidFill>
              </a:rPr>
              <a:t>Vaikai veiklos metu prižiūrėjo savo sodintas daržoves šiltnamyje: pureno žemę, laistė, stebėjo augalų augimą, aiškinosi augimui būtinas sąlygas.</a:t>
            </a:r>
            <a:endParaRPr lang="en-US" sz="2800" b="1" dirty="0">
              <a:solidFill>
                <a:schemeClr val="tx1"/>
              </a:solidFill>
            </a:endParaRPr>
          </a:p>
        </p:txBody>
      </p:sp>
    </p:spTree>
    <p:extLst>
      <p:ext uri="{BB962C8B-B14F-4D97-AF65-F5344CB8AC3E}">
        <p14:creationId xmlns:p14="http://schemas.microsoft.com/office/powerpoint/2010/main" val="974934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lt-LT" sz="4000" b="1" dirty="0">
                <a:solidFill>
                  <a:srgbClr val="002060"/>
                </a:solidFill>
              </a:rPr>
              <a:t>EDUKACINĖ VEIKLA ŠILTNAMYJE</a:t>
            </a:r>
            <a:endParaRPr lang="en-US" sz="4000" dirty="0"/>
          </a:p>
        </p:txBody>
      </p:sp>
      <p:pic>
        <p:nvPicPr>
          <p:cNvPr id="12"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533177"/>
            <a:ext cx="4183062" cy="313625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532063"/>
            <a:ext cx="4184650" cy="3138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47167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lt-LT" b="1" dirty="0">
                <a:solidFill>
                  <a:srgbClr val="002060"/>
                </a:solidFill>
              </a:rPr>
              <a:t>EDUKACINĖ VEIKLA ŠILTNAMYJE</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254314"/>
            <a:ext cx="4183062" cy="32139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52899" y="2254314"/>
            <a:ext cx="4184650" cy="321398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809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lt-LT" sz="4000" b="1" dirty="0">
                <a:solidFill>
                  <a:srgbClr val="002060"/>
                </a:solidFill>
              </a:rPr>
              <a:t>EDUKACINĖ VEIKLA ŠILTNAMYJE</a:t>
            </a:r>
            <a:endParaRPr lang="en-US" sz="40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245259"/>
            <a:ext cx="4183062" cy="342469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245259"/>
            <a:ext cx="4184650" cy="342529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5323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472697"/>
          </a:xfrm>
        </p:spPr>
        <p:txBody>
          <a:bodyPr>
            <a:noAutofit/>
          </a:bodyPr>
          <a:lstStyle/>
          <a:p>
            <a:pPr algn="ctr"/>
            <a:r>
              <a:rPr lang="lt-LT" sz="4000" b="1" dirty="0" smtClean="0">
                <a:solidFill>
                  <a:srgbClr val="002060"/>
                </a:solidFill>
              </a:rPr>
              <a:t>IŠVYKA Į PANEVĖŽIO GYVŪNŲ GLOBOS DRAUGIJOS PRIEGLAUDĄ</a:t>
            </a:r>
            <a:endParaRPr lang="en-US" sz="4000" b="1" dirty="0">
              <a:solidFill>
                <a:srgbClr val="002060"/>
              </a:solidFill>
            </a:endParaRPr>
          </a:p>
        </p:txBody>
      </p:sp>
      <p:sp>
        <p:nvSpPr>
          <p:cNvPr id="4" name="Content Placeholder 3"/>
          <p:cNvSpPr>
            <a:spLocks noGrp="1"/>
          </p:cNvSpPr>
          <p:nvPr>
            <p:ph idx="1"/>
          </p:nvPr>
        </p:nvSpPr>
        <p:spPr>
          <a:xfrm>
            <a:off x="677334" y="2480650"/>
            <a:ext cx="8596668" cy="3560712"/>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buNone/>
            </a:pPr>
            <a:r>
              <a:rPr lang="lt-LT" sz="3200" b="1" dirty="0" smtClean="0">
                <a:solidFill>
                  <a:schemeClr val="tx1"/>
                </a:solidFill>
              </a:rPr>
              <a:t>Išvykos metu vaikai aplankė prieglaudoje paliktus šuniukus, katytes. Nuvežė ir padovanojo gyvūnėliams maisto, paklotėlių. Vaikai ugdė(si) atsakomybės, globos jausm</a:t>
            </a:r>
            <a:r>
              <a:rPr lang="lt-LT" sz="3200" b="1" dirty="0">
                <a:solidFill>
                  <a:schemeClr val="tx1"/>
                </a:solidFill>
              </a:rPr>
              <a:t>ą</a:t>
            </a:r>
            <a:r>
              <a:rPr lang="lt-LT" sz="3200" b="1" dirty="0" smtClean="0">
                <a:solidFill>
                  <a:schemeClr val="tx1"/>
                </a:solidFill>
              </a:rPr>
              <a:t> gyvūnams.</a:t>
            </a:r>
            <a:endParaRPr lang="en-US" sz="3200" b="1" dirty="0">
              <a:solidFill>
                <a:schemeClr val="tx1"/>
              </a:solidFill>
            </a:endParaRPr>
          </a:p>
        </p:txBody>
      </p:sp>
    </p:spTree>
    <p:extLst>
      <p:ext uri="{BB962C8B-B14F-4D97-AF65-F5344CB8AC3E}">
        <p14:creationId xmlns:p14="http://schemas.microsoft.com/office/powerpoint/2010/main" val="27042305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436483"/>
          </a:xfrm>
        </p:spPr>
        <p:txBody>
          <a:bodyPr>
            <a:noAutofit/>
          </a:bodyPr>
          <a:lstStyle/>
          <a:p>
            <a:pPr algn="ctr"/>
            <a:r>
              <a:rPr lang="lt-LT" sz="4000" b="1" dirty="0">
                <a:solidFill>
                  <a:srgbClr val="002060"/>
                </a:solidFill>
              </a:rPr>
              <a:t>IŠVYKA Į PANEVĖŽIO GYVŪNŲ GLOBOS DRAUGIJOS </a:t>
            </a:r>
            <a:r>
              <a:rPr lang="lt-LT" sz="4000" b="1" dirty="0" smtClean="0">
                <a:solidFill>
                  <a:srgbClr val="002060"/>
                </a:solidFill>
              </a:rPr>
              <a:t>PRIEGLAUDĄ</a:t>
            </a:r>
            <a:endParaRPr lang="en-US" sz="40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23042" y="2371499"/>
            <a:ext cx="3579844" cy="34466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42780" y="2371499"/>
            <a:ext cx="3943574" cy="344664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8546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418376"/>
          </a:xfrm>
        </p:spPr>
        <p:txBody>
          <a:bodyPr/>
          <a:lstStyle/>
          <a:p>
            <a:pPr algn="ctr"/>
            <a:r>
              <a:rPr lang="lt-LT" b="1" dirty="0" smtClean="0">
                <a:solidFill>
                  <a:srgbClr val="002060"/>
                </a:solidFill>
              </a:rPr>
              <a:t>IŠVYKA Į PANEVĖŽIO RAJONO PAŠILIŲ STUMBRYNĄ</a:t>
            </a:r>
            <a:endParaRPr lang="en-US" b="1" dirty="0">
              <a:solidFill>
                <a:srgbClr val="002060"/>
              </a:solidFill>
            </a:endParaRPr>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buNone/>
            </a:pPr>
            <a:r>
              <a:rPr lang="lt-LT" sz="2800" b="1" dirty="0" smtClean="0">
                <a:solidFill>
                  <a:schemeClr val="tx1"/>
                </a:solidFill>
              </a:rPr>
              <a:t>Išvykos metu vaikai susitiko su galingiausiais Lietuvos miškų gyventojais – stumbrais. Susipažino su jų elgsena, gyvenimo būdu, mityba, priežiūra. Ugdytiniai ne tik daug sužinojo apie stumbrus, bet ir keliavo „Pažintiniu taku“. Keliaudami juo vaikai apžiūrėjo stendus, aiškinosi, kokie gyvūnai, paukščiai gyvena regioniniame parke, kokie jame auga augalai.</a:t>
            </a:r>
            <a:endParaRPr lang="en-US" sz="2800" b="1" dirty="0">
              <a:solidFill>
                <a:schemeClr val="tx1"/>
              </a:solidFill>
            </a:endParaRPr>
          </a:p>
        </p:txBody>
      </p:sp>
    </p:spTree>
    <p:extLst>
      <p:ext uri="{BB962C8B-B14F-4D97-AF65-F5344CB8AC3E}">
        <p14:creationId xmlns:p14="http://schemas.microsoft.com/office/powerpoint/2010/main" val="702132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46772"/>
          </a:xfrm>
        </p:spPr>
        <p:txBody>
          <a:bodyPr>
            <a:normAutofit/>
          </a:bodyPr>
          <a:lstStyle/>
          <a:p>
            <a:pPr algn="ctr"/>
            <a:r>
              <a:rPr lang="en-US" sz="4000" b="1" dirty="0" smtClean="0">
                <a:solidFill>
                  <a:srgbClr val="002060"/>
                </a:solidFill>
              </a:rPr>
              <a:t>T</a:t>
            </a:r>
            <a:r>
              <a:rPr lang="lt-LT" sz="4000" b="1" dirty="0" smtClean="0">
                <a:solidFill>
                  <a:srgbClr val="002060"/>
                </a:solidFill>
              </a:rPr>
              <a:t>IKSLAS</a:t>
            </a:r>
            <a:endParaRPr lang="en-US" sz="4000" b="1" dirty="0">
              <a:solidFill>
                <a:srgbClr val="002060"/>
              </a:solidFill>
            </a:endParaRPr>
          </a:p>
        </p:txBody>
      </p:sp>
      <p:sp>
        <p:nvSpPr>
          <p:cNvPr id="4" name="Content Placeholder 3"/>
          <p:cNvSpPr>
            <a:spLocks noGrp="1"/>
          </p:cNvSpPr>
          <p:nvPr>
            <p:ph idx="1"/>
          </p:nvPr>
        </p:nvSpPr>
        <p:spPr>
          <a:xfrm>
            <a:off x="677334" y="2127564"/>
            <a:ext cx="8596668" cy="3376944"/>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just"/>
            <a:r>
              <a:rPr lang="lt-LT" sz="2800" b="1" dirty="0">
                <a:solidFill>
                  <a:schemeClr val="tx1"/>
                </a:solidFill>
              </a:rPr>
              <a:t> Vaikai </a:t>
            </a:r>
            <a:r>
              <a:rPr lang="lt-LT" sz="2800" b="1" dirty="0" smtClean="0">
                <a:solidFill>
                  <a:schemeClr val="tx1"/>
                </a:solidFill>
              </a:rPr>
              <a:t>ugdys</a:t>
            </a:r>
            <a:r>
              <a:rPr lang="en-US" sz="2800" b="1" dirty="0" smtClean="0">
                <a:solidFill>
                  <a:schemeClr val="tx1"/>
                </a:solidFill>
              </a:rPr>
              <a:t>(is)</a:t>
            </a:r>
            <a:r>
              <a:rPr lang="lt-LT" sz="2800" b="1" dirty="0" smtClean="0">
                <a:solidFill>
                  <a:schemeClr val="tx1"/>
                </a:solidFill>
              </a:rPr>
              <a:t> </a:t>
            </a:r>
            <a:r>
              <a:rPr lang="lt-LT" sz="2800" b="1" dirty="0">
                <a:solidFill>
                  <a:schemeClr val="tx1"/>
                </a:solidFill>
              </a:rPr>
              <a:t>sveikatos ir ekologinius įgūdžius, žinias bei gebėjimus, </a:t>
            </a:r>
            <a:r>
              <a:rPr lang="lt-LT" sz="2800" b="1" dirty="0" smtClean="0">
                <a:solidFill>
                  <a:schemeClr val="tx1"/>
                </a:solidFill>
              </a:rPr>
              <a:t>įtvirtin</a:t>
            </a:r>
            <a:r>
              <a:rPr lang="en-US" sz="2800" b="1" dirty="0" err="1" smtClean="0">
                <a:solidFill>
                  <a:schemeClr val="tx1"/>
                </a:solidFill>
              </a:rPr>
              <a:t>dami</a:t>
            </a:r>
            <a:r>
              <a:rPr lang="lt-LT" sz="2800" b="1" dirty="0" smtClean="0">
                <a:solidFill>
                  <a:schemeClr val="tx1"/>
                </a:solidFill>
              </a:rPr>
              <a:t>  </a:t>
            </a:r>
            <a:r>
              <a:rPr lang="lt-LT" sz="2800" b="1" dirty="0">
                <a:solidFill>
                  <a:schemeClr val="tx1"/>
                </a:solidFill>
              </a:rPr>
              <a:t>juos netradicinėmis priemonėmis bei edukacinėmis veiklomis. </a:t>
            </a:r>
            <a:endParaRPr lang="en-US" sz="2800" b="1" dirty="0">
              <a:solidFill>
                <a:schemeClr val="tx1"/>
              </a:solidFill>
            </a:endParaRPr>
          </a:p>
          <a:p>
            <a:pPr algn="just"/>
            <a:endParaRPr lang="en-US" sz="2800" dirty="0"/>
          </a:p>
          <a:p>
            <a:pPr marL="0" indent="0">
              <a:buNone/>
            </a:pPr>
            <a:endParaRPr lang="en-US" sz="2800" b="1" dirty="0">
              <a:solidFill>
                <a:schemeClr val="tx1"/>
              </a:solidFill>
            </a:endParaRPr>
          </a:p>
        </p:txBody>
      </p:sp>
    </p:spTree>
    <p:extLst>
      <p:ext uri="{BB962C8B-B14F-4D97-AF65-F5344CB8AC3E}">
        <p14:creationId xmlns:p14="http://schemas.microsoft.com/office/powerpoint/2010/main" val="3239965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19200"/>
          </a:xfrm>
        </p:spPr>
        <p:txBody>
          <a:bodyPr/>
          <a:lstStyle/>
          <a:p>
            <a:pPr algn="ctr"/>
            <a:r>
              <a:rPr lang="lt-LT" b="1" dirty="0">
                <a:solidFill>
                  <a:srgbClr val="002060"/>
                </a:solidFill>
              </a:rPr>
              <a:t>IŠVYKA Į PANEVĖŽIO RAJONO PAŠILIŲ </a:t>
            </a:r>
            <a:r>
              <a:rPr lang="lt-LT" b="1" dirty="0" smtClean="0">
                <a:solidFill>
                  <a:srgbClr val="002060"/>
                </a:solidFill>
              </a:rPr>
              <a:t>STUMBRYNĄ</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532658"/>
            <a:ext cx="4183062"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532063"/>
            <a:ext cx="4184650" cy="3138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8714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997799"/>
          </a:xfrm>
        </p:spPr>
        <p:txBody>
          <a:bodyPr>
            <a:noAutofit/>
          </a:bodyPr>
          <a:lstStyle/>
          <a:p>
            <a:pPr algn="ctr"/>
            <a:r>
              <a:rPr lang="lt-LT" sz="3200" b="1" dirty="0" smtClean="0">
                <a:solidFill>
                  <a:srgbClr val="002060"/>
                </a:solidFill>
              </a:rPr>
              <a:t>TARPTAUTINIS ŠVIETIMO ĮSTAIGŲ BENDRUOMENIŲ EKOLOGINIO-SOCIALINIO ŠVIETIMO PROJEKTAS „SAULĖTO ORANŽINIO TRAUKINIO KELIONĖ“</a:t>
            </a:r>
            <a:endParaRPr lang="en-US" sz="3200" dirty="0"/>
          </a:p>
        </p:txBody>
      </p:sp>
      <p:sp>
        <p:nvSpPr>
          <p:cNvPr id="4" name="Content Placeholder 3"/>
          <p:cNvSpPr>
            <a:spLocks noGrp="1"/>
          </p:cNvSpPr>
          <p:nvPr>
            <p:ph idx="1"/>
          </p:nvPr>
        </p:nvSpPr>
        <p:spPr>
          <a:xfrm>
            <a:off x="677334" y="2679825"/>
            <a:ext cx="8596668" cy="3361537"/>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buNone/>
            </a:pPr>
            <a:r>
              <a:rPr lang="lt-LT" sz="2800" b="1" dirty="0" smtClean="0">
                <a:solidFill>
                  <a:schemeClr val="tx1"/>
                </a:solidFill>
              </a:rPr>
              <a:t>Ši kelionė prasidėjo nuo mažos sėklytės, kurią pasėjo vaikai kartu su auklėtojomis. Vaikai stebėjo kaip daigeliai dygsta, auga, juos prižiūrėjo. Per šeimos šventę daigeliai iškeliavo į vaikučių šeimas. Ugdytiniai, padedami tėvelių, prižiūrėjo moliūgėlius</a:t>
            </a:r>
            <a:r>
              <a:rPr lang="en-US" sz="2800" b="1" dirty="0" smtClean="0">
                <a:solidFill>
                  <a:schemeClr val="tx1"/>
                </a:solidFill>
              </a:rPr>
              <a:t> </a:t>
            </a:r>
            <a:r>
              <a:rPr lang="lt-LT" sz="2800" b="1" dirty="0" smtClean="0">
                <a:solidFill>
                  <a:schemeClr val="tx1"/>
                </a:solidFill>
              </a:rPr>
              <a:t>- stebėjo žydėjimą, vaisiaus užmezgimą, fiksavo nuotraukose. </a:t>
            </a:r>
            <a:endParaRPr lang="en-US" sz="2800" b="1" dirty="0">
              <a:solidFill>
                <a:schemeClr val="tx1"/>
              </a:solidFill>
            </a:endParaRPr>
          </a:p>
        </p:txBody>
      </p:sp>
    </p:spTree>
    <p:extLst>
      <p:ext uri="{BB962C8B-B14F-4D97-AF65-F5344CB8AC3E}">
        <p14:creationId xmlns:p14="http://schemas.microsoft.com/office/powerpoint/2010/main" val="14072341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9073248" cy="1997799"/>
          </a:xfrm>
        </p:spPr>
        <p:txBody>
          <a:bodyPr>
            <a:noAutofit/>
          </a:bodyPr>
          <a:lstStyle/>
          <a:p>
            <a:pPr algn="ctr"/>
            <a:r>
              <a:rPr lang="lt-LT" sz="3200" b="1" dirty="0">
                <a:solidFill>
                  <a:srgbClr val="002060"/>
                </a:solidFill>
              </a:rPr>
              <a:t>TARPTAUTINIS ŠVIETIMO ĮSTAIGŲ BENDRUOMENIŲ EKOLOGINIO-SOCIALINIO ŠVIETIMO PROJEKTAS „SAULĖTO ORANŽINIO TRAUKINIO KELIONĖ“</a:t>
            </a:r>
            <a:endParaRPr lang="en-US" sz="3200" dirty="0"/>
          </a:p>
        </p:txBody>
      </p:sp>
      <p:sp>
        <p:nvSpPr>
          <p:cNvPr id="4" name="Content Placeholder 3"/>
          <p:cNvSpPr>
            <a:spLocks noGrp="1"/>
          </p:cNvSpPr>
          <p:nvPr>
            <p:ph idx="1"/>
          </p:nvPr>
        </p:nvSpPr>
        <p:spPr>
          <a:xfrm>
            <a:off x="677334" y="2933323"/>
            <a:ext cx="8596668" cy="2933323"/>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lt-LT" sz="2800" b="1" dirty="0">
                <a:solidFill>
                  <a:schemeClr val="tx1"/>
                </a:solidFill>
              </a:rPr>
              <a:t>Rudenį su rūpesčiu ir meile užauginti moliūgai sugrįžo į darželio šventinį rytmetį „Oranžinio moliūgo diena“, kurioje vaikai skaičiavo, matavo, svėrė moliūgus, skanavo iš jų virtą sriubą, keptus blynelius.</a:t>
            </a:r>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3355043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599"/>
            <a:ext cx="8596668" cy="1979691"/>
          </a:xfrm>
        </p:spPr>
        <p:txBody>
          <a:bodyPr>
            <a:noAutofit/>
          </a:bodyPr>
          <a:lstStyle/>
          <a:p>
            <a:pPr algn="ctr"/>
            <a:r>
              <a:rPr lang="lt-LT" sz="3200" b="1" dirty="0">
                <a:solidFill>
                  <a:srgbClr val="002060"/>
                </a:solidFill>
              </a:rPr>
              <a:t>TARPTAUTINIS ŠVIETIMO ĮSTAIGŲ BENDRUOMENIŲ EKOLOGINIO-SOCIALINIO ŠVIETIMO PROJEKTAS „SAULĖTO ORANŽINIO TRAUKINIO KELIONĖ“</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679824"/>
            <a:ext cx="4084789" cy="31711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87624" y="2679228"/>
            <a:ext cx="4086378" cy="31723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4179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599"/>
            <a:ext cx="8596668" cy="2052120"/>
          </a:xfrm>
        </p:spPr>
        <p:txBody>
          <a:bodyPr>
            <a:normAutofit/>
          </a:bodyPr>
          <a:lstStyle/>
          <a:p>
            <a:pPr algn="ctr"/>
            <a:r>
              <a:rPr lang="lt-LT" sz="3200" b="1" dirty="0">
                <a:solidFill>
                  <a:srgbClr val="002060"/>
                </a:solidFill>
              </a:rPr>
              <a:t>TARPTAUTINIS ŠVIETIMO ĮSTAIGŲ BENDRUOMENIŲ EKOLOGINIO-SOCIALINIO ŠVIETIMO PROJEKTAS „SAULĖTO ORANŽINIO TRAUKINIO KELIONĖ</a:t>
            </a:r>
            <a:r>
              <a:rPr lang="lt-LT" sz="3200" b="1" dirty="0" smtClean="0">
                <a:solidFill>
                  <a:srgbClr val="002060"/>
                </a:solidFill>
              </a:rPr>
              <a:t>“</a:t>
            </a:r>
            <a:endParaRPr lang="en-US" sz="32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833735"/>
            <a:ext cx="4150439" cy="325019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352" y="2833734"/>
            <a:ext cx="4184650" cy="3250193"/>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7403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463644"/>
          </a:xfrm>
        </p:spPr>
        <p:txBody>
          <a:bodyPr>
            <a:noAutofit/>
          </a:bodyPr>
          <a:lstStyle/>
          <a:p>
            <a:pPr algn="ctr"/>
            <a:r>
              <a:rPr lang="lt-LT" sz="4000" b="1" dirty="0" smtClean="0">
                <a:solidFill>
                  <a:srgbClr val="002060"/>
                </a:solidFill>
              </a:rPr>
              <a:t>ŠVENTINIS RYTMETYS „ORANŽINIO MOLIŪGO DIENA“</a:t>
            </a:r>
            <a:endParaRPr lang="en-US" sz="4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99708" y="2227152"/>
            <a:ext cx="3354185" cy="372241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61622" y="2227153"/>
            <a:ext cx="4412965" cy="372241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1164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436483"/>
          </a:xfrm>
        </p:spPr>
        <p:txBody>
          <a:bodyPr/>
          <a:lstStyle/>
          <a:p>
            <a:pPr algn="ctr"/>
            <a:r>
              <a:rPr lang="lt-LT" b="1" dirty="0">
                <a:solidFill>
                  <a:srgbClr val="002060"/>
                </a:solidFill>
              </a:rPr>
              <a:t>ŠVENTINIS RYTMETYS „ORANŽINIO MOLIŪGO DIENA</a:t>
            </a:r>
            <a:r>
              <a:rPr lang="lt-LT" b="1" dirty="0" smtClean="0">
                <a:solidFill>
                  <a:srgbClr val="002060"/>
                </a:solidFill>
              </a:rPr>
              <a:t>“</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553077"/>
            <a:ext cx="4183062" cy="33341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2491" y="2159221"/>
            <a:ext cx="3521797" cy="388192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08753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10147"/>
          </a:xfrm>
        </p:spPr>
        <p:txBody>
          <a:bodyPr>
            <a:normAutofit/>
          </a:bodyPr>
          <a:lstStyle/>
          <a:p>
            <a:pPr algn="ctr"/>
            <a:r>
              <a:rPr lang="lt-LT" sz="4000" b="1" dirty="0" smtClean="0">
                <a:solidFill>
                  <a:srgbClr val="002060"/>
                </a:solidFill>
              </a:rPr>
              <a:t>PROJEKTAS „AUGINKIME KARTU“</a:t>
            </a:r>
            <a:endParaRPr lang="en-US" sz="4000" b="1" dirty="0">
              <a:solidFill>
                <a:srgbClr val="002060"/>
              </a:solidFill>
            </a:endParaRPr>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lt-LT" sz="2800" b="1" dirty="0" smtClean="0">
                <a:solidFill>
                  <a:schemeClr val="tx1"/>
                </a:solidFill>
              </a:rPr>
              <a:t>Su ugdytiniais dalyvavome Panevėžio gamtos mokyklos projekte. Veiklos metu vaikai ugdė(si) gamtosaugines kompetencijas bei moralines vertybes. Vaikai sėjo, augino ir stebėjo morkų augimą, lavino praktinius gebėjimus saugiai naudotis įrankiais, džiaugėsi savo darbo rezultatais.</a:t>
            </a:r>
            <a:endParaRPr lang="en-US" sz="2800" b="1" dirty="0">
              <a:solidFill>
                <a:schemeClr val="tx1"/>
              </a:solidFill>
            </a:endParaRPr>
          </a:p>
        </p:txBody>
      </p:sp>
    </p:spTree>
    <p:extLst>
      <p:ext uri="{BB962C8B-B14F-4D97-AF65-F5344CB8AC3E}">
        <p14:creationId xmlns:p14="http://schemas.microsoft.com/office/powerpoint/2010/main" val="65389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246360"/>
          </a:xfrm>
        </p:spPr>
        <p:txBody>
          <a:bodyPr>
            <a:normAutofit/>
          </a:bodyPr>
          <a:lstStyle/>
          <a:p>
            <a:pPr algn="ctr"/>
            <a:r>
              <a:rPr lang="lt-LT" sz="4000" b="1" dirty="0">
                <a:solidFill>
                  <a:srgbClr val="002060"/>
                </a:solidFill>
              </a:rPr>
              <a:t>PROJEKTAS „AUGINKIME KARTU“</a:t>
            </a:r>
            <a:endParaRPr lang="en-US" sz="4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281473"/>
            <a:ext cx="4183062" cy="3388481"/>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281473"/>
            <a:ext cx="4184650" cy="338907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89899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55002"/>
          </a:xfrm>
        </p:spPr>
        <p:txBody>
          <a:bodyPr>
            <a:normAutofit/>
          </a:bodyPr>
          <a:lstStyle/>
          <a:p>
            <a:pPr algn="ctr"/>
            <a:r>
              <a:rPr lang="lt-LT" sz="4000" b="1" dirty="0">
                <a:solidFill>
                  <a:srgbClr val="002060"/>
                </a:solidFill>
              </a:rPr>
              <a:t>PROJEKTAS „AUGINKIME KARTU“</a:t>
            </a:r>
            <a:endParaRPr lang="en-US" sz="4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532658"/>
            <a:ext cx="4183062" cy="313729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532063"/>
            <a:ext cx="4184650" cy="313848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7381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630724"/>
          </a:xfrm>
        </p:spPr>
        <p:txBody>
          <a:bodyPr>
            <a:normAutofit fontScale="90000"/>
          </a:bodyPr>
          <a:lstStyle/>
          <a:p>
            <a:pPr algn="ctr"/>
            <a:r>
              <a:rPr lang="en-US" sz="4000" b="1" dirty="0" smtClean="0">
                <a:solidFill>
                  <a:srgbClr val="002060"/>
                </a:solidFill>
              </a:rPr>
              <a:t>U</a:t>
            </a:r>
            <a:r>
              <a:rPr lang="lt-LT" sz="4000" b="1" dirty="0" smtClean="0">
                <a:solidFill>
                  <a:srgbClr val="002060"/>
                </a:solidFill>
              </a:rPr>
              <a:t>ŽDAVINIAI</a:t>
            </a:r>
            <a:endParaRPr lang="en-US" sz="4000" dirty="0"/>
          </a:p>
        </p:txBody>
      </p:sp>
      <p:sp>
        <p:nvSpPr>
          <p:cNvPr id="4" name="Content Placeholder 3"/>
          <p:cNvSpPr>
            <a:spLocks noGrp="1"/>
          </p:cNvSpPr>
          <p:nvPr>
            <p:ph idx="1"/>
          </p:nvPr>
        </p:nvSpPr>
        <p:spPr>
          <a:xfrm>
            <a:off x="677334" y="1321807"/>
            <a:ext cx="8596668" cy="4227968"/>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endParaRPr lang="en-US" sz="2700" b="1" dirty="0" smtClean="0">
              <a:solidFill>
                <a:schemeClr val="tx1"/>
              </a:solidFill>
            </a:endParaRPr>
          </a:p>
          <a:p>
            <a:pPr lvl="0"/>
            <a:r>
              <a:rPr lang="lt-LT" sz="2700" b="1" dirty="0" smtClean="0">
                <a:solidFill>
                  <a:schemeClr val="tx1"/>
                </a:solidFill>
              </a:rPr>
              <a:t>Vaikai ugdys</a:t>
            </a:r>
            <a:r>
              <a:rPr lang="en-US" sz="2700" b="1" dirty="0" smtClean="0">
                <a:solidFill>
                  <a:schemeClr val="tx1"/>
                </a:solidFill>
              </a:rPr>
              <a:t>(is)</a:t>
            </a:r>
            <a:r>
              <a:rPr lang="lt-LT" sz="2700" b="1" dirty="0" smtClean="0">
                <a:solidFill>
                  <a:schemeClr val="tx1"/>
                </a:solidFill>
              </a:rPr>
              <a:t> </a:t>
            </a:r>
            <a:r>
              <a:rPr lang="lt-LT" sz="2700" b="1" dirty="0">
                <a:solidFill>
                  <a:schemeClr val="tx1"/>
                </a:solidFill>
              </a:rPr>
              <a:t>pagrindinius sveiko maitinimosi įgūdžius. </a:t>
            </a:r>
            <a:endParaRPr lang="en-US" sz="2700" b="1" dirty="0" smtClean="0">
              <a:solidFill>
                <a:schemeClr val="tx1"/>
              </a:solidFill>
            </a:endParaRPr>
          </a:p>
          <a:p>
            <a:pPr lvl="0"/>
            <a:r>
              <a:rPr lang="lt-LT" sz="2700" b="1" dirty="0" smtClean="0">
                <a:solidFill>
                  <a:schemeClr val="tx1"/>
                </a:solidFill>
              </a:rPr>
              <a:t>Sužinos</a:t>
            </a:r>
            <a:r>
              <a:rPr lang="lt-LT" sz="2700" b="1" dirty="0">
                <a:solidFill>
                  <a:schemeClr val="tx1"/>
                </a:solidFill>
              </a:rPr>
              <a:t>, kad skirtingų vaisių ir daržovių valgymas yra būtinas, nes juose yra vitaminų ir maistinių medžiagų</a:t>
            </a:r>
            <a:r>
              <a:rPr lang="lt-LT" sz="2700" b="1" dirty="0" smtClean="0">
                <a:solidFill>
                  <a:schemeClr val="tx1"/>
                </a:solidFill>
              </a:rPr>
              <a:t>.</a:t>
            </a:r>
            <a:endParaRPr lang="en-US" sz="2700" b="1" dirty="0" smtClean="0">
              <a:solidFill>
                <a:schemeClr val="tx1"/>
              </a:solidFill>
            </a:endParaRPr>
          </a:p>
          <a:p>
            <a:pPr lvl="0"/>
            <a:r>
              <a:rPr lang="lt-LT" sz="2700" b="1" dirty="0" smtClean="0">
                <a:solidFill>
                  <a:schemeClr val="tx1"/>
                </a:solidFill>
              </a:rPr>
              <a:t> </a:t>
            </a:r>
            <a:r>
              <a:rPr lang="lt-LT" sz="2700" b="1" dirty="0">
                <a:solidFill>
                  <a:schemeClr val="tx1"/>
                </a:solidFill>
              </a:rPr>
              <a:t>Vaikai sužinos apie vaisių ir daržovių maistines savybes.</a:t>
            </a:r>
            <a:endParaRPr lang="en-US" sz="2700" b="1" dirty="0">
              <a:solidFill>
                <a:schemeClr val="tx1"/>
              </a:solidFill>
            </a:endParaRPr>
          </a:p>
          <a:p>
            <a:pPr>
              <a:buFont typeface="Arial" panose="020B0604020202020204" pitchFamily="34" charset="0"/>
              <a:buChar char="•"/>
            </a:pPr>
            <a:endParaRPr lang="en-US" sz="28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1267338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51000">
              <a:schemeClr val="accent1">
                <a:lumMod val="60000"/>
                <a:lumOff val="40000"/>
              </a:schemeClr>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55002"/>
          </a:xfrm>
        </p:spPr>
        <p:txBody>
          <a:bodyPr>
            <a:normAutofit/>
          </a:bodyPr>
          <a:lstStyle/>
          <a:p>
            <a:pPr algn="ctr"/>
            <a:r>
              <a:rPr lang="lt-LT" sz="4000" b="1" dirty="0">
                <a:solidFill>
                  <a:srgbClr val="002060"/>
                </a:solidFill>
              </a:rPr>
              <a:t>PROJEKTAS „AUGINKIME KARTU“</a:t>
            </a:r>
            <a:endParaRPr lang="en-US" sz="40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863" y="2335794"/>
            <a:ext cx="4183062" cy="33341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89525" y="2335794"/>
            <a:ext cx="4184650" cy="333475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72780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97077" y="2225904"/>
            <a:ext cx="8596667" cy="3532639"/>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77334" y="1035732"/>
            <a:ext cx="8596668" cy="1320800"/>
          </a:xfrm>
        </p:spPr>
        <p:txBody>
          <a:bodyPr/>
          <a:lstStyle/>
          <a:p>
            <a:pPr algn="ctr"/>
            <a:r>
              <a:rPr lang="lt-LT" sz="4400" b="1" dirty="0">
                <a:solidFill>
                  <a:schemeClr val="tx1"/>
                </a:solidFill>
                <a:effectLst>
                  <a:outerShdw blurRad="38100" dist="38100" dir="2700000" algn="tl">
                    <a:srgbClr val="000000">
                      <a:alpha val="43137"/>
                    </a:srgbClr>
                  </a:outerShdw>
                </a:effectLst>
              </a:rPr>
              <a:t>Pranešimą parengė</a:t>
            </a:r>
            <a:r>
              <a:rPr lang="lt-LT" b="1" dirty="0">
                <a:effectLst>
                  <a:outerShdw blurRad="38100" dist="38100" dir="2700000" algn="tl">
                    <a:srgbClr val="000000">
                      <a:alpha val="43137"/>
                    </a:srgbClr>
                  </a:outerShdw>
                </a:effectLst>
              </a:rPr>
              <a:t/>
            </a:r>
            <a:br>
              <a:rPr lang="lt-LT" b="1"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idx="1"/>
          </p:nvPr>
        </p:nvSpPr>
        <p:spPr>
          <a:xfrm>
            <a:off x="2767390" y="2781075"/>
            <a:ext cx="8596668" cy="3880773"/>
          </a:xfrm>
        </p:spPr>
        <p:txBody>
          <a:bodyPr/>
          <a:lstStyle/>
          <a:p>
            <a:pPr lvl="1"/>
            <a:r>
              <a:rPr lang="lt-LT" sz="2800" b="1" dirty="0" smtClean="0"/>
              <a:t>Inga Abduveleva</a:t>
            </a:r>
          </a:p>
          <a:p>
            <a:pPr lvl="2"/>
            <a:r>
              <a:rPr lang="lt-LT" sz="2400" dirty="0" smtClean="0"/>
              <a:t> vyresnioji auklėtoja</a:t>
            </a:r>
          </a:p>
          <a:p>
            <a:pPr lvl="1"/>
            <a:r>
              <a:rPr lang="lt-LT" sz="2800" b="1" dirty="0" smtClean="0"/>
              <a:t>Edita Lasienė</a:t>
            </a:r>
          </a:p>
          <a:p>
            <a:pPr lvl="2"/>
            <a:r>
              <a:rPr lang="lt-LT" sz="2400" dirty="0" smtClean="0"/>
              <a:t> auklėtoja metodininkė</a:t>
            </a:r>
          </a:p>
          <a:p>
            <a:pPr marL="0" indent="0">
              <a:buNone/>
            </a:pPr>
            <a:endParaRPr lang="en-US" dirty="0"/>
          </a:p>
        </p:txBody>
      </p:sp>
    </p:spTree>
    <p:extLst>
      <p:ext uri="{BB962C8B-B14F-4D97-AF65-F5344CB8AC3E}">
        <p14:creationId xmlns:p14="http://schemas.microsoft.com/office/powerpoint/2010/main" val="1768344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88029" y="1905001"/>
            <a:ext cx="6248400" cy="3788228"/>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2188029" y="1905000"/>
            <a:ext cx="6248400" cy="3788229"/>
          </a:xfrm>
          <a:ln>
            <a:solidFill>
              <a:schemeClr val="tx1">
                <a:lumMod val="85000"/>
                <a:lumOff val="15000"/>
              </a:schemeClr>
            </a:solidFill>
          </a:ln>
        </p:spPr>
        <p:txBody>
          <a:bodyPr>
            <a:noAutofit/>
          </a:bodyPr>
          <a:lstStyle/>
          <a:p>
            <a:pPr algn="ctr"/>
            <a:r>
              <a:rPr lang="en-US" sz="11500" b="1" spc="300" dirty="0" smtClean="0">
                <a:solidFill>
                  <a:schemeClr val="tx1"/>
                </a:solidFill>
                <a:effectLst>
                  <a:outerShdw blurRad="38100" dist="38100" dir="2700000" algn="tl">
                    <a:srgbClr val="000000">
                      <a:alpha val="43137"/>
                    </a:srgbClr>
                  </a:outerShdw>
                </a:effectLst>
                <a:latin typeface="Monotype Corsiva" panose="03010101010201010101" pitchFamily="66" charset="0"/>
              </a:rPr>
              <a:t>A</a:t>
            </a:r>
            <a:r>
              <a:rPr lang="lt-LT" sz="11500" b="1" spc="300" dirty="0" smtClean="0">
                <a:solidFill>
                  <a:schemeClr val="tx1"/>
                </a:solidFill>
                <a:effectLst>
                  <a:outerShdw blurRad="38100" dist="38100" dir="2700000" algn="tl">
                    <a:srgbClr val="000000">
                      <a:alpha val="43137"/>
                    </a:srgbClr>
                  </a:outerShdw>
                </a:effectLst>
                <a:latin typeface="Monotype Corsiva" panose="03010101010201010101" pitchFamily="66" charset="0"/>
              </a:rPr>
              <a:t>čiū už dėmesį!</a:t>
            </a:r>
            <a:endParaRPr lang="en-US" sz="11500" b="1" spc="300" dirty="0">
              <a:solidFill>
                <a:schemeClr val="tx1"/>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543348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920436"/>
          </a:xfrm>
        </p:spPr>
        <p:txBody>
          <a:bodyPr>
            <a:normAutofit/>
          </a:bodyPr>
          <a:lstStyle/>
          <a:p>
            <a:pPr algn="ctr"/>
            <a:r>
              <a:rPr lang="en-US" sz="4000" b="1" dirty="0" smtClean="0">
                <a:solidFill>
                  <a:srgbClr val="002060"/>
                </a:solidFill>
              </a:rPr>
              <a:t>U</a:t>
            </a:r>
            <a:r>
              <a:rPr lang="lt-LT" sz="4000" b="1" dirty="0" smtClean="0">
                <a:solidFill>
                  <a:srgbClr val="002060"/>
                </a:solidFill>
              </a:rPr>
              <a:t>ŽDAVINIAI</a:t>
            </a:r>
            <a:endParaRPr lang="en-US" sz="4000" dirty="0"/>
          </a:p>
        </p:txBody>
      </p:sp>
      <p:sp>
        <p:nvSpPr>
          <p:cNvPr id="4" name="Content Placeholder 3"/>
          <p:cNvSpPr>
            <a:spLocks noGrp="1"/>
          </p:cNvSpPr>
          <p:nvPr>
            <p:ph idx="1"/>
          </p:nvPr>
        </p:nvSpPr>
        <p:spPr>
          <a:xfrm>
            <a:off x="677334" y="1810694"/>
            <a:ext cx="8596668" cy="3929204"/>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endParaRPr lang="en-US" sz="2800" b="1" dirty="0" smtClean="0">
              <a:solidFill>
                <a:schemeClr val="tx1"/>
              </a:solidFill>
            </a:endParaRPr>
          </a:p>
          <a:p>
            <a:pPr lvl="0"/>
            <a:r>
              <a:rPr lang="lt-LT" sz="2800" b="1" dirty="0" smtClean="0">
                <a:solidFill>
                  <a:schemeClr val="tx1"/>
                </a:solidFill>
              </a:rPr>
              <a:t>Vaikai </a:t>
            </a:r>
            <a:r>
              <a:rPr lang="lt-LT" sz="2800" b="1" dirty="0">
                <a:solidFill>
                  <a:schemeClr val="tx1"/>
                </a:solidFill>
              </a:rPr>
              <a:t>susipažins su gamta,  sužinos apie saugomus augalus bei gyvūnus, rūšiuos šiukšles, </a:t>
            </a:r>
            <a:r>
              <a:rPr lang="lt-LT" sz="2800" b="1" dirty="0" smtClean="0">
                <a:solidFill>
                  <a:schemeClr val="tx1"/>
                </a:solidFill>
              </a:rPr>
              <a:t>išsiaiškins</a:t>
            </a:r>
            <a:r>
              <a:rPr lang="en-US" sz="2800" b="1" dirty="0" smtClean="0">
                <a:solidFill>
                  <a:schemeClr val="tx1"/>
                </a:solidFill>
              </a:rPr>
              <a:t>,</a:t>
            </a:r>
            <a:r>
              <a:rPr lang="lt-LT" sz="2800" b="1" dirty="0" smtClean="0">
                <a:solidFill>
                  <a:schemeClr val="tx1"/>
                </a:solidFill>
              </a:rPr>
              <a:t> </a:t>
            </a:r>
            <a:r>
              <a:rPr lang="lt-LT" sz="2800" b="1" dirty="0">
                <a:solidFill>
                  <a:schemeClr val="tx1"/>
                </a:solidFill>
              </a:rPr>
              <a:t>kodėl jų negalima mėtyti bet kur.</a:t>
            </a:r>
            <a:endParaRPr lang="en-US" sz="2800" b="1" dirty="0">
              <a:solidFill>
                <a:schemeClr val="tx1"/>
              </a:solidFill>
            </a:endParaRPr>
          </a:p>
          <a:p>
            <a:pPr lvl="0"/>
            <a:r>
              <a:rPr lang="lt-LT" sz="2800" b="1" dirty="0">
                <a:solidFill>
                  <a:schemeClr val="tx1"/>
                </a:solidFill>
              </a:rPr>
              <a:t>Patirtus įspūdžius išreikš meninėmis priemonėmis, netradiciniais </a:t>
            </a:r>
            <a:r>
              <a:rPr lang="lt-LT" sz="2800" b="1" dirty="0" smtClean="0">
                <a:solidFill>
                  <a:schemeClr val="tx1"/>
                </a:solidFill>
              </a:rPr>
              <a:t>būdais </a:t>
            </a:r>
            <a:r>
              <a:rPr lang="lt-LT" sz="2800" b="1" dirty="0">
                <a:solidFill>
                  <a:schemeClr val="tx1"/>
                </a:solidFill>
              </a:rPr>
              <a:t>edukacinėse veiklose.</a:t>
            </a:r>
            <a:endParaRPr lang="en-US" sz="2800" b="1" dirty="0">
              <a:solidFill>
                <a:schemeClr val="tx1"/>
              </a:solidFill>
            </a:endParaRPr>
          </a:p>
          <a:p>
            <a:pPr>
              <a:buFont typeface="Arial" panose="020B0604020202020204" pitchFamily="34" charset="0"/>
              <a:buChar char="•"/>
            </a:pPr>
            <a:endParaRPr lang="en-US" sz="2400" b="1" dirty="0">
              <a:solidFill>
                <a:schemeClr val="tx1"/>
              </a:solidFill>
            </a:endParaRPr>
          </a:p>
          <a:p>
            <a:pPr marL="0" indent="0">
              <a:buNone/>
            </a:pPr>
            <a:endParaRPr lang="en-US" sz="2800" b="1" dirty="0">
              <a:solidFill>
                <a:schemeClr val="tx1"/>
              </a:solidFill>
            </a:endParaRPr>
          </a:p>
        </p:txBody>
      </p:sp>
    </p:spTree>
    <p:extLst>
      <p:ext uri="{BB962C8B-B14F-4D97-AF65-F5344CB8AC3E}">
        <p14:creationId xmlns:p14="http://schemas.microsoft.com/office/powerpoint/2010/main" val="1572299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20436"/>
          </a:xfrm>
        </p:spPr>
        <p:txBody>
          <a:bodyPr>
            <a:noAutofit/>
          </a:bodyPr>
          <a:lstStyle/>
          <a:p>
            <a:pPr algn="ctr"/>
            <a:r>
              <a:rPr lang="lt-LT" sz="4000" b="1" dirty="0">
                <a:solidFill>
                  <a:srgbClr val="002060"/>
                </a:solidFill>
              </a:rPr>
              <a:t>LAUKIAMI </a:t>
            </a:r>
            <a:r>
              <a:rPr lang="lt-LT" sz="4000" b="1" dirty="0" smtClean="0">
                <a:solidFill>
                  <a:srgbClr val="002060"/>
                </a:solidFill>
              </a:rPr>
              <a:t>REZULTATAI</a:t>
            </a:r>
            <a:r>
              <a:rPr lang="en-US" sz="4000" b="1" dirty="0">
                <a:solidFill>
                  <a:srgbClr val="002060"/>
                </a:solidFill>
              </a:rPr>
              <a:t/>
            </a:r>
            <a:br>
              <a:rPr lang="en-US" sz="4000" b="1" dirty="0">
                <a:solidFill>
                  <a:srgbClr val="002060"/>
                </a:solidFill>
              </a:rPr>
            </a:br>
            <a:endParaRPr lang="en-US" sz="4000" dirty="0"/>
          </a:p>
        </p:txBody>
      </p:sp>
      <p:sp>
        <p:nvSpPr>
          <p:cNvPr id="4" name="Content Placeholder 3"/>
          <p:cNvSpPr>
            <a:spLocks noGrp="1"/>
          </p:cNvSpPr>
          <p:nvPr>
            <p:ph idx="1"/>
          </p:nvPr>
        </p:nvSpPr>
        <p:spPr>
          <a:xfrm>
            <a:off x="677334" y="1901229"/>
            <a:ext cx="8596668" cy="3820561"/>
          </a:xfrm>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lvl="0"/>
            <a:r>
              <a:rPr lang="lt-LT" sz="2800" b="1" dirty="0">
                <a:solidFill>
                  <a:schemeClr val="tx1"/>
                </a:solidFill>
              </a:rPr>
              <a:t>Vaikai pažins, pajaus gamtą, jos grožį patys patirdami sąlytį su ja, galėdami ją stebėti, liesti, eksperimentuoti.</a:t>
            </a:r>
            <a:endParaRPr lang="en-US" sz="2800" b="1" dirty="0">
              <a:solidFill>
                <a:schemeClr val="tx1"/>
              </a:solidFill>
            </a:endParaRPr>
          </a:p>
          <a:p>
            <a:pPr lvl="0"/>
            <a:r>
              <a:rPr lang="lt-LT" sz="2800" b="1" dirty="0">
                <a:solidFill>
                  <a:schemeClr val="tx1"/>
                </a:solidFill>
              </a:rPr>
              <a:t>Vaikai sužinos apie gamtą, jos naudą, </a:t>
            </a:r>
            <a:r>
              <a:rPr lang="lt-LT" sz="2800" b="1" dirty="0" smtClean="0">
                <a:solidFill>
                  <a:schemeClr val="tx1"/>
                </a:solidFill>
              </a:rPr>
              <a:t>išsiaiškins</a:t>
            </a:r>
            <a:r>
              <a:rPr lang="en-US" sz="2800" b="1" dirty="0" smtClean="0">
                <a:solidFill>
                  <a:schemeClr val="tx1"/>
                </a:solidFill>
              </a:rPr>
              <a:t>,</a:t>
            </a:r>
            <a:r>
              <a:rPr lang="lt-LT" sz="2800" b="1" dirty="0" smtClean="0">
                <a:solidFill>
                  <a:schemeClr val="tx1"/>
                </a:solidFill>
              </a:rPr>
              <a:t> </a:t>
            </a:r>
            <a:r>
              <a:rPr lang="lt-LT" sz="2800" b="1" dirty="0">
                <a:solidFill>
                  <a:schemeClr val="tx1"/>
                </a:solidFill>
              </a:rPr>
              <a:t>kodėl reikia ją saugoti, gerbti, išbandys </a:t>
            </a:r>
            <a:r>
              <a:rPr lang="lt-LT" sz="2800" b="1" dirty="0" smtClean="0">
                <a:solidFill>
                  <a:schemeClr val="tx1"/>
                </a:solidFill>
              </a:rPr>
              <a:t>įvairi</a:t>
            </a:r>
            <a:r>
              <a:rPr lang="en-US" sz="2800" b="1" dirty="0" smtClean="0">
                <a:solidFill>
                  <a:schemeClr val="tx1"/>
                </a:solidFill>
              </a:rPr>
              <a:t>as </a:t>
            </a:r>
            <a:r>
              <a:rPr lang="en-US" sz="2800" b="1" dirty="0" err="1" smtClean="0">
                <a:solidFill>
                  <a:schemeClr val="tx1"/>
                </a:solidFill>
              </a:rPr>
              <a:t>veiklas</a:t>
            </a:r>
            <a:r>
              <a:rPr lang="lt-LT" sz="2800" b="1" dirty="0" smtClean="0">
                <a:solidFill>
                  <a:schemeClr val="tx1"/>
                </a:solidFill>
              </a:rPr>
              <a:t> gamt</a:t>
            </a:r>
            <a:r>
              <a:rPr lang="en-US" sz="2800" b="1" dirty="0" err="1" smtClean="0">
                <a:solidFill>
                  <a:schemeClr val="tx1"/>
                </a:solidFill>
              </a:rPr>
              <a:t>oje</a:t>
            </a:r>
            <a:r>
              <a:rPr lang="lt-LT" sz="2800" b="1" dirty="0" smtClean="0">
                <a:solidFill>
                  <a:schemeClr val="tx1"/>
                </a:solidFill>
              </a:rPr>
              <a:t>.</a:t>
            </a:r>
            <a:r>
              <a:rPr lang="lt-LT" sz="2800" dirty="0" smtClean="0"/>
              <a:t> </a:t>
            </a:r>
            <a:r>
              <a:rPr lang="lt-LT" sz="2800" dirty="0"/>
              <a:t> </a:t>
            </a:r>
            <a:endParaRPr lang="en-US" sz="2800" dirty="0"/>
          </a:p>
          <a:p>
            <a:pPr marL="0" indent="0">
              <a:buNone/>
            </a:pPr>
            <a:endParaRPr lang="en-US" sz="2800" b="1" dirty="0">
              <a:solidFill>
                <a:schemeClr val="tx1"/>
              </a:solidFill>
            </a:endParaRPr>
          </a:p>
        </p:txBody>
      </p:sp>
    </p:spTree>
    <p:extLst>
      <p:ext uri="{BB962C8B-B14F-4D97-AF65-F5344CB8AC3E}">
        <p14:creationId xmlns:p14="http://schemas.microsoft.com/office/powerpoint/2010/main" val="2244332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64467"/>
          </a:xfrm>
        </p:spPr>
        <p:txBody>
          <a:bodyPr>
            <a:normAutofit/>
          </a:bodyPr>
          <a:lstStyle/>
          <a:p>
            <a:pPr algn="ctr"/>
            <a:r>
              <a:rPr lang="lt-LT" b="1" dirty="0">
                <a:solidFill>
                  <a:srgbClr val="002060"/>
                </a:solidFill>
              </a:rPr>
              <a:t>TARPTAUTINIS EKOLOGINIS PROJEKTAS „KUBUŠ GAMTOS MYLĖTOJAI“</a:t>
            </a:r>
            <a:endParaRPr lang="en-US" dirty="0"/>
          </a:p>
        </p:txBody>
      </p:sp>
      <p:sp>
        <p:nvSpPr>
          <p:cNvPr id="4" name="Content Placeholder 3"/>
          <p:cNvSpPr>
            <a:spLocks noGrp="1"/>
          </p:cNvSpPr>
          <p:nvPr>
            <p:ph idx="1"/>
          </p:nvPr>
        </p:nvSpPr>
        <p:spPr>
          <a:prstGeom prst="rect">
            <a:avLst/>
          </a:prstGeom>
          <a:gradFill>
            <a:gsLst>
              <a:gs pos="15000">
                <a:schemeClr val="accent1">
                  <a:tint val="65000"/>
                  <a:lumMod val="110000"/>
                </a:schemeClr>
              </a:gs>
              <a:gs pos="88000">
                <a:schemeClr val="accent1">
                  <a:tint val="9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marL="0" indent="0">
              <a:buNone/>
            </a:pPr>
            <a:r>
              <a:rPr lang="en-US" sz="2800" b="1" dirty="0"/>
              <a:t>Su </a:t>
            </a:r>
            <a:r>
              <a:rPr lang="en-US" sz="2800" b="1" dirty="0" err="1"/>
              <a:t>savo</a:t>
            </a:r>
            <a:r>
              <a:rPr lang="en-US" sz="2800" b="1" dirty="0"/>
              <a:t> </a:t>
            </a:r>
            <a:r>
              <a:rPr lang="en-US" sz="2800" b="1" dirty="0" err="1"/>
              <a:t>grupės</a:t>
            </a:r>
            <a:r>
              <a:rPr lang="en-US" sz="2800" b="1" dirty="0"/>
              <a:t> </a:t>
            </a:r>
            <a:r>
              <a:rPr lang="en-US" sz="2800" b="1" dirty="0" err="1"/>
              <a:t>ugdytiniais</a:t>
            </a:r>
            <a:r>
              <a:rPr lang="en-US" sz="2800" b="1" dirty="0"/>
              <a:t> </a:t>
            </a:r>
            <a:r>
              <a:rPr lang="en-US" sz="2800" b="1" dirty="0" err="1"/>
              <a:t>įsijungėme</a:t>
            </a:r>
            <a:r>
              <a:rPr lang="en-US" sz="2800" b="1" dirty="0"/>
              <a:t> į </a:t>
            </a:r>
            <a:r>
              <a:rPr lang="en-US" sz="2800" b="1" dirty="0" err="1"/>
              <a:t>tarptautinį</a:t>
            </a:r>
            <a:r>
              <a:rPr lang="en-US" sz="2800" b="1" dirty="0"/>
              <a:t> </a:t>
            </a:r>
            <a:r>
              <a:rPr lang="en-US" sz="2800" b="1" dirty="0" err="1"/>
              <a:t>projektą</a:t>
            </a:r>
            <a:r>
              <a:rPr lang="en-US" sz="2800" b="1" dirty="0"/>
              <a:t> „</a:t>
            </a:r>
            <a:r>
              <a:rPr lang="en-US" sz="2800" b="1" dirty="0" err="1"/>
              <a:t>Kubuš</a:t>
            </a:r>
            <a:r>
              <a:rPr lang="en-US" sz="2800" b="1" dirty="0"/>
              <a:t> </a:t>
            </a:r>
            <a:r>
              <a:rPr lang="en-US" sz="2800" b="1" dirty="0" err="1"/>
              <a:t>gamtos</a:t>
            </a:r>
            <a:r>
              <a:rPr lang="en-US" sz="2800" b="1" dirty="0"/>
              <a:t> </a:t>
            </a:r>
            <a:r>
              <a:rPr lang="en-US" sz="2800" b="1" dirty="0" err="1"/>
              <a:t>mylėtojų</a:t>
            </a:r>
            <a:r>
              <a:rPr lang="en-US" sz="2800" b="1" dirty="0"/>
              <a:t> </a:t>
            </a:r>
            <a:r>
              <a:rPr lang="en-US" sz="2800" b="1" dirty="0" err="1"/>
              <a:t>klubas</a:t>
            </a:r>
            <a:r>
              <a:rPr lang="en-US" sz="2800" b="1" dirty="0"/>
              <a:t>“. </a:t>
            </a:r>
            <a:r>
              <a:rPr lang="en-US" sz="2800" b="1" dirty="0" err="1"/>
              <a:t>Įgyvendinome</a:t>
            </a:r>
            <a:r>
              <a:rPr lang="en-US" sz="2800" b="1" dirty="0"/>
              <a:t> </a:t>
            </a:r>
            <a:r>
              <a:rPr lang="en-US" sz="2800" b="1" dirty="0" err="1"/>
              <a:t>keturis</a:t>
            </a:r>
            <a:r>
              <a:rPr lang="en-US" sz="2800" b="1" dirty="0"/>
              <a:t> </a:t>
            </a:r>
            <a:r>
              <a:rPr lang="en-US" sz="2800" b="1" dirty="0" err="1"/>
              <a:t>mokomojoje</a:t>
            </a:r>
            <a:r>
              <a:rPr lang="en-US" sz="2800" b="1" dirty="0"/>
              <a:t> </a:t>
            </a:r>
            <a:r>
              <a:rPr lang="en-US" sz="2800" b="1" dirty="0" err="1"/>
              <a:t>medžiagoje</a:t>
            </a:r>
            <a:r>
              <a:rPr lang="en-US" sz="2800" b="1" dirty="0"/>
              <a:t> </a:t>
            </a:r>
            <a:r>
              <a:rPr lang="en-US" sz="2800" b="1" dirty="0" err="1"/>
              <a:t>aprašytus</a:t>
            </a:r>
            <a:r>
              <a:rPr lang="en-US" sz="2800" b="1" dirty="0"/>
              <a:t> </a:t>
            </a:r>
            <a:r>
              <a:rPr lang="en-US" sz="2800" b="1" dirty="0" err="1"/>
              <a:t>scenarijus</a:t>
            </a:r>
            <a:r>
              <a:rPr lang="en-US" sz="2800" b="1" dirty="0"/>
              <a:t>, </a:t>
            </a:r>
            <a:r>
              <a:rPr lang="en-US" sz="2800" b="1" dirty="0" err="1"/>
              <a:t>organizavome</a:t>
            </a:r>
            <a:r>
              <a:rPr lang="en-US" sz="2800" b="1" dirty="0"/>
              <a:t> </a:t>
            </a:r>
            <a:r>
              <a:rPr lang="en-US" sz="2800" b="1" dirty="0" err="1"/>
              <a:t>įvairias</a:t>
            </a:r>
            <a:r>
              <a:rPr lang="en-US" sz="2800" b="1" dirty="0"/>
              <a:t> </a:t>
            </a:r>
            <a:r>
              <a:rPr lang="en-US" sz="2800" b="1" dirty="0" err="1"/>
              <a:t>veiklas</a:t>
            </a:r>
            <a:r>
              <a:rPr lang="en-US" sz="2800" b="1" dirty="0"/>
              <a:t>, </a:t>
            </a:r>
            <a:r>
              <a:rPr lang="en-US" sz="2800" b="1" dirty="0" err="1"/>
              <a:t>šventes</a:t>
            </a:r>
            <a:r>
              <a:rPr lang="en-US" sz="2800" b="1" dirty="0"/>
              <a:t>, </a:t>
            </a:r>
            <a:r>
              <a:rPr lang="en-US" sz="2800" b="1" dirty="0" err="1"/>
              <a:t>parodėles</a:t>
            </a:r>
            <a:r>
              <a:rPr lang="en-US" sz="2800" b="1" dirty="0"/>
              <a:t>, </a:t>
            </a:r>
            <a:r>
              <a:rPr lang="en-US" sz="2800" b="1" dirty="0" err="1"/>
              <a:t>akcijas</a:t>
            </a:r>
            <a:r>
              <a:rPr lang="en-US" sz="2800" b="1" dirty="0"/>
              <a:t>.</a:t>
            </a:r>
          </a:p>
          <a:p>
            <a:pPr marL="0" indent="0">
              <a:buNone/>
            </a:pPr>
            <a:endParaRPr lang="en-US" sz="2800" b="1" dirty="0">
              <a:solidFill>
                <a:schemeClr val="tx1"/>
              </a:solidFill>
            </a:endParaRPr>
          </a:p>
        </p:txBody>
      </p:sp>
    </p:spTree>
    <p:extLst>
      <p:ext uri="{BB962C8B-B14F-4D97-AF65-F5344CB8AC3E}">
        <p14:creationId xmlns:p14="http://schemas.microsoft.com/office/powerpoint/2010/main" val="3966039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641</TotalTime>
  <Words>1321</Words>
  <Application>Microsoft Office PowerPoint</Application>
  <PresentationFormat>Plačiaekranė</PresentationFormat>
  <Paragraphs>100</Paragraphs>
  <Slides>62</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62</vt:i4>
      </vt:variant>
    </vt:vector>
  </HeadingPairs>
  <TitlesOfParts>
    <vt:vector size="67" baseType="lpstr">
      <vt:lpstr>Arial</vt:lpstr>
      <vt:lpstr>Monotype Corsiva</vt:lpstr>
      <vt:lpstr>Trebuchet MS</vt:lpstr>
      <vt:lpstr>Wingdings 3</vt:lpstr>
      <vt:lpstr>Facet</vt:lpstr>
      <vt:lpstr>PRANEŠIMAS  Ikimokyklinio amžiaus vaikų ekologinis ugdymas(is) per patyrimą</vt:lpstr>
      <vt:lpstr>AKTUALUMAS </vt:lpstr>
      <vt:lpstr>AKTUALUMAS </vt:lpstr>
      <vt:lpstr>AKTUALUMAS </vt:lpstr>
      <vt:lpstr>TIKSLAS</vt:lpstr>
      <vt:lpstr>UŽDAVINIAI</vt:lpstr>
      <vt:lpstr>UŽDAVINIAI</vt:lpstr>
      <vt:lpstr>LAUKIAMI REZULTATAI </vt:lpstr>
      <vt:lpstr>TARPTAUTINIS EKOLOGINIS PROJEKTAS „KUBUŠ GAMTOS MYLĖTOJAI“</vt:lpstr>
      <vt:lpstr>TARPTAUTINIS EKOLOGINIS PROJEKTAS „KUBUŠ GAMTOS MYLĖTOJAI“</vt:lpstr>
      <vt:lpstr>TARPTAUTINIS EKOLOGINIS PROJEKTAS „KUBUŠ GAMTOS MYLĖTOJAI“</vt:lpstr>
      <vt:lpstr>TARPTAUTINIS EKOLOGINIS PROJEKTAS „KUBUŠ GAMTOS MYLĖTOJAI“</vt:lpstr>
      <vt:lpstr>TARPTAUTINIS EKOLOGINIS PROJEKTAS „KUBUŠ GAMTOS MYLĖTOJAI“</vt:lpstr>
      <vt:lpstr>VISUMINIS UGDYMAS „AŠ SAUGAU GAMTĄ“ </vt:lpstr>
      <vt:lpstr>VISUMINIS UGDYMAS „AŠ SAUGAU GAMTĄ“ </vt:lpstr>
      <vt:lpstr>VISUMINIS UGDYMAS „AŠ SAUGAU GAMTĄ“ </vt:lpstr>
      <vt:lpstr>VISUMINIS UGDYMAS „AŠ SAUGAU GAMTĄ“</vt:lpstr>
      <vt:lpstr>AKCIJA „DAROM“</vt:lpstr>
      <vt:lpstr>EKSKURSIJA Į GALERIJĄ - RŪSĮ</vt:lpstr>
      <vt:lpstr>EKSKURSIJA Į GALERIJĄ-RŪSĮ</vt:lpstr>
      <vt:lpstr>EKSKURSIJA Į GALERIJĄ-RŪSĮ</vt:lpstr>
      <vt:lpstr>IŠVYKA Į KAIMIŠKIO KAIMĄ</vt:lpstr>
      <vt:lpstr>IŠVYKA Į KAIMIŠKIO KAIMĄ</vt:lpstr>
      <vt:lpstr>IŠVYKA Į KAIMIŠKIO KAIMĄ </vt:lpstr>
      <vt:lpstr>IŠVYKA Į KAIMIŠKIO KAIMĄ</vt:lpstr>
      <vt:lpstr>AKCIJA „ŽAISLIUKAS MEDELIUI“</vt:lpstr>
      <vt:lpstr>AKCIJA „ŽAISLIUKAS MEDELIUI“</vt:lpstr>
      <vt:lpstr>AKCIJA „ŽAISLIUKAS MEDELIUI“</vt:lpstr>
      <vt:lpstr>AKCIJA „LESYKLĖLĖ PAUKŠTELIUI“</vt:lpstr>
      <vt:lpstr>DAIKTAI IŠ ANTRINIŲ ŽALIAVŲ</vt:lpstr>
      <vt:lpstr>DAIKTAI IŠ ANTRINIŲ ŽALIAVŲ </vt:lpstr>
      <vt:lpstr>EDUKACINĖ VEIKLA „DARŽELIO VIRTUVĖJE“</vt:lpstr>
      <vt:lpstr>EDUKACINĖ VEIKLA „DARŽELIO VIRTUVĖJE“</vt:lpstr>
      <vt:lpstr>EDUKACINĖ VEIKLA „DARŽELIO VIRTUVĖJE“</vt:lpstr>
      <vt:lpstr>EDUKACINĖ VEIKLA „DARŽELIO VIRTUVĖJE“</vt:lpstr>
      <vt:lpstr>EDUKACINĖ VEIKLA „DARŽELIO VIRTUVĖJE“</vt:lpstr>
      <vt:lpstr>EDUKACINĖ VEIKLA „DARŽELIO VIRTUVĖJE“</vt:lpstr>
      <vt:lpstr>EDUKACINĖ VEIKLA „DARŽELIO VIRTUVĖJE“</vt:lpstr>
      <vt:lpstr>RESPUBLIKINIS EKOLOGINIS KONKURSAS „MANO ŽALIOJI PALANGĖ“</vt:lpstr>
      <vt:lpstr>RESPUBLIKINIS EKOLOGINIS KONKURSAS „MANO ŽALIOJI PALANGĖ“</vt:lpstr>
      <vt:lpstr>RESPUBLIKINIS EKOLOGINIS KONKURSAS „MANO ŽALIOJI PALANGĖ“</vt:lpstr>
      <vt:lpstr>RESPUBLIKINIS EKOLOGINIS KONKURSAS „MANO ŽALIOJI PALANGĖ“</vt:lpstr>
      <vt:lpstr>EDUKACINĖ VEIKLA ŠILTNAMYJE</vt:lpstr>
      <vt:lpstr>EDUKACINĖ VEIKLA ŠILTNAMYJE</vt:lpstr>
      <vt:lpstr>EDUKACINĖ VEIKLA ŠILTNAMYJE</vt:lpstr>
      <vt:lpstr>EDUKACINĖ VEIKLA ŠILTNAMYJE</vt:lpstr>
      <vt:lpstr>IŠVYKA Į PANEVĖŽIO GYVŪNŲ GLOBOS DRAUGIJOS PRIEGLAUDĄ</vt:lpstr>
      <vt:lpstr>IŠVYKA Į PANEVĖŽIO GYVŪNŲ GLOBOS DRAUGIJOS PRIEGLAUDĄ</vt:lpstr>
      <vt:lpstr>IŠVYKA Į PANEVĖŽIO RAJONO PAŠILIŲ STUMBRYNĄ</vt:lpstr>
      <vt:lpstr>IŠVYKA Į PANEVĖŽIO RAJONO PAŠILIŲ STUMBRYNĄ</vt:lpstr>
      <vt:lpstr>TARPTAUTINIS ŠVIETIMO ĮSTAIGŲ BENDRUOMENIŲ EKOLOGINIO-SOCIALINIO ŠVIETIMO PROJEKTAS „SAULĖTO ORANŽINIO TRAUKINIO KELIONĖ“</vt:lpstr>
      <vt:lpstr>TARPTAUTINIS ŠVIETIMO ĮSTAIGŲ BENDRUOMENIŲ EKOLOGINIO-SOCIALINIO ŠVIETIMO PROJEKTAS „SAULĖTO ORANŽINIO TRAUKINIO KELIONĖ“</vt:lpstr>
      <vt:lpstr>TARPTAUTINIS ŠVIETIMO ĮSTAIGŲ BENDRUOMENIŲ EKOLOGINIO-SOCIALINIO ŠVIETIMO PROJEKTAS „SAULĖTO ORANŽINIO TRAUKINIO KELIONĖ“</vt:lpstr>
      <vt:lpstr>TARPTAUTINIS ŠVIETIMO ĮSTAIGŲ BENDRUOMENIŲ EKOLOGINIO-SOCIALINIO ŠVIETIMO PROJEKTAS „SAULĖTO ORANŽINIO TRAUKINIO KELIONĖ“</vt:lpstr>
      <vt:lpstr>ŠVENTINIS RYTMETYS „ORANŽINIO MOLIŪGO DIENA“</vt:lpstr>
      <vt:lpstr>ŠVENTINIS RYTMETYS „ORANŽINIO MOLIŪGO DIENA“</vt:lpstr>
      <vt:lpstr>PROJEKTAS „AUGINKIME KARTU“</vt:lpstr>
      <vt:lpstr>PROJEKTAS „AUGINKIME KARTU“</vt:lpstr>
      <vt:lpstr>PROJEKTAS „AUGINKIME KARTU“</vt:lpstr>
      <vt:lpstr>PROJEKTAS „AUGINKIME KARTU“</vt:lpstr>
      <vt:lpstr>Pranešimą parengė </vt:lpstr>
      <vt:lpstr>Ačiū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c:creator>
  <cp:lastModifiedBy>„Windows“ vartotojas</cp:lastModifiedBy>
  <cp:revision>72</cp:revision>
  <dcterms:created xsi:type="dcterms:W3CDTF">2018-09-01T16:20:13Z</dcterms:created>
  <dcterms:modified xsi:type="dcterms:W3CDTF">2018-11-15T09:15:54Z</dcterms:modified>
</cp:coreProperties>
</file>